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53" r:id="rId4"/>
  </p:sldMasterIdLst>
  <p:notesMasterIdLst>
    <p:notesMasterId r:id="rId94"/>
  </p:notesMasterIdLst>
  <p:handoutMasterIdLst>
    <p:handoutMasterId r:id="rId95"/>
  </p:handoutMasterIdLst>
  <p:sldIdLst>
    <p:sldId id="1089" r:id="rId5"/>
    <p:sldId id="1113" r:id="rId6"/>
    <p:sldId id="1119" r:id="rId7"/>
    <p:sldId id="937" r:id="rId8"/>
    <p:sldId id="1116" r:id="rId9"/>
    <p:sldId id="1117" r:id="rId10"/>
    <p:sldId id="1118" r:id="rId11"/>
    <p:sldId id="1120" r:id="rId12"/>
    <p:sldId id="467" r:id="rId13"/>
    <p:sldId id="471" r:id="rId14"/>
    <p:sldId id="1121" r:id="rId15"/>
    <p:sldId id="1122" r:id="rId16"/>
    <p:sldId id="745" r:id="rId17"/>
    <p:sldId id="1058" r:id="rId18"/>
    <p:sldId id="1112" r:id="rId19"/>
    <p:sldId id="435" r:id="rId20"/>
    <p:sldId id="436" r:id="rId21"/>
    <p:sldId id="1101" r:id="rId22"/>
    <p:sldId id="1103" r:id="rId23"/>
    <p:sldId id="1102" r:id="rId24"/>
    <p:sldId id="946" r:id="rId25"/>
    <p:sldId id="947" r:id="rId26"/>
    <p:sldId id="1093" r:id="rId27"/>
    <p:sldId id="427" r:id="rId28"/>
    <p:sldId id="428" r:id="rId29"/>
    <p:sldId id="1094" r:id="rId30"/>
    <p:sldId id="1088" r:id="rId31"/>
    <p:sldId id="1085" r:id="rId32"/>
    <p:sldId id="1086" r:id="rId33"/>
    <p:sldId id="1087" r:id="rId34"/>
    <p:sldId id="1095" r:id="rId35"/>
    <p:sldId id="730" r:id="rId36"/>
    <p:sldId id="1004" r:id="rId37"/>
    <p:sldId id="351" r:id="rId38"/>
    <p:sldId id="1080" r:id="rId39"/>
    <p:sldId id="1069" r:id="rId40"/>
    <p:sldId id="1070" r:id="rId41"/>
    <p:sldId id="1071" r:id="rId42"/>
    <p:sldId id="1096" r:id="rId43"/>
    <p:sldId id="1081" r:id="rId44"/>
    <p:sldId id="1084" r:id="rId45"/>
    <p:sldId id="1082" r:id="rId46"/>
    <p:sldId id="1083" r:id="rId47"/>
    <p:sldId id="1056" r:id="rId48"/>
    <p:sldId id="1057" r:id="rId49"/>
    <p:sldId id="491" r:id="rId50"/>
    <p:sldId id="288" r:id="rId51"/>
    <p:sldId id="498" r:id="rId52"/>
    <p:sldId id="331" r:id="rId53"/>
    <p:sldId id="332" r:id="rId54"/>
    <p:sldId id="510" r:id="rId55"/>
    <p:sldId id="333" r:id="rId56"/>
    <p:sldId id="334" r:id="rId57"/>
    <p:sldId id="733" r:id="rId58"/>
    <p:sldId id="734" r:id="rId59"/>
    <p:sldId id="1078" r:id="rId60"/>
    <p:sldId id="1108" r:id="rId61"/>
    <p:sldId id="1079" r:id="rId62"/>
    <p:sldId id="1067" r:id="rId63"/>
    <p:sldId id="1075" r:id="rId64"/>
    <p:sldId id="1076" r:id="rId65"/>
    <p:sldId id="1077" r:id="rId66"/>
    <p:sldId id="1123" r:id="rId67"/>
    <p:sldId id="1060" r:id="rId68"/>
    <p:sldId id="1061" r:id="rId69"/>
    <p:sldId id="1062" r:id="rId70"/>
    <p:sldId id="1064" r:id="rId71"/>
    <p:sldId id="515" r:id="rId72"/>
    <p:sldId id="517" r:id="rId73"/>
    <p:sldId id="1100" r:id="rId74"/>
    <p:sldId id="1059" r:id="rId75"/>
    <p:sldId id="743" r:id="rId76"/>
    <p:sldId id="1051" r:id="rId77"/>
    <p:sldId id="378" r:id="rId78"/>
    <p:sldId id="534" r:id="rId79"/>
    <p:sldId id="535" r:id="rId80"/>
    <p:sldId id="580" r:id="rId81"/>
    <p:sldId id="736" r:id="rId82"/>
    <p:sldId id="737" r:id="rId83"/>
    <p:sldId id="744" r:id="rId84"/>
    <p:sldId id="587" r:id="rId85"/>
    <p:sldId id="1109" r:id="rId86"/>
    <p:sldId id="1107" r:id="rId87"/>
    <p:sldId id="1104" r:id="rId88"/>
    <p:sldId id="1105" r:id="rId89"/>
    <p:sldId id="1110" r:id="rId90"/>
    <p:sldId id="354" r:id="rId91"/>
    <p:sldId id="1048" r:id="rId92"/>
    <p:sldId id="468" r:id="rId9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C9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CA18E-2F91-6942-B443-EC6AFE0AB60C}" v="624" dt="2020-03-12T21:19:18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6" autoAdjust="0"/>
    <p:restoredTop sz="78927" autoAdjust="0"/>
  </p:normalViewPr>
  <p:slideViewPr>
    <p:cSldViewPr snapToGrid="0" snapToObjects="1">
      <p:cViewPr varScale="1">
        <p:scale>
          <a:sx n="109" d="100"/>
          <a:sy n="109" d="100"/>
        </p:scale>
        <p:origin x="184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2BBF-1D90-404D-AE89-6549A18CC1E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8F20-DBFB-F64E-A39D-7482FA11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DA1B-4930-2F42-AEB8-4D46AFEEC03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D508-1DDA-5043-9221-B9F072B1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1428750"/>
            <a:ext cx="6938963" cy="1186703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4" y="2615453"/>
            <a:ext cx="6938961" cy="85725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4286250"/>
            <a:ext cx="2133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4286250"/>
            <a:ext cx="2895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286250"/>
            <a:ext cx="4572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15075"/>
            <a:ext cx="7315200" cy="300529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14352"/>
            <a:ext cx="7315200" cy="2935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505048"/>
            <a:ext cx="742950" cy="271463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4227438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4227438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505048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3429000" cy="10287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685800"/>
            <a:ext cx="3108960" cy="361188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00251"/>
            <a:ext cx="3429000" cy="21717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744756"/>
            <a:ext cx="3429000" cy="180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424423"/>
            <a:ext cx="742950" cy="271463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3096185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3096185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424423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304615"/>
            <a:ext cx="6583680" cy="588309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585619"/>
            <a:ext cx="45720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84544"/>
            <a:ext cx="7543800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3903009"/>
            <a:ext cx="6362700" cy="1857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3096185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3096185"/>
            <a:ext cx="742950" cy="271463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424423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424423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304615"/>
            <a:ext cx="6583680" cy="588309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585619"/>
            <a:ext cx="27432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84544"/>
            <a:ext cx="7543800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3903009"/>
            <a:ext cx="6362700" cy="185738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585619"/>
            <a:ext cx="27432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63220"/>
            <a:ext cx="7543800" cy="2729753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91536"/>
            <a:ext cx="1676400" cy="3611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536"/>
            <a:ext cx="5638800" cy="361116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645459"/>
            <a:ext cx="247364" cy="3703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20" y="3028950"/>
            <a:ext cx="6938963" cy="880782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1" y="3909733"/>
            <a:ext cx="6938961" cy="58158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4661227"/>
            <a:ext cx="2133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4661227"/>
            <a:ext cx="2895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661227"/>
            <a:ext cx="4572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6851"/>
            <a:ext cx="7315200" cy="300529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753342"/>
            <a:ext cx="6766560" cy="2047009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428749"/>
            <a:ext cx="6938964" cy="118670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2615453"/>
            <a:ext cx="6938960" cy="8572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3866"/>
            <a:ext cx="7315200" cy="267287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18154"/>
            <a:ext cx="7315200" cy="267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3220"/>
            <a:ext cx="3429000" cy="2729484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1563220"/>
            <a:ext cx="3429000" cy="2729484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379935"/>
            <a:ext cx="2743200" cy="677465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28850"/>
            <a:ext cx="3429000" cy="2063853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379935"/>
            <a:ext cx="2743200" cy="677465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228850"/>
            <a:ext cx="3429000" cy="2063853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014537"/>
            <a:ext cx="2609850" cy="100013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014537"/>
            <a:ext cx="2609850" cy="1000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3429000" cy="10287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685800"/>
            <a:ext cx="3429000" cy="361188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00251"/>
            <a:ext cx="3429000" cy="2171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4756"/>
            <a:ext cx="3429000" cy="180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63220"/>
            <a:ext cx="6949440" cy="272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588809"/>
            <a:ext cx="21336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88809"/>
            <a:ext cx="28956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588809"/>
            <a:ext cx="4572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  <p:sldLayoutId id="2147493559" r:id="rId6"/>
    <p:sldLayoutId id="2147493560" r:id="rId7"/>
    <p:sldLayoutId id="2147493561" r:id="rId8"/>
    <p:sldLayoutId id="2147493562" r:id="rId9"/>
    <p:sldLayoutId id="2147493563" r:id="rId10"/>
    <p:sldLayoutId id="2147493564" r:id="rId11"/>
    <p:sldLayoutId id="2147493565" r:id="rId12"/>
    <p:sldLayoutId id="2147493566" r:id="rId13"/>
    <p:sldLayoutId id="21474935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buildcathedral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mailto:ibuildcathedrals@gmail.co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989705"/>
            <a:ext cx="8621486" cy="1742737"/>
          </a:xfrm>
        </p:spPr>
        <p:txBody>
          <a:bodyPr>
            <a:noAutofit/>
          </a:bodyPr>
          <a:lstStyle/>
          <a:p>
            <a:r>
              <a:rPr lang="en-US" sz="4000" b="1" dirty="0"/>
              <a:t>Managing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AND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/>
              <a:t>Leading your Safety Program: </a:t>
            </a:r>
            <a:r>
              <a:rPr lang="en-US" sz="4000" b="1" i="1" dirty="0">
                <a:solidFill>
                  <a:srgbClr val="00B050"/>
                </a:solidFill>
              </a:rPr>
              <a:t>The Psychology That Just Might Make a Difference!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4" y="3270325"/>
            <a:ext cx="8890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66FF"/>
                </a:solidFill>
              </a:rPr>
              <a:t>GregCokerDevelopment.com</a:t>
            </a:r>
            <a:endParaRPr lang="en-US" sz="2800" b="1" dirty="0">
              <a:solidFill>
                <a:srgbClr val="3366FF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ibuildcathedrals@gmail.com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270.223.8343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0A6EF-6F94-6744-A25F-FCDC8136696B}"/>
              </a:ext>
            </a:extLst>
          </p:cNvPr>
          <p:cNvSpPr txBox="1"/>
          <p:nvPr/>
        </p:nvSpPr>
        <p:spPr>
          <a:xfrm>
            <a:off x="-785191" y="18188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308008" y="1304839"/>
            <a:ext cx="859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It’s NOT Management </a:t>
            </a:r>
            <a:r>
              <a:rPr lang="en-US" sz="3600" b="1" dirty="0">
                <a:solidFill>
                  <a:srgbClr val="FF0000"/>
                </a:solidFill>
              </a:rPr>
              <a:t>OR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Leadership but rather Management </a:t>
            </a:r>
            <a:r>
              <a:rPr lang="en-US" sz="3600" b="1" dirty="0">
                <a:solidFill>
                  <a:srgbClr val="00B050"/>
                </a:solidFill>
              </a:rPr>
              <a:t>AND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Leadership.</a:t>
            </a:r>
          </a:p>
          <a:p>
            <a:pPr algn="ctr"/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Managing &amp; Leading your Safety Program.</a:t>
            </a:r>
          </a:p>
        </p:txBody>
      </p:sp>
    </p:spTree>
    <p:extLst>
      <p:ext uri="{BB962C8B-B14F-4D97-AF65-F5344CB8AC3E}">
        <p14:creationId xmlns:p14="http://schemas.microsoft.com/office/powerpoint/2010/main" val="39640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We Manage Things; We Lead People. </a:t>
            </a:r>
          </a:p>
        </p:txBody>
      </p:sp>
    </p:spTree>
    <p:extLst>
      <p:ext uri="{BB962C8B-B14F-4D97-AF65-F5344CB8AC3E}">
        <p14:creationId xmlns:p14="http://schemas.microsoft.com/office/powerpoint/2010/main" val="221219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If We Know We Can Manage. </a:t>
            </a:r>
            <a:r>
              <a:rPr lang="en-US" sz="4000" b="1" dirty="0">
                <a:solidFill>
                  <a:srgbClr val="0070C0"/>
                </a:solidFill>
              </a:rPr>
              <a:t>If We Love We Can Lead. </a:t>
            </a:r>
          </a:p>
        </p:txBody>
      </p:sp>
    </p:spTree>
    <p:extLst>
      <p:ext uri="{BB962C8B-B14F-4D97-AF65-F5344CB8AC3E}">
        <p14:creationId xmlns:p14="http://schemas.microsoft.com/office/powerpoint/2010/main" val="333176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“Most Organizations are </a:t>
            </a:r>
            <a:r>
              <a:rPr lang="en-US" sz="4000" b="1" i="1" dirty="0">
                <a:solidFill>
                  <a:srgbClr val="0070C0"/>
                </a:solidFill>
              </a:rPr>
              <a:t>Overmanaged</a:t>
            </a:r>
            <a:r>
              <a:rPr lang="en-US" sz="4000" b="1" dirty="0">
                <a:solidFill>
                  <a:srgbClr val="0070C0"/>
                </a:solidFill>
              </a:rPr>
              <a:t> and </a:t>
            </a:r>
            <a:r>
              <a:rPr lang="en-US" sz="4000" b="1" i="1" dirty="0">
                <a:solidFill>
                  <a:srgbClr val="0070C0"/>
                </a:solidFill>
              </a:rPr>
              <a:t>Under led</a:t>
            </a:r>
            <a:r>
              <a:rPr lang="en-US" sz="4000" b="1" dirty="0">
                <a:solidFill>
                  <a:srgbClr val="0070C0"/>
                </a:solidFill>
              </a:rPr>
              <a:t>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C790-16BE-F249-8169-9B163520E9DA}"/>
              </a:ext>
            </a:extLst>
          </p:cNvPr>
          <p:cNvSpPr txBox="1"/>
          <p:nvPr/>
        </p:nvSpPr>
        <p:spPr>
          <a:xfrm>
            <a:off x="2638697" y="3445933"/>
            <a:ext cx="55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r>
              <a:rPr lang="en-US" b="1" i="1" dirty="0"/>
              <a:t>Warren Bennis (author, professor, know as one the “Father’s of Modern Day Management”)</a:t>
            </a:r>
          </a:p>
        </p:txBody>
      </p:sp>
    </p:spTree>
    <p:extLst>
      <p:ext uri="{BB962C8B-B14F-4D97-AF65-F5344CB8AC3E}">
        <p14:creationId xmlns:p14="http://schemas.microsoft.com/office/powerpoint/2010/main" val="245412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Most Safety Programs are </a:t>
            </a:r>
            <a:r>
              <a:rPr lang="en-US" sz="4000" b="1" i="1" dirty="0">
                <a:solidFill>
                  <a:srgbClr val="0070C0"/>
                </a:solidFill>
              </a:rPr>
              <a:t>Overmanaged</a:t>
            </a:r>
            <a:r>
              <a:rPr lang="en-US" sz="4000" b="1" dirty="0">
                <a:solidFill>
                  <a:srgbClr val="0070C0"/>
                </a:solidFill>
              </a:rPr>
              <a:t> and </a:t>
            </a:r>
            <a:r>
              <a:rPr lang="en-US" sz="4000" b="1" i="1" dirty="0">
                <a:solidFill>
                  <a:srgbClr val="0070C0"/>
                </a:solidFill>
              </a:rPr>
              <a:t>Under led </a:t>
            </a:r>
            <a:r>
              <a:rPr lang="en-US" sz="4000" b="1" i="1" dirty="0">
                <a:solidFill>
                  <a:srgbClr val="FF0000"/>
                </a:solidFill>
              </a:rPr>
              <a:t>????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87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40610"/>
            <a:ext cx="749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r>
              <a:rPr lang="en-US" sz="4000" b="1" dirty="0"/>
              <a:t>What About Your </a:t>
            </a:r>
            <a:r>
              <a:rPr lang="en-US" sz="4000" b="1" i="1" dirty="0">
                <a:solidFill>
                  <a:srgbClr val="0070C0"/>
                </a:solidFill>
              </a:rPr>
              <a:t>Safety Culture</a:t>
            </a:r>
            <a:r>
              <a:rPr lang="en-US" sz="4000" b="1" dirty="0"/>
              <a:t>?</a:t>
            </a:r>
          </a:p>
          <a:p>
            <a:pPr algn="ctr"/>
            <a:endParaRPr lang="en-US" sz="5400" dirty="0"/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773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4620199" cy="716785"/>
          </a:xfrm>
        </p:spPr>
        <p:txBody>
          <a:bodyPr>
            <a:normAutofit/>
          </a:bodyPr>
          <a:lstStyle/>
          <a:p>
            <a:pPr algn="r"/>
            <a:r>
              <a:rPr lang="en-US" sz="4000" b="1" u="sng" dirty="0">
                <a:solidFill>
                  <a:srgbClr val="A81704"/>
                </a:solidFill>
              </a:rPr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872"/>
            <a:ext cx="8686800" cy="35777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/>
              <a:t>Every organization has a definable culture; the only question is, does it shape you or do you shape it?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Defining and leading your culture starts with you!</a:t>
            </a:r>
          </a:p>
          <a:p>
            <a:pPr marL="0" lvl="0" indent="0">
              <a:buNone/>
            </a:pPr>
            <a:r>
              <a:rPr lang="en-US" sz="2800" b="1" dirty="0"/>
              <a:t>To overwhelm the old culture you have to move quickly and achieve critical mass.</a:t>
            </a:r>
          </a:p>
        </p:txBody>
      </p:sp>
    </p:spTree>
    <p:extLst>
      <p:ext uri="{BB962C8B-B14F-4D97-AF65-F5344CB8AC3E}">
        <p14:creationId xmlns:p14="http://schemas.microsoft.com/office/powerpoint/2010/main" val="10599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788"/>
            <a:ext cx="8686800" cy="34268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/>
              <a:t>Developing a winning culture precedes any successful Program/Initiative (</a:t>
            </a:r>
            <a:r>
              <a:rPr lang="en-US" sz="2600" b="1" dirty="0">
                <a:solidFill>
                  <a:srgbClr val="FF0000"/>
                </a:solidFill>
              </a:rPr>
              <a:t>including your safety program</a:t>
            </a:r>
            <a:r>
              <a:rPr lang="en-US" sz="2600" b="1" dirty="0"/>
              <a:t>). </a:t>
            </a:r>
          </a:p>
          <a:p>
            <a:pPr marL="0" lv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Culture can be the biggest contributor to the success/failure of your safety program. </a:t>
            </a:r>
          </a:p>
          <a:p>
            <a:pPr marL="0" lvl="0" indent="0">
              <a:buNone/>
            </a:pPr>
            <a:r>
              <a:rPr lang="en-US" sz="2600" b="1" dirty="0"/>
              <a:t>Culture is tied more to Human Dynamics/Soft Skills/</a:t>
            </a:r>
            <a:r>
              <a:rPr lang="en-US" sz="2600" b="1" dirty="0">
                <a:solidFill>
                  <a:srgbClr val="FFFF00"/>
                </a:solidFill>
              </a:rPr>
              <a:t>EQ </a:t>
            </a:r>
            <a:r>
              <a:rPr lang="en-US" sz="2600" b="1" dirty="0"/>
              <a:t>than</a:t>
            </a:r>
            <a:r>
              <a:rPr lang="en-US" sz="2600" b="1" i="1" dirty="0"/>
              <a:t> </a:t>
            </a:r>
            <a:r>
              <a:rPr lang="en-US" sz="2600" b="1" dirty="0"/>
              <a:t>to Technical Expertise/IQ.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895477-1D44-45EF-402E-31BDA0EA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3824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“Culture eats Strategy for Breakfast.”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C790-16BE-F249-8169-9B163520E9DA}"/>
              </a:ext>
            </a:extLst>
          </p:cNvPr>
          <p:cNvSpPr txBox="1"/>
          <p:nvPr/>
        </p:nvSpPr>
        <p:spPr>
          <a:xfrm>
            <a:off x="2638697" y="3445933"/>
            <a:ext cx="55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b="1" i="1" dirty="0"/>
              <a:t>Peter Drucker (author, professor, know as one the “Father’s of Modern Day Management”)</a:t>
            </a:r>
          </a:p>
        </p:txBody>
      </p:sp>
    </p:spTree>
    <p:extLst>
      <p:ext uri="{BB962C8B-B14F-4D97-AF65-F5344CB8AC3E}">
        <p14:creationId xmlns:p14="http://schemas.microsoft.com/office/powerpoint/2010/main" val="242451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32888"/>
            <a:ext cx="749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Translation…</a:t>
            </a:r>
          </a:p>
          <a:p>
            <a:pPr algn="ctr"/>
            <a:endParaRPr lang="en-US" sz="5400" dirty="0"/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63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366624" y="1371421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A Heartfelt Thank You to all Safety Managers! </a:t>
            </a:r>
          </a:p>
        </p:txBody>
      </p:sp>
    </p:spTree>
    <p:extLst>
      <p:ext uri="{BB962C8B-B14F-4D97-AF65-F5344CB8AC3E}">
        <p14:creationId xmlns:p14="http://schemas.microsoft.com/office/powerpoint/2010/main" val="343831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02548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</a:t>
            </a:r>
            <a:r>
              <a:rPr lang="en-US" sz="4000" b="1" i="1" dirty="0">
                <a:solidFill>
                  <a:srgbClr val="C00000"/>
                </a:solidFill>
              </a:rPr>
              <a:t>Safety Culture </a:t>
            </a:r>
            <a:r>
              <a:rPr lang="en-US" sz="4000" b="1" dirty="0">
                <a:solidFill>
                  <a:srgbClr val="0070C0"/>
                </a:solidFill>
              </a:rPr>
              <a:t>eats your </a:t>
            </a:r>
            <a:r>
              <a:rPr lang="en-US" sz="4000" b="1" i="1" dirty="0">
                <a:solidFill>
                  <a:schemeClr val="tx1">
                    <a:lumMod val="50000"/>
                  </a:schemeClr>
                </a:solidFill>
              </a:rPr>
              <a:t>Safety Program</a:t>
            </a:r>
            <a:r>
              <a:rPr lang="en-US" sz="4000" b="1" dirty="0">
                <a:solidFill>
                  <a:srgbClr val="0070C0"/>
                </a:solidFill>
              </a:rPr>
              <a:t> for Breakfast.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C790-16BE-F249-8169-9B163520E9DA}"/>
              </a:ext>
            </a:extLst>
          </p:cNvPr>
          <p:cNvSpPr txBox="1"/>
          <p:nvPr/>
        </p:nvSpPr>
        <p:spPr>
          <a:xfrm>
            <a:off x="2638697" y="3445933"/>
            <a:ext cx="55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b="1" i="1" dirty="0"/>
              <a:t>Greg Coker</a:t>
            </a:r>
          </a:p>
        </p:txBody>
      </p:sp>
    </p:spTree>
    <p:extLst>
      <p:ext uri="{BB962C8B-B14F-4D97-AF65-F5344CB8AC3E}">
        <p14:creationId xmlns:p14="http://schemas.microsoft.com/office/powerpoint/2010/main" val="89022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32888"/>
            <a:ext cx="749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The Law of Buy In</a:t>
            </a:r>
          </a:p>
          <a:p>
            <a:pPr algn="ctr"/>
            <a:endParaRPr lang="en-US" sz="5400" dirty="0"/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John Maxwell’s The 21 Irrefutable Laws of Leadership  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629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8F615-C403-0C46-A963-209A6CF36792}"/>
              </a:ext>
            </a:extLst>
          </p:cNvPr>
          <p:cNvSpPr txBox="1"/>
          <p:nvPr/>
        </p:nvSpPr>
        <p:spPr>
          <a:xfrm>
            <a:off x="560717" y="845389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People buy into the Leader,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then the Vision (</a:t>
            </a:r>
            <a:r>
              <a:rPr lang="en-US" sz="2800" b="1" dirty="0">
                <a:solidFill>
                  <a:srgbClr val="C00000"/>
                </a:solidFill>
              </a:rPr>
              <a:t>the WHY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i="1" dirty="0">
                <a:solidFill>
                  <a:schemeClr val="accent2"/>
                </a:solidFill>
              </a:rPr>
              <a:t>We don’t buy into the Vision without buying into </a:t>
            </a:r>
            <a:r>
              <a:rPr lang="en-US" sz="2800" b="1" i="1" dirty="0">
                <a:solidFill>
                  <a:srgbClr val="FF0000"/>
                </a:solidFill>
              </a:rPr>
              <a:t>the Visionary!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We can’t sell the Dream without selling yourself. </a:t>
            </a:r>
          </a:p>
        </p:txBody>
      </p:sp>
    </p:spTree>
    <p:extLst>
      <p:ext uri="{BB962C8B-B14F-4D97-AF65-F5344CB8AC3E}">
        <p14:creationId xmlns:p14="http://schemas.microsoft.com/office/powerpoint/2010/main" val="352467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07576" y="164546"/>
            <a:ext cx="89611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Safety Manager = IQ</a:t>
            </a:r>
          </a:p>
          <a:p>
            <a:pPr algn="ctr"/>
            <a:r>
              <a:rPr lang="en-US" sz="4000" b="1" u="sng" dirty="0">
                <a:solidFill>
                  <a:srgbClr val="00B050"/>
                </a:solidFill>
              </a:rPr>
              <a:t>Safety Leader = EQ</a:t>
            </a:r>
          </a:p>
          <a:p>
            <a:pPr algn="ctr"/>
            <a:endParaRPr lang="en-US" sz="4000" b="1" u="sng" dirty="0">
              <a:solidFill>
                <a:srgbClr val="00B05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Together=WOW!</a:t>
            </a:r>
          </a:p>
          <a:p>
            <a:pPr algn="ctr"/>
            <a:endParaRPr lang="en-US" sz="4000" dirty="0"/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2348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960"/>
            <a:ext cx="8085762" cy="855085"/>
          </a:xfrm>
        </p:spPr>
        <p:txBody>
          <a:bodyPr>
            <a:normAutofit fontScale="90000"/>
          </a:bodyPr>
          <a:lstStyle/>
          <a:p>
            <a:pPr algn="r">
              <a:lnSpc>
                <a:spcPct val="50000"/>
              </a:lnSpc>
            </a:pPr>
            <a:r>
              <a:rPr lang="en-US" sz="3200" b="1" u="sng" dirty="0">
                <a:solidFill>
                  <a:schemeClr val="accent3"/>
                </a:solidFill>
              </a:rPr>
              <a:t> </a:t>
            </a:r>
            <a:br>
              <a:rPr lang="en-US" sz="3200" b="1" u="sng" dirty="0">
                <a:solidFill>
                  <a:schemeClr val="accent3"/>
                </a:solidFill>
              </a:rPr>
            </a:br>
            <a:r>
              <a:rPr lang="en-US" sz="3600" b="1" u="sng" dirty="0">
                <a:solidFill>
                  <a:schemeClr val="accent3"/>
                </a:solidFill>
              </a:rPr>
              <a:t>EMOTIONAL INTELLIGENCE (EQ)</a:t>
            </a:r>
            <a:br>
              <a:rPr lang="en-US" sz="3600" b="1" u="sng" dirty="0">
                <a:solidFill>
                  <a:schemeClr val="accent3"/>
                </a:solidFill>
              </a:rPr>
            </a:br>
            <a:r>
              <a:rPr lang="en-US" sz="3200" i="1" dirty="0">
                <a:solidFill>
                  <a:schemeClr val="accent3"/>
                </a:solidFill>
              </a:rPr>
              <a:t>  </a:t>
            </a:r>
            <a:br>
              <a:rPr lang="en-US" sz="3200" dirty="0">
                <a:solidFill>
                  <a:schemeClr val="accent3"/>
                </a:solidFill>
              </a:rPr>
            </a:b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70" y="1428108"/>
            <a:ext cx="8519730" cy="36010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Our </a:t>
            </a:r>
            <a:r>
              <a:rPr lang="en-US" sz="3600" b="1" dirty="0">
                <a:solidFill>
                  <a:srgbClr val="FF0000"/>
                </a:solidFill>
              </a:rPr>
              <a:t>emotions </a:t>
            </a:r>
            <a:r>
              <a:rPr lang="en-US" sz="3600" b="1" dirty="0">
                <a:solidFill>
                  <a:srgbClr val="000000"/>
                </a:solidFill>
              </a:rPr>
              <a:t>are contagious, resonating energy and enthusiasm, playing a crucial role in our personal effectiveness and success….And in our </a:t>
            </a:r>
            <a:r>
              <a:rPr lang="en-US" sz="3600" b="1" dirty="0">
                <a:solidFill>
                  <a:srgbClr val="C00000"/>
                </a:solidFill>
              </a:rPr>
              <a:t>Safety Programs</a:t>
            </a:r>
            <a:r>
              <a:rPr lang="en-US" sz="3600" b="1" dirty="0">
                <a:solidFill>
                  <a:srgbClr val="00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" y="1018569"/>
            <a:ext cx="8568466" cy="3576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Self-Awareness </a:t>
            </a:r>
            <a:r>
              <a:rPr lang="en-US" b="1" i="1" dirty="0">
                <a:solidFill>
                  <a:srgbClr val="FF0000"/>
                </a:solidFill>
              </a:rPr>
              <a:t>(Yours/Other Managers/Leaders Personal Impact on Safety)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Self-Management </a:t>
            </a:r>
            <a:r>
              <a:rPr lang="en-US" b="1" i="1" dirty="0">
                <a:solidFill>
                  <a:srgbClr val="C00000"/>
                </a:solidFill>
              </a:rPr>
              <a:t>(Tempers, Communication Delivery Techniques)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Social Awareness </a:t>
            </a:r>
            <a:r>
              <a:rPr lang="en-US" b="1" dirty="0">
                <a:solidFill>
                  <a:srgbClr val="FF0000"/>
                </a:solidFill>
              </a:rPr>
              <a:t>(Culture/Teams/Cliques)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Relationship Management </a:t>
            </a:r>
            <a:r>
              <a:rPr lang="en-US" b="1" i="1" dirty="0">
                <a:solidFill>
                  <a:srgbClr val="FF0000"/>
                </a:solidFill>
              </a:rPr>
              <a:t>(Conflict Resolution/Forgiveness &amp; Reconciliation)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001"/>
            <a:ext cx="8229600" cy="9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3600" b="1" u="sng" dirty="0">
                <a:solidFill>
                  <a:srgbClr val="0070C0"/>
                </a:solidFill>
              </a:rPr>
              <a:t>4 Components of Emotional Intelligence </a:t>
            </a:r>
          </a:p>
          <a:p>
            <a:pPr algn="r">
              <a:lnSpc>
                <a:spcPct val="70000"/>
              </a:lnSpc>
            </a:pP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07576" y="780098"/>
            <a:ext cx="8961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Safety Manager = “WHAT” FOCUS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Safety Leader = “WHY” FOCUS</a:t>
            </a:r>
          </a:p>
          <a:p>
            <a:pPr algn="ctr"/>
            <a:endParaRPr lang="en-US" sz="4000" dirty="0"/>
          </a:p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373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252046" y="-303139"/>
            <a:ext cx="86399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tx1">
                    <a:lumMod val="50000"/>
                  </a:schemeClr>
                </a:solidFill>
              </a:rPr>
              <a:t>People will give you their </a:t>
            </a:r>
            <a:r>
              <a:rPr lang="en-US" sz="3600" b="1" i="1" dirty="0">
                <a:solidFill>
                  <a:srgbClr val="C00000"/>
                </a:solidFill>
              </a:rPr>
              <a:t>blood, sweat and tears</a:t>
            </a:r>
            <a:r>
              <a:rPr lang="en-US" sz="3600" b="1" i="1" dirty="0">
                <a:solidFill>
                  <a:schemeClr val="tx1">
                    <a:lumMod val="50000"/>
                  </a:schemeClr>
                </a:solidFill>
              </a:rPr>
              <a:t> for your "WHY,” (</a:t>
            </a:r>
            <a:r>
              <a:rPr lang="en-US" sz="3600" b="1" i="1" dirty="0">
                <a:solidFill>
                  <a:srgbClr val="00B050"/>
                </a:solidFill>
              </a:rPr>
              <a:t>a family around the dinner table at night</a:t>
            </a:r>
            <a:r>
              <a:rPr lang="en-US" sz="3600" b="1" i="1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endParaRPr lang="en-US" sz="3600" b="1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tx1">
                    <a:lumMod val="50000"/>
                  </a:schemeClr>
                </a:solidFill>
              </a:rPr>
              <a:t>not so much for your “WHAT” (</a:t>
            </a:r>
            <a:r>
              <a:rPr lang="en-US" sz="3600" b="1" i="1" dirty="0">
                <a:solidFill>
                  <a:srgbClr val="C00000"/>
                </a:solidFill>
              </a:rPr>
              <a:t>your safety program</a:t>
            </a:r>
            <a:r>
              <a:rPr lang="en-US" sz="3600" b="1" i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00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879546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7030A0"/>
                </a:solidFill>
              </a:rPr>
              <a:t>The Golden Circle </a:t>
            </a:r>
          </a:p>
        </p:txBody>
      </p:sp>
    </p:spTree>
    <p:extLst>
      <p:ext uri="{BB962C8B-B14F-4D97-AF65-F5344CB8AC3E}">
        <p14:creationId xmlns:p14="http://schemas.microsoft.com/office/powerpoint/2010/main" val="345822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951D3902-DC7A-5F42-92FB-E03C57C7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1" y="55122"/>
            <a:ext cx="7154162" cy="50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82879" y="-69800"/>
            <a:ext cx="8720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20 Questions </a:t>
            </a:r>
            <a:r>
              <a:rPr lang="en-US" sz="3600" b="1" dirty="0">
                <a:solidFill>
                  <a:srgbClr val="0070C0"/>
                </a:solidFill>
              </a:rPr>
              <a:t>for Consideration Before We Dive into the Content</a:t>
            </a:r>
          </a:p>
        </p:txBody>
      </p:sp>
    </p:spTree>
    <p:extLst>
      <p:ext uri="{BB962C8B-B14F-4D97-AF65-F5344CB8AC3E}">
        <p14:creationId xmlns:p14="http://schemas.microsoft.com/office/powerpoint/2010/main" val="1888548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mbic system simon sinek">
            <a:extLst>
              <a:ext uri="{FF2B5EF4-FFF2-40B4-BE49-F238E27FC236}">
                <a16:creationId xmlns:a16="http://schemas.microsoft.com/office/drawing/2014/main" id="{EA8531E7-0D00-6D4F-9642-93EC0B2B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4576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3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202438"/>
            <a:ext cx="749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i="1" dirty="0">
              <a:solidFill>
                <a:schemeClr val="accent2"/>
              </a:solidFill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A Photo Album for Safety</a:t>
            </a:r>
          </a:p>
          <a:p>
            <a:pPr algn="ctr"/>
            <a:r>
              <a:rPr lang="en-US" sz="4400" b="1" i="1" dirty="0">
                <a:solidFill>
                  <a:schemeClr val="accent2"/>
                </a:solidFill>
              </a:rPr>
              <a:t>(Personalizing Safety) </a:t>
            </a:r>
          </a:p>
        </p:txBody>
      </p:sp>
    </p:spTree>
    <p:extLst>
      <p:ext uri="{BB962C8B-B14F-4D97-AF65-F5344CB8AC3E}">
        <p14:creationId xmlns:p14="http://schemas.microsoft.com/office/powerpoint/2010/main" val="404860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620AE-F1F1-2912-BAEC-D6299E04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0"/>
            <a:ext cx="8952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4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702642" y="682486"/>
            <a:ext cx="77772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The Bus</a:t>
            </a:r>
            <a:endParaRPr lang="en-US" sz="4400" b="1" dirty="0">
              <a:solidFill>
                <a:srgbClr val="00B05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(Could be the most powerful business metaphor of all time!)</a:t>
            </a:r>
          </a:p>
          <a:p>
            <a:pPr algn="ctr"/>
            <a:endParaRPr lang="en-US" sz="3200" b="1" dirty="0">
              <a:solidFill>
                <a:srgbClr val="00B05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How does it relate to your Safety Programs?</a:t>
            </a:r>
          </a:p>
          <a:p>
            <a:pPr algn="ctr"/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5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7977"/>
            <a:ext cx="5088367" cy="42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Right People on the Bus </a:t>
            </a:r>
            <a:r>
              <a:rPr lang="en-US" sz="2400" b="1" dirty="0">
                <a:solidFill>
                  <a:srgbClr val="008000"/>
                </a:solidFill>
              </a:rPr>
              <a:t>(Recruitment/Selection/</a:t>
            </a:r>
            <a:r>
              <a:rPr lang="en-US" sz="2400" b="1" i="1" dirty="0">
                <a:solidFill>
                  <a:srgbClr val="FF0000"/>
                </a:solidFill>
              </a:rPr>
              <a:t>Safety Orientation</a:t>
            </a:r>
            <a:r>
              <a:rPr lang="en-US" sz="2400" b="1" i="1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dirty="0"/>
              <a:t>Right People in the Right Seat </a:t>
            </a:r>
            <a:r>
              <a:rPr lang="en-US" sz="2400" b="1" dirty="0">
                <a:solidFill>
                  <a:srgbClr val="008000"/>
                </a:solidFill>
              </a:rPr>
              <a:t>(Alignment) </a:t>
            </a:r>
            <a:r>
              <a:rPr lang="en-US" sz="2400" b="1" i="1" dirty="0">
                <a:solidFill>
                  <a:srgbClr val="C00000"/>
                </a:solidFill>
              </a:rPr>
              <a:t>(Wrong People in Wrong Seats=Accident waiting to happen!)</a:t>
            </a:r>
          </a:p>
          <a:p>
            <a:pPr marL="0" indent="0">
              <a:buNone/>
            </a:pPr>
            <a:r>
              <a:rPr lang="en-US" sz="2400" b="1" dirty="0"/>
              <a:t>Wrong People off the Bus! </a:t>
            </a:r>
            <a:r>
              <a:rPr lang="en-US" sz="2400" b="1" dirty="0">
                <a:solidFill>
                  <a:srgbClr val="FF0000"/>
                </a:solidFill>
              </a:rPr>
              <a:t>(If they’re not </a:t>
            </a:r>
            <a:r>
              <a:rPr lang="en-US" sz="2400" b="1" u="sng" dirty="0">
                <a:solidFill>
                  <a:srgbClr val="FF0000"/>
                </a:solidFill>
              </a:rPr>
              <a:t>ever</a:t>
            </a:r>
            <a:r>
              <a:rPr lang="en-US" sz="2400" b="1" dirty="0">
                <a:solidFill>
                  <a:srgbClr val="FF0000"/>
                </a:solidFill>
              </a:rPr>
              <a:t> going to be Safety Advocates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3" descr="B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54" y="996950"/>
            <a:ext cx="4198445" cy="3860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5CCB4D-8094-F64A-B7B5-6D4CC97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402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202438"/>
            <a:ext cx="749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Engagement </a:t>
            </a:r>
            <a:r>
              <a:rPr lang="en-US" sz="4400" b="1" dirty="0">
                <a:solidFill>
                  <a:srgbClr val="7030A0"/>
                </a:solidFill>
              </a:rPr>
              <a:t>(a Disengaged worker is a candidate for an accident)  </a:t>
            </a:r>
          </a:p>
        </p:txBody>
      </p:sp>
    </p:spTree>
    <p:extLst>
      <p:ext uri="{BB962C8B-B14F-4D97-AF65-F5344CB8AC3E}">
        <p14:creationId xmlns:p14="http://schemas.microsoft.com/office/powerpoint/2010/main" val="363040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698988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BA2800"/>
                </a:solidFill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1812"/>
            <a:ext cx="8371837" cy="3112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Annual Gallup Poll </a:t>
            </a:r>
          </a:p>
          <a:p>
            <a:pPr marL="0" indent="0">
              <a:buNone/>
            </a:pPr>
            <a:endParaRPr lang="en-US" sz="2400" b="1" dirty="0">
              <a:solidFill>
                <a:srgbClr val="BA2800"/>
              </a:solidFill>
            </a:endParaRP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26% of employees are Fully Engaged 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/>
              <a:t>55% of employees are Partially Engaged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19% of employees are Totally Disengaged </a:t>
            </a:r>
            <a:r>
              <a:rPr lang="en-US" sz="2400" b="1" dirty="0">
                <a:solidFill>
                  <a:schemeClr val="bg1"/>
                </a:solidFill>
              </a:rPr>
              <a:t>	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				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803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u="sng" dirty="0">
                <a:solidFill>
                  <a:srgbClr val="BA2800"/>
                </a:solidFill>
              </a:rPr>
              <a:t>REASONS FOR </a:t>
            </a:r>
            <a:br>
              <a:rPr lang="en-US" sz="3200" b="1" u="sng" dirty="0">
                <a:solidFill>
                  <a:srgbClr val="BA2800"/>
                </a:solidFill>
              </a:rPr>
            </a:br>
            <a:r>
              <a:rPr lang="en-US" sz="3200" b="1" u="sng" dirty="0">
                <a:solidFill>
                  <a:srgbClr val="BA2800"/>
                </a:solidFill>
              </a:rPr>
              <a:t>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20793"/>
            <a:ext cx="8503920" cy="3487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A Personal Relationship with </a:t>
            </a:r>
            <a:r>
              <a:rPr lang="en-US" sz="2400" b="1" dirty="0" err="1">
                <a:solidFill>
                  <a:srgbClr val="00B050"/>
                </a:solidFill>
              </a:rPr>
              <a:t>Her/His</a:t>
            </a:r>
            <a:r>
              <a:rPr lang="en-US" sz="2400" b="1" dirty="0">
                <a:solidFill>
                  <a:srgbClr val="00B050"/>
                </a:solidFill>
              </a:rPr>
              <a:t> Immediate Supervisor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A2800"/>
                </a:solidFill>
              </a:rPr>
              <a:t>The Opportunity to “Get In the Game” &amp; Apply One’s Skills/Talents </a:t>
            </a:r>
            <a:r>
              <a:rPr lang="en-US" sz="2400" b="1" i="1" dirty="0">
                <a:solidFill>
                  <a:srgbClr val="7030A0"/>
                </a:solidFill>
              </a:rPr>
              <a:t>(Right Seats)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To Feel Appreciated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A2800"/>
                </a:solidFill>
              </a:rPr>
              <a:t>Friends At Work</a:t>
            </a:r>
          </a:p>
        </p:txBody>
      </p:sp>
    </p:spTree>
    <p:extLst>
      <p:ext uri="{BB962C8B-B14F-4D97-AF65-F5344CB8AC3E}">
        <p14:creationId xmlns:p14="http://schemas.microsoft.com/office/powerpoint/2010/main" val="17536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14450"/>
            <a:ext cx="8503920" cy="3693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Clear Expectations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equipment to do one’s work right.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In the last seven days, recognition or praise for doing good work. 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In the last six months, someone at work has talked about  progress. </a:t>
            </a:r>
            <a:r>
              <a:rPr lang="en-US" sz="2400" b="1" i="1" dirty="0">
                <a:solidFill>
                  <a:srgbClr val="C00000"/>
                </a:solidFill>
              </a:rPr>
              <a:t>(A Conversation; Not a Poop Sandwich….including Safety)</a:t>
            </a:r>
          </a:p>
          <a:p>
            <a:pPr marL="0" indent="0">
              <a:buNone/>
            </a:pPr>
            <a:endParaRPr lang="en-US" sz="2400" b="1" dirty="0">
              <a:solidFill>
                <a:srgbClr val="BA28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96E41A-9447-1ECB-CEE2-C7775399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2951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664102"/>
            <a:ext cx="749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Motivation </a:t>
            </a:r>
            <a:r>
              <a:rPr lang="en-US" sz="3600" b="1" dirty="0">
                <a:solidFill>
                  <a:srgbClr val="7030A0"/>
                </a:solidFill>
              </a:rPr>
              <a:t>(an Unmotivated worker is a candidate for an accident)  </a:t>
            </a:r>
          </a:p>
        </p:txBody>
      </p:sp>
    </p:spTree>
    <p:extLst>
      <p:ext uri="{BB962C8B-B14F-4D97-AF65-F5344CB8AC3E}">
        <p14:creationId xmlns:p14="http://schemas.microsoft.com/office/powerpoint/2010/main" val="33630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2062"/>
            <a:ext cx="7543800" cy="45720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20 Questions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523"/>
            <a:ext cx="8484124" cy="379215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Comfortable with being Uncomfortable?</a:t>
            </a:r>
          </a:p>
          <a:p>
            <a:pPr>
              <a:buAutoNum type="arabicPeriod"/>
            </a:pPr>
            <a:r>
              <a:rPr lang="en-US" sz="2400" b="1" i="1" dirty="0">
                <a:solidFill>
                  <a:srgbClr val="00B050"/>
                </a:solidFill>
              </a:rPr>
              <a:t>“Leading” in addition to “Managing” your safety program?</a:t>
            </a:r>
          </a:p>
          <a:p>
            <a:pPr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Your safety program “Over Managed” and “Under Led?” </a:t>
            </a:r>
          </a:p>
          <a:p>
            <a:pPr>
              <a:buAutoNum type="arabicPeriod"/>
            </a:pPr>
            <a:r>
              <a:rPr lang="en-US" sz="2400" b="1" i="1" dirty="0">
                <a:solidFill>
                  <a:srgbClr val="00B050"/>
                </a:solidFill>
              </a:rPr>
              <a:t>How would you describe your safety culture?</a:t>
            </a:r>
          </a:p>
          <a:p>
            <a:pPr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How visionary are those who manage and lead your safety program?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879546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Motivation 1.0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351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1B6E61-3188-2F42-A3DA-E912D27E4B20}"/>
              </a:ext>
            </a:extLst>
          </p:cNvPr>
          <p:cNvSpPr/>
          <p:nvPr/>
        </p:nvSpPr>
        <p:spPr>
          <a:xfrm>
            <a:off x="800100" y="1691640"/>
            <a:ext cx="768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Carrot  </a:t>
            </a:r>
            <a:endParaRPr lang="en-US" sz="4000" b="0" cap="none" spc="0" dirty="0">
              <a:ln w="0"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4000" dirty="0">
                <a:ln w="0"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Sticks</a:t>
            </a:r>
            <a:endParaRPr lang="en-US" sz="4000" b="0" cap="none" spc="0" dirty="0">
              <a:ln w="0">
                <a:solidFill>
                  <a:srgbClr val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903C02-B6A5-F144-A4B5-39712DD7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1.0</a:t>
            </a:r>
            <a:r>
              <a:rPr lang="en-US" sz="3600" b="1" dirty="0">
                <a:solidFill>
                  <a:srgbClr val="C00000"/>
                </a:solidFill>
              </a:rPr>
              <a:t> Doesn’t Work Anymore!</a:t>
            </a:r>
          </a:p>
        </p:txBody>
      </p:sp>
    </p:spTree>
    <p:extLst>
      <p:ext uri="{BB962C8B-B14F-4D97-AF65-F5344CB8AC3E}">
        <p14:creationId xmlns:p14="http://schemas.microsoft.com/office/powerpoint/2010/main" val="30577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879546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Motivation </a:t>
            </a:r>
            <a:r>
              <a:rPr lang="en-US" sz="4400" b="1" dirty="0">
                <a:solidFill>
                  <a:schemeClr val="bg1"/>
                </a:solidFill>
              </a:rPr>
              <a:t>2.0</a:t>
            </a:r>
            <a:r>
              <a:rPr lang="en-US" sz="44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9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1B6E61-3188-2F42-A3DA-E912D27E4B20}"/>
              </a:ext>
            </a:extLst>
          </p:cNvPr>
          <p:cNvSpPr/>
          <p:nvPr/>
        </p:nvSpPr>
        <p:spPr>
          <a:xfrm>
            <a:off x="800100" y="1691640"/>
            <a:ext cx="768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Autonomy </a:t>
            </a:r>
            <a:endParaRPr lang="en-US" sz="4000" b="0" cap="none" spc="0" dirty="0">
              <a:ln w="0"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4000" dirty="0">
                <a:ln w="0"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Mastery </a:t>
            </a:r>
            <a:endParaRPr lang="en-US" sz="4000" b="0" cap="none" spc="0" dirty="0">
              <a:ln w="0">
                <a:solidFill>
                  <a:srgbClr val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4000" dirty="0">
                <a:ln w="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Purpose</a:t>
            </a:r>
            <a:endParaRPr lang="en-US" sz="4000" b="0" cap="none" spc="0" dirty="0">
              <a:ln w="0"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903C02-B6A5-F144-A4B5-39712DD7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2.0</a:t>
            </a:r>
            <a:r>
              <a:rPr lang="en-US" sz="3600" b="1" dirty="0">
                <a:solidFill>
                  <a:srgbClr val="C00000"/>
                </a:solidFill>
              </a:rPr>
              <a:t> Works!</a:t>
            </a:r>
          </a:p>
        </p:txBody>
      </p:sp>
    </p:spTree>
    <p:extLst>
      <p:ext uri="{BB962C8B-B14F-4D97-AF65-F5344CB8AC3E}">
        <p14:creationId xmlns:p14="http://schemas.microsoft.com/office/powerpoint/2010/main" val="10393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650402" y="1802308"/>
            <a:ext cx="7493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</a:rPr>
              <a:t>Safety &amp; Teams</a:t>
            </a:r>
            <a:endParaRPr lang="en-US" sz="4000" b="1" i="1" dirty="0">
              <a:solidFill>
                <a:srgbClr val="FF0000"/>
              </a:solidFill>
            </a:endParaRPr>
          </a:p>
          <a:p>
            <a:pPr algn="ctr"/>
            <a:r>
              <a:rPr lang="en-US" sz="5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9286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735"/>
            <a:ext cx="9144000" cy="1994077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Research has shown those in positive team environments have </a:t>
            </a:r>
            <a:r>
              <a:rPr lang="en-US" sz="3200" b="1" i="1" dirty="0"/>
              <a:t>fewer accidents </a:t>
            </a:r>
            <a:r>
              <a:rPr lang="en-US" sz="3200" b="1" dirty="0">
                <a:solidFill>
                  <a:srgbClr val="FF0000"/>
                </a:solidFill>
              </a:rPr>
              <a:t>and health care lower than those of their peer groups who are not in great team environments. 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Stanford &amp;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854972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735"/>
            <a:ext cx="9144000" cy="1186703"/>
          </a:xfrm>
        </p:spPr>
        <p:txBody>
          <a:bodyPr/>
          <a:lstStyle/>
          <a:p>
            <a:r>
              <a:rPr lang="en-US" sz="3200" b="1" dirty="0">
                <a:solidFill>
                  <a:srgbClr val="3366FF"/>
                </a:solidFill>
              </a:rPr>
              <a:t>An Accurate Assessment of where our Teams/Organizations are and responding accordingly.</a:t>
            </a:r>
          </a:p>
        </p:txBody>
      </p:sp>
    </p:spTree>
    <p:extLst>
      <p:ext uri="{BB962C8B-B14F-4D97-AF65-F5344CB8AC3E}">
        <p14:creationId xmlns:p14="http://schemas.microsoft.com/office/powerpoint/2010/main" val="1775692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15882" y="4035247"/>
            <a:ext cx="172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+mj-lt"/>
                <a:ea typeface="+mj-ea"/>
                <a:cs typeface="+mj-cs"/>
              </a:rPr>
              <a:t>Form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9177" y="3193360"/>
            <a:ext cx="199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BA2800"/>
                </a:solidFill>
                <a:latin typeface="+mj-lt"/>
                <a:ea typeface="+mj-ea"/>
                <a:cs typeface="+mj-cs"/>
              </a:rPr>
              <a:t>Storm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400" y="2343151"/>
            <a:ext cx="172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Norm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64684" y="1433050"/>
            <a:ext cx="245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Perform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364838" y="3174704"/>
            <a:ext cx="1760219" cy="1491570"/>
          </a:xfrm>
          <a:prstGeom prst="bentConnector3">
            <a:avLst>
              <a:gd name="adj1" fmla="val 50000"/>
            </a:avLst>
          </a:prstGeom>
          <a:ln w="47625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H="1" flipV="1">
            <a:off x="1856407" y="2294594"/>
            <a:ext cx="1760219" cy="1491570"/>
          </a:xfrm>
          <a:prstGeom prst="bentConnector3">
            <a:avLst>
              <a:gd name="adj1" fmla="val 50000"/>
            </a:avLst>
          </a:prstGeom>
          <a:ln w="47625" cap="rnd">
            <a:solidFill>
              <a:srgbClr val="424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3347978" y="1414485"/>
            <a:ext cx="1760219" cy="1491570"/>
          </a:xfrm>
          <a:prstGeom prst="bentConnector3">
            <a:avLst>
              <a:gd name="adj1" fmla="val 50000"/>
            </a:avLst>
          </a:prstGeom>
          <a:ln w="47625" cap="rnd">
            <a:solidFill>
              <a:srgbClr val="424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4839547" y="534375"/>
            <a:ext cx="1760219" cy="1491570"/>
          </a:xfrm>
          <a:prstGeom prst="bentConnector3">
            <a:avLst>
              <a:gd name="adj1" fmla="val 50000"/>
            </a:avLst>
          </a:prstGeom>
          <a:ln w="47625" cap="rnd">
            <a:solidFill>
              <a:srgbClr val="424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65442" y="400050"/>
            <a:ext cx="1660239" cy="0"/>
          </a:xfrm>
          <a:prstGeom prst="line">
            <a:avLst/>
          </a:prstGeom>
          <a:ln w="47625" cap="rnd">
            <a:solidFill>
              <a:srgbClr val="424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5441" y="400049"/>
            <a:ext cx="3135685" cy="1077219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Super Safe Work-places</a:t>
            </a:r>
          </a:p>
        </p:txBody>
      </p:sp>
    </p:spTree>
    <p:extLst>
      <p:ext uri="{BB962C8B-B14F-4D97-AF65-F5344CB8AC3E}">
        <p14:creationId xmlns:p14="http://schemas.microsoft.com/office/powerpoint/2010/main" val="28926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4" grpId="2"/>
      <p:bldP spid="25" grpId="0"/>
      <p:bldP spid="26" grpId="0"/>
      <p:bldP spid="27" grpId="0"/>
      <p:bldP spid="2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9248"/>
            <a:ext cx="9144000" cy="1186703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Needs/Behaviors of each Stage </a:t>
            </a:r>
          </a:p>
        </p:txBody>
      </p:sp>
    </p:spTree>
    <p:extLst>
      <p:ext uri="{BB962C8B-B14F-4D97-AF65-F5344CB8AC3E}">
        <p14:creationId xmlns:p14="http://schemas.microsoft.com/office/powerpoint/2010/main" val="2815890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30" y="428625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</a:rPr>
              <a:t>NEEDS/BEHAVIORS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483" y="1510751"/>
            <a:ext cx="5430644" cy="307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“Real” orientation</a:t>
            </a:r>
          </a:p>
          <a:p>
            <a:pPr marL="0" lvl="0" indent="0">
              <a:buNone/>
            </a:pPr>
            <a:r>
              <a:rPr lang="en-US" sz="2000" b="1" dirty="0"/>
              <a:t>Goals, Roles, Objectives, Mission, Vision, Key Milestones, </a:t>
            </a:r>
            <a:r>
              <a:rPr lang="en-US" sz="2000" b="1" dirty="0">
                <a:solidFill>
                  <a:srgbClr val="FF0000"/>
                </a:solidFill>
              </a:rPr>
              <a:t>Safety Culture</a:t>
            </a:r>
            <a:endParaRPr lang="en-US" sz="2000" b="1" dirty="0"/>
          </a:p>
          <a:p>
            <a:pPr marL="0" lvl="0" indent="0">
              <a:buNone/>
            </a:pPr>
            <a:r>
              <a:rPr lang="en-US" sz="2000" b="1" dirty="0"/>
              <a:t>Management (vs. Leadership) at this point…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585FF-FCA1-0D47-A80B-0871574CCE31}"/>
              </a:ext>
            </a:extLst>
          </p:cNvPr>
          <p:cNvSpPr txBox="1">
            <a:spLocks/>
          </p:cNvSpPr>
          <p:nvPr/>
        </p:nvSpPr>
        <p:spPr>
          <a:xfrm>
            <a:off x="1084134" y="0"/>
            <a:ext cx="32592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Stages of Team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AB346-F743-444D-888B-24C1AFB5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86" y="1058778"/>
            <a:ext cx="1215993" cy="3976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B0415-140E-DA4E-81FD-E6700C839FD2}"/>
              </a:ext>
            </a:extLst>
          </p:cNvPr>
          <p:cNvSpPr txBox="1"/>
          <p:nvPr/>
        </p:nvSpPr>
        <p:spPr>
          <a:xfrm>
            <a:off x="343911" y="2408754"/>
            <a:ext cx="136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407065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359709"/>
          </a:xfrm>
        </p:spPr>
        <p:txBody>
          <a:bodyPr>
            <a:normAutofit fontScale="90000"/>
          </a:bodyPr>
          <a:lstStyle/>
          <a:p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742278"/>
            <a:ext cx="8247456" cy="4128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6. Your safety manager no doubt has high IQ but what about    her/his EQ?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7. Is your safety program WHY focused or more WHAT/HOW focused?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8. Do you have the </a:t>
            </a:r>
            <a:r>
              <a:rPr lang="en-US" sz="2400" b="1" u="sng" dirty="0">
                <a:solidFill>
                  <a:srgbClr val="0070C0"/>
                </a:solidFill>
              </a:rPr>
              <a:t>Right People on the Bus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u="sng" dirty="0">
                <a:solidFill>
                  <a:srgbClr val="0070C0"/>
                </a:solidFill>
              </a:rPr>
              <a:t>Right People in the Right Seats</a:t>
            </a:r>
            <a:r>
              <a:rPr lang="en-US" sz="2400" b="1" dirty="0">
                <a:solidFill>
                  <a:srgbClr val="0070C0"/>
                </a:solidFill>
              </a:rPr>
              <a:t> and have gotten the </a:t>
            </a:r>
            <a:r>
              <a:rPr lang="en-US" sz="2400" b="1" u="sng" dirty="0">
                <a:solidFill>
                  <a:srgbClr val="0070C0"/>
                </a:solidFill>
              </a:rPr>
              <a:t>Wrong People Off the Bus</a:t>
            </a:r>
            <a:r>
              <a:rPr lang="en-US" sz="2400" b="1" i="1" u="sng" dirty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9. How Engaged are your Employees? (</a:t>
            </a:r>
            <a:r>
              <a:rPr lang="en-US" sz="2400" b="1" i="1" dirty="0">
                <a:solidFill>
                  <a:srgbClr val="0070C0"/>
                </a:solidFill>
              </a:rPr>
              <a:t>26%, 55%, 19%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10. How Motivated are your Employees?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30" y="428625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</a:rPr>
              <a:t>NEEDS/BEHAVIORS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079" y="1381059"/>
            <a:ext cx="3309190" cy="36418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Conflict Resolution</a:t>
            </a:r>
          </a:p>
          <a:p>
            <a:pPr lvl="0">
              <a:buFont typeface="Wingdings" charset="2"/>
              <a:buChar char="v"/>
            </a:pPr>
            <a:r>
              <a:rPr lang="en-US" sz="1600" b="1" dirty="0"/>
              <a:t>Establish Norms for Storming</a:t>
            </a:r>
          </a:p>
          <a:p>
            <a:pPr lvl="0">
              <a:buFont typeface="Wingdings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Confidentiality</a:t>
            </a:r>
          </a:p>
          <a:p>
            <a:pPr lvl="0">
              <a:buFont typeface="Wingdings" charset="2"/>
              <a:buChar char="v"/>
            </a:pPr>
            <a:r>
              <a:rPr lang="en-US" sz="1600" b="1" dirty="0"/>
              <a:t>Appreciation of Differences (Drivers, Analyticals, Expressives, Amiables)</a:t>
            </a:r>
          </a:p>
          <a:p>
            <a:pPr>
              <a:buFont typeface="Wingdings" charset="2"/>
              <a:buChar char="v"/>
            </a:pPr>
            <a:r>
              <a:rPr lang="en-US" sz="1600" b="1" dirty="0">
                <a:solidFill>
                  <a:srgbClr val="00B050"/>
                </a:solidFill>
              </a:rPr>
              <a:t>Protect Self-Esteem</a:t>
            </a:r>
          </a:p>
          <a:p>
            <a:pPr>
              <a:buFont typeface="Wingdings" charset="2"/>
              <a:buChar char="v"/>
            </a:pPr>
            <a:r>
              <a:rPr lang="en-US" sz="1600" b="1" dirty="0"/>
              <a:t>Create a Culture of Positive &amp; Needed Storming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585FF-FCA1-0D47-A80B-0871574CCE31}"/>
              </a:ext>
            </a:extLst>
          </p:cNvPr>
          <p:cNvSpPr txBox="1">
            <a:spLocks/>
          </p:cNvSpPr>
          <p:nvPr/>
        </p:nvSpPr>
        <p:spPr>
          <a:xfrm>
            <a:off x="1084134" y="0"/>
            <a:ext cx="32592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Stages of Team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AB346-F743-444D-888B-24C1AFB5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86" y="1058778"/>
            <a:ext cx="1215993" cy="3976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B0415-140E-DA4E-81FD-E6700C839FD2}"/>
              </a:ext>
            </a:extLst>
          </p:cNvPr>
          <p:cNvSpPr txBox="1"/>
          <p:nvPr/>
        </p:nvSpPr>
        <p:spPr>
          <a:xfrm>
            <a:off x="199527" y="2408754"/>
            <a:ext cx="159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STORM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1544" y="1393387"/>
            <a:ext cx="2749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/>
          </a:p>
          <a:p>
            <a:pPr marL="285750" lvl="0" indent="-285750">
              <a:buFont typeface="Wingdings" charset="2"/>
              <a:buChar char="v"/>
            </a:pPr>
            <a:endParaRPr lang="en-US" b="1" dirty="0"/>
          </a:p>
          <a:p>
            <a:pPr marL="285750" lvl="0" indent="-285750">
              <a:buFont typeface="Wingdings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Patience</a:t>
            </a:r>
          </a:p>
          <a:p>
            <a:pPr marL="285750" lvl="0" indent="-285750">
              <a:buFont typeface="Wingdings" charset="2"/>
              <a:buChar char="v"/>
            </a:pPr>
            <a:endParaRPr lang="en-US" b="1" dirty="0"/>
          </a:p>
          <a:p>
            <a:pPr marL="285750" lvl="0" indent="-285750">
              <a:buFont typeface="Wingdings" charset="2"/>
              <a:buChar char="v"/>
            </a:pPr>
            <a:r>
              <a:rPr lang="en-US" b="1" dirty="0"/>
              <a:t>Attack Issues; Not Individuals</a:t>
            </a:r>
          </a:p>
          <a:p>
            <a:pPr marL="285750" lvl="0" indent="-285750">
              <a:buFont typeface="Wingdings" charset="2"/>
              <a:buChar char="v"/>
            </a:pPr>
            <a:endParaRPr lang="en-US" b="1" dirty="0"/>
          </a:p>
          <a:p>
            <a:pPr marL="285750" lvl="0" indent="-285750">
              <a:buFont typeface="Wingdings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Safe Place</a:t>
            </a:r>
          </a:p>
        </p:txBody>
      </p:sp>
    </p:spTree>
    <p:extLst>
      <p:ext uri="{BB962C8B-B14F-4D97-AF65-F5344CB8AC3E}">
        <p14:creationId xmlns:p14="http://schemas.microsoft.com/office/powerpoint/2010/main" val="3691789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2BADA-6588-1349-991C-66A80695BA3A}"/>
              </a:ext>
            </a:extLst>
          </p:cNvPr>
          <p:cNvSpPr txBox="1"/>
          <p:nvPr/>
        </p:nvSpPr>
        <p:spPr>
          <a:xfrm>
            <a:off x="894228" y="27670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Conflict Continuum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EBD6E5-8685-9145-A5C3-8A748D2646D3}"/>
              </a:ext>
            </a:extLst>
          </p:cNvPr>
          <p:cNvCxnSpPr/>
          <p:nvPr/>
        </p:nvCxnSpPr>
        <p:spPr>
          <a:xfrm>
            <a:off x="591671" y="2558303"/>
            <a:ext cx="79741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95B971-BE8A-FB44-9F6E-8E7FE5AA58FC}"/>
              </a:ext>
            </a:extLst>
          </p:cNvPr>
          <p:cNvCxnSpPr>
            <a:cxnSpLocks/>
          </p:cNvCxnSpPr>
          <p:nvPr/>
        </p:nvCxnSpPr>
        <p:spPr>
          <a:xfrm>
            <a:off x="4666128" y="1707776"/>
            <a:ext cx="0" cy="17884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096F79-7B33-7048-B371-453048CBF542}"/>
              </a:ext>
            </a:extLst>
          </p:cNvPr>
          <p:cNvSpPr txBox="1"/>
          <p:nvPr/>
        </p:nvSpPr>
        <p:spPr>
          <a:xfrm>
            <a:off x="322730" y="2188971"/>
            <a:ext cx="173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 Conflict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69652-019A-EA4A-B8A1-B6A5D0148F4F}"/>
              </a:ext>
            </a:extLst>
          </p:cNvPr>
          <p:cNvSpPr txBox="1"/>
          <p:nvPr/>
        </p:nvSpPr>
        <p:spPr>
          <a:xfrm>
            <a:off x="221879" y="2602005"/>
            <a:ext cx="22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Artificial Harmony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05187-8803-2045-944A-8D5BEDEC6F78}"/>
              </a:ext>
            </a:extLst>
          </p:cNvPr>
          <p:cNvSpPr txBox="1"/>
          <p:nvPr/>
        </p:nvSpPr>
        <p:spPr>
          <a:xfrm>
            <a:off x="6246167" y="1986975"/>
            <a:ext cx="26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Negative, Mean Spirited, Harsh Conflict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929441-8970-5848-8C89-DB487A267ABC}"/>
              </a:ext>
            </a:extLst>
          </p:cNvPr>
          <p:cNvSpPr/>
          <p:nvPr/>
        </p:nvSpPr>
        <p:spPr>
          <a:xfrm flipH="1">
            <a:off x="2175050" y="2487298"/>
            <a:ext cx="217336" cy="178347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0A16AC-BF12-8B48-A751-09B4907C529E}"/>
              </a:ext>
            </a:extLst>
          </p:cNvPr>
          <p:cNvCxnSpPr>
            <a:cxnSpLocks/>
          </p:cNvCxnSpPr>
          <p:nvPr/>
        </p:nvCxnSpPr>
        <p:spPr>
          <a:xfrm>
            <a:off x="2282622" y="2786671"/>
            <a:ext cx="0" cy="81714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0C4227-5184-864E-A24F-35BD0AC6419B}"/>
              </a:ext>
            </a:extLst>
          </p:cNvPr>
          <p:cNvSpPr txBox="1"/>
          <p:nvPr/>
        </p:nvSpPr>
        <p:spPr>
          <a:xfrm>
            <a:off x="1667436" y="3644153"/>
            <a:ext cx="139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Teams Reside 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E49541-F0A7-4B44-B083-FD0B11F4D765}"/>
              </a:ext>
            </a:extLst>
          </p:cNvPr>
          <p:cNvSpPr/>
          <p:nvPr/>
        </p:nvSpPr>
        <p:spPr>
          <a:xfrm flipH="1">
            <a:off x="4290716" y="2518675"/>
            <a:ext cx="161355" cy="92856"/>
          </a:xfrm>
          <a:prstGeom prst="ellipse">
            <a:avLst/>
          </a:prstGeom>
          <a:solidFill>
            <a:srgbClr val="00B050"/>
          </a:solidFill>
          <a:ln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8EC93-D1CD-D843-A0B7-30BC90FE8BBD}"/>
              </a:ext>
            </a:extLst>
          </p:cNvPr>
          <p:cNvCxnSpPr>
            <a:cxnSpLocks/>
          </p:cNvCxnSpPr>
          <p:nvPr/>
        </p:nvCxnSpPr>
        <p:spPr>
          <a:xfrm>
            <a:off x="4372502" y="2719435"/>
            <a:ext cx="0" cy="81714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8692F4-B8D4-2C4A-932E-4903769B8900}"/>
              </a:ext>
            </a:extLst>
          </p:cNvPr>
          <p:cNvSpPr txBox="1"/>
          <p:nvPr/>
        </p:nvSpPr>
        <p:spPr>
          <a:xfrm>
            <a:off x="4027394" y="3565835"/>
            <a:ext cx="69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2D8147-5D7D-AA42-BA88-A353EC4150CB}"/>
              </a:ext>
            </a:extLst>
          </p:cNvPr>
          <p:cNvSpPr/>
          <p:nvPr/>
        </p:nvSpPr>
        <p:spPr>
          <a:xfrm flipH="1">
            <a:off x="4994443" y="2509711"/>
            <a:ext cx="161355" cy="92856"/>
          </a:xfrm>
          <a:prstGeom prst="ellipse">
            <a:avLst/>
          </a:prstGeom>
          <a:solidFill>
            <a:srgbClr val="00B0F0"/>
          </a:solidFill>
          <a:ln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33DFC9-ED7D-A846-A6ED-9838D654E6A2}"/>
              </a:ext>
            </a:extLst>
          </p:cNvPr>
          <p:cNvCxnSpPr>
            <a:cxnSpLocks/>
          </p:cNvCxnSpPr>
          <p:nvPr/>
        </p:nvCxnSpPr>
        <p:spPr>
          <a:xfrm>
            <a:off x="5081806" y="2692541"/>
            <a:ext cx="0" cy="146606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4422C4-6426-024B-B84B-48EB149D6BCC}"/>
              </a:ext>
            </a:extLst>
          </p:cNvPr>
          <p:cNvSpPr txBox="1"/>
          <p:nvPr/>
        </p:nvSpPr>
        <p:spPr>
          <a:xfrm>
            <a:off x="4652680" y="4158604"/>
            <a:ext cx="166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Recovery: A Real Possibility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6C5A93-6218-274A-9542-4C5E3A454510}"/>
              </a:ext>
            </a:extLst>
          </p:cNvPr>
          <p:cNvSpPr/>
          <p:nvPr/>
        </p:nvSpPr>
        <p:spPr>
          <a:xfrm flipH="1">
            <a:off x="7647993" y="2527641"/>
            <a:ext cx="161355" cy="92856"/>
          </a:xfrm>
          <a:prstGeom prst="ellipse">
            <a:avLst/>
          </a:prstGeom>
          <a:solidFill>
            <a:srgbClr val="FF0000"/>
          </a:solidFill>
          <a:ln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519C48-F1DE-3448-86DB-E0E6A092EA14}"/>
              </a:ext>
            </a:extLst>
          </p:cNvPr>
          <p:cNvCxnSpPr>
            <a:cxnSpLocks/>
          </p:cNvCxnSpPr>
          <p:nvPr/>
        </p:nvCxnSpPr>
        <p:spPr>
          <a:xfrm>
            <a:off x="7728675" y="2692541"/>
            <a:ext cx="0" cy="146606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D363AFA-1794-5844-8489-66546CA8F4A2}"/>
              </a:ext>
            </a:extLst>
          </p:cNvPr>
          <p:cNvSpPr txBox="1"/>
          <p:nvPr/>
        </p:nvSpPr>
        <p:spPr>
          <a:xfrm>
            <a:off x="7160621" y="4146332"/>
            <a:ext cx="166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Recovery: </a:t>
            </a:r>
          </a:p>
          <a:p>
            <a:r>
              <a:rPr lang="en-US" dirty="0"/>
              <a:t>Very Difficult</a:t>
            </a:r>
          </a:p>
        </p:txBody>
      </p:sp>
    </p:spTree>
    <p:extLst>
      <p:ext uri="{BB962C8B-B14F-4D97-AF65-F5344CB8AC3E}">
        <p14:creationId xmlns:p14="http://schemas.microsoft.com/office/powerpoint/2010/main" val="2026355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30" y="428625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</a:rPr>
              <a:t>NEEDS/BEHAVIORS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483" y="1510751"/>
            <a:ext cx="5430644" cy="35244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Mild Celebration (“We’re starting to click.”)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Praise</a:t>
            </a:r>
          </a:p>
          <a:p>
            <a:pPr marL="0" lvl="0" indent="0">
              <a:buNone/>
            </a:pPr>
            <a:r>
              <a:rPr lang="en-US" sz="2000" b="1" dirty="0"/>
              <a:t>Availability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Feedback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585FF-FCA1-0D47-A80B-0871574CCE31}"/>
              </a:ext>
            </a:extLst>
          </p:cNvPr>
          <p:cNvSpPr txBox="1">
            <a:spLocks/>
          </p:cNvSpPr>
          <p:nvPr/>
        </p:nvSpPr>
        <p:spPr>
          <a:xfrm>
            <a:off x="1084134" y="0"/>
            <a:ext cx="32592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Stages of Team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AB346-F743-444D-888B-24C1AFB5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86" y="1058778"/>
            <a:ext cx="1215993" cy="3976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B0415-140E-DA4E-81FD-E6700C839FD2}"/>
              </a:ext>
            </a:extLst>
          </p:cNvPr>
          <p:cNvSpPr txBox="1"/>
          <p:nvPr/>
        </p:nvSpPr>
        <p:spPr>
          <a:xfrm>
            <a:off x="199527" y="2408754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NORM</a:t>
            </a:r>
          </a:p>
        </p:txBody>
      </p:sp>
    </p:spTree>
    <p:extLst>
      <p:ext uri="{BB962C8B-B14F-4D97-AF65-F5344CB8AC3E}">
        <p14:creationId xmlns:p14="http://schemas.microsoft.com/office/powerpoint/2010/main" val="4240207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30" y="428625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</a:rPr>
              <a:t>NEEDS/BEHAVIORS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307" y="1285875"/>
            <a:ext cx="5139819" cy="355259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solidFill>
                  <a:srgbClr val="00B050"/>
                </a:solidFill>
              </a:rPr>
              <a:t>Gravitas vs. Arrogance</a:t>
            </a:r>
          </a:p>
          <a:p>
            <a:pPr marL="0" lvl="0" indent="0">
              <a:buNone/>
            </a:pPr>
            <a:r>
              <a:rPr lang="en-US" sz="1600" b="1" dirty="0"/>
              <a:t>Swagger vs. Strutting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rgbClr val="00B050"/>
                </a:solidFill>
              </a:rPr>
              <a:t>Celebration</a:t>
            </a:r>
          </a:p>
          <a:p>
            <a:pPr marL="0" lvl="0" indent="0">
              <a:buNone/>
            </a:pPr>
            <a:r>
              <a:rPr lang="en-US" sz="1600" b="1" dirty="0"/>
              <a:t>Avoid Burnout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srgbClr val="00B050"/>
                </a:solidFill>
              </a:rPr>
              <a:t>Avoid Complacency</a:t>
            </a:r>
          </a:p>
          <a:p>
            <a:pPr marL="0" lvl="0" indent="0">
              <a:buNone/>
            </a:pPr>
            <a:r>
              <a:rPr lang="en-US" sz="1600" b="1" dirty="0"/>
              <a:t>Realize the Fluid Nature of Team Growth (You’ll be back to </a:t>
            </a:r>
            <a:r>
              <a:rPr lang="en-US" sz="1600" b="1" dirty="0">
                <a:solidFill>
                  <a:srgbClr val="FF0000"/>
                </a:solidFill>
              </a:rPr>
              <a:t>FORM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/>
              <a:t>at some point)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585FF-FCA1-0D47-A80B-0871574CCE31}"/>
              </a:ext>
            </a:extLst>
          </p:cNvPr>
          <p:cNvSpPr txBox="1">
            <a:spLocks/>
          </p:cNvSpPr>
          <p:nvPr/>
        </p:nvSpPr>
        <p:spPr>
          <a:xfrm>
            <a:off x="1084134" y="0"/>
            <a:ext cx="32592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Stages of Team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AB346-F743-444D-888B-24C1AFB5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85" y="1005311"/>
            <a:ext cx="1215993" cy="3976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B0415-140E-DA4E-81FD-E6700C839FD2}"/>
              </a:ext>
            </a:extLst>
          </p:cNvPr>
          <p:cNvSpPr txBox="1"/>
          <p:nvPr/>
        </p:nvSpPr>
        <p:spPr>
          <a:xfrm>
            <a:off x="55143" y="2408754"/>
            <a:ext cx="210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PERFORM</a:t>
            </a:r>
          </a:p>
        </p:txBody>
      </p:sp>
    </p:spTree>
    <p:extLst>
      <p:ext uri="{BB962C8B-B14F-4D97-AF65-F5344CB8AC3E}">
        <p14:creationId xmlns:p14="http://schemas.microsoft.com/office/powerpoint/2010/main" val="4187747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848474"/>
            <a:ext cx="749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50"/>
                </a:solidFill>
              </a:rPr>
              <a:t>Customizing Your Safety Message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4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360639" y="2637990"/>
            <a:ext cx="6487961" cy="0"/>
          </a:xfrm>
          <a:prstGeom prst="line">
            <a:avLst/>
          </a:prstGeom>
          <a:ln w="101600" cap="rnd">
            <a:gradFill flip="none" rotWithShape="1">
              <a:gsLst>
                <a:gs pos="99167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572000" y="1268113"/>
            <a:ext cx="0" cy="2840262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9057" y="7604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Task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504" y="4202021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People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546" y="2410916"/>
            <a:ext cx="76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400" b="1" dirty="0">
                <a:solidFill>
                  <a:srgbClr val="17375E"/>
                </a:solidFill>
              </a:rPr>
              <a:t>Ask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233347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Tell</a:t>
            </a:r>
          </a:p>
        </p:txBody>
      </p:sp>
      <p:sp>
        <p:nvSpPr>
          <p:cNvPr id="27" name="Half Frame 26"/>
          <p:cNvSpPr/>
          <p:nvPr/>
        </p:nvSpPr>
        <p:spPr>
          <a:xfrm>
            <a:off x="838200" y="976999"/>
            <a:ext cx="3200400" cy="145893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Half Frame 28"/>
          <p:cNvSpPr/>
          <p:nvPr/>
        </p:nvSpPr>
        <p:spPr>
          <a:xfrm rot="10800000">
            <a:off x="5105400" y="2742801"/>
            <a:ext cx="3124200" cy="1673224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Half Frame 29"/>
          <p:cNvSpPr/>
          <p:nvPr/>
        </p:nvSpPr>
        <p:spPr>
          <a:xfrm flipH="1">
            <a:off x="5029199" y="976998"/>
            <a:ext cx="3200400" cy="137829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Half Frame 30"/>
          <p:cNvSpPr/>
          <p:nvPr/>
        </p:nvSpPr>
        <p:spPr>
          <a:xfrm flipV="1">
            <a:off x="838200" y="2849761"/>
            <a:ext cx="3200400" cy="1540949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9353" y="11793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Driver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1415" y="1183007"/>
            <a:ext cx="197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Analytical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2846610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Expressive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2600" y="284661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Amiable</a:t>
            </a:r>
          </a:p>
        </p:txBody>
      </p:sp>
    </p:spTree>
    <p:extLst>
      <p:ext uri="{BB962C8B-B14F-4D97-AF65-F5344CB8AC3E}">
        <p14:creationId xmlns:p14="http://schemas.microsoft.com/office/powerpoint/2010/main" val="1819907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Safety, Stress &amp;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036407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Managing/Leading Safety Programs </a:t>
            </a:r>
            <a:r>
              <a:rPr lang="en-US" sz="4400" b="1" dirty="0">
                <a:solidFill>
                  <a:srgbClr val="FF0000"/>
                </a:solidFill>
              </a:rPr>
              <a:t>can be Stressful </a:t>
            </a:r>
          </a:p>
        </p:txBody>
      </p:sp>
    </p:spTree>
    <p:extLst>
      <p:ext uri="{BB962C8B-B14F-4D97-AF65-F5344CB8AC3E}">
        <p14:creationId xmlns:p14="http://schemas.microsoft.com/office/powerpoint/2010/main" val="3385850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360639" y="2637990"/>
            <a:ext cx="6487961" cy="0"/>
          </a:xfrm>
          <a:prstGeom prst="line">
            <a:avLst/>
          </a:prstGeom>
          <a:ln w="101600" cap="rnd">
            <a:gradFill flip="none" rotWithShape="1">
              <a:gsLst>
                <a:gs pos="99167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572000" y="1268113"/>
            <a:ext cx="0" cy="2840262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9057" y="7604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Task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504" y="4202021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People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546" y="2410916"/>
            <a:ext cx="76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400" b="1" dirty="0">
                <a:solidFill>
                  <a:srgbClr val="17375E"/>
                </a:solidFill>
              </a:rPr>
              <a:t>Ask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233347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Tell</a:t>
            </a:r>
          </a:p>
        </p:txBody>
      </p:sp>
      <p:sp>
        <p:nvSpPr>
          <p:cNvPr id="27" name="Half Frame 26"/>
          <p:cNvSpPr/>
          <p:nvPr/>
        </p:nvSpPr>
        <p:spPr>
          <a:xfrm>
            <a:off x="838200" y="976999"/>
            <a:ext cx="3200400" cy="145893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Half Frame 28"/>
          <p:cNvSpPr/>
          <p:nvPr/>
        </p:nvSpPr>
        <p:spPr>
          <a:xfrm rot="10800000">
            <a:off x="5105400" y="2742801"/>
            <a:ext cx="3124200" cy="1673224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Half Frame 29"/>
          <p:cNvSpPr/>
          <p:nvPr/>
        </p:nvSpPr>
        <p:spPr>
          <a:xfrm flipH="1">
            <a:off x="5029199" y="976998"/>
            <a:ext cx="3200400" cy="137829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Half Frame 30"/>
          <p:cNvSpPr/>
          <p:nvPr/>
        </p:nvSpPr>
        <p:spPr>
          <a:xfrm flipV="1">
            <a:off x="838200" y="2849761"/>
            <a:ext cx="3200400" cy="1540949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6131" y="1179303"/>
            <a:ext cx="202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Driver</a:t>
            </a:r>
          </a:p>
          <a:p>
            <a:pPr algn="ctr" defTabSz="914400"/>
            <a:r>
              <a:rPr lang="en-US" sz="2400" b="1" dirty="0">
                <a:solidFill>
                  <a:srgbClr val="FF0000"/>
                </a:solidFill>
              </a:rPr>
              <a:t>Autocratic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1415" y="1183007"/>
            <a:ext cx="197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Analytical</a:t>
            </a:r>
          </a:p>
          <a:p>
            <a:pPr algn="ctr" defTabSz="914400"/>
            <a:r>
              <a:rPr lang="en-US" sz="2400" b="1" dirty="0">
                <a:solidFill>
                  <a:srgbClr val="FF0000"/>
                </a:solidFill>
              </a:rPr>
              <a:t>Withdrawing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2846610"/>
            <a:ext cx="20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Expressive</a:t>
            </a:r>
          </a:p>
          <a:p>
            <a:pPr algn="ctr" defTabSz="914400"/>
            <a:r>
              <a:rPr lang="en-US" sz="2400" b="1" dirty="0">
                <a:solidFill>
                  <a:srgbClr val="FF0000"/>
                </a:solidFill>
              </a:rPr>
              <a:t>Attacking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2598" y="2846610"/>
            <a:ext cx="198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Amiable</a:t>
            </a:r>
          </a:p>
          <a:p>
            <a:pPr algn="ctr" defTabSz="914400"/>
            <a:r>
              <a:rPr lang="en-US" sz="2400" b="1" dirty="0">
                <a:solidFill>
                  <a:srgbClr val="FF0000"/>
                </a:solidFill>
              </a:rPr>
              <a:t>Acquiescing</a:t>
            </a:r>
          </a:p>
        </p:txBody>
      </p:sp>
    </p:spTree>
    <p:extLst>
      <p:ext uri="{BB962C8B-B14F-4D97-AF65-F5344CB8AC3E}">
        <p14:creationId xmlns:p14="http://schemas.microsoft.com/office/powerpoint/2010/main" val="474072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Stressed Out</a:t>
            </a:r>
            <a:r>
              <a:rPr lang="en-US" sz="4400" b="1" dirty="0">
                <a:solidFill>
                  <a:srgbClr val="00B050"/>
                </a:solidFill>
              </a:rPr>
              <a:t>=</a:t>
            </a:r>
            <a:r>
              <a:rPr lang="en-US" sz="4400" b="1" dirty="0">
                <a:solidFill>
                  <a:srgbClr val="C00000"/>
                </a:solidFill>
              </a:rPr>
              <a:t>Accidents </a:t>
            </a:r>
          </a:p>
        </p:txBody>
      </p:sp>
    </p:spTree>
    <p:extLst>
      <p:ext uri="{BB962C8B-B14F-4D97-AF65-F5344CB8AC3E}">
        <p14:creationId xmlns:p14="http://schemas.microsoft.com/office/powerpoint/2010/main" val="143474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359709"/>
          </a:xfrm>
        </p:spPr>
        <p:txBody>
          <a:bodyPr>
            <a:normAutofit fontScale="90000"/>
          </a:bodyPr>
          <a:lstStyle/>
          <a:p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742278"/>
            <a:ext cx="8247456" cy="412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11. Form-Storm-Norm-Perform </a:t>
            </a:r>
            <a:r>
              <a:rPr lang="en-US" sz="2400" b="1" i="1" dirty="0">
                <a:solidFill>
                  <a:srgbClr val="0070C0"/>
                </a:solidFill>
              </a:rPr>
              <a:t>(Your Teams? Org?)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12. Are you customizing your safety message(s)?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13. Stressed out? Are you/your folks  “Well Ordered Souls?”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14. Reinforcing the Positive or the Negative in your safety program?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15. Interference causing more accidents than you might have realized? </a:t>
            </a:r>
          </a:p>
        </p:txBody>
      </p:sp>
    </p:spTree>
    <p:extLst>
      <p:ext uri="{BB962C8B-B14F-4D97-AF65-F5344CB8AC3E}">
        <p14:creationId xmlns:p14="http://schemas.microsoft.com/office/powerpoint/2010/main" val="4348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rgbClr val="00B050"/>
                </a:solidFill>
              </a:rPr>
              <a:t>Well-Ordered </a:t>
            </a:r>
            <a:r>
              <a:rPr lang="en-US" sz="4400" b="1" dirty="0">
                <a:solidFill>
                  <a:srgbClr val="FF0000"/>
                </a:solidFill>
              </a:rPr>
              <a:t>Souls </a:t>
            </a:r>
          </a:p>
        </p:txBody>
      </p:sp>
    </p:spTree>
    <p:extLst>
      <p:ext uri="{BB962C8B-B14F-4D97-AF65-F5344CB8AC3E}">
        <p14:creationId xmlns:p14="http://schemas.microsoft.com/office/powerpoint/2010/main" val="3837589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128" y="67377"/>
            <a:ext cx="8942672" cy="995852"/>
          </a:xfrm>
        </p:spPr>
        <p:txBody>
          <a:bodyPr>
            <a:noAutofit/>
          </a:bodyPr>
          <a:lstStyle/>
          <a:p>
            <a:r>
              <a:rPr lang="en-US" sz="2800" b="1" i="1" u="sng" dirty="0"/>
              <a:t>Stress Resistant People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128" y="1063229"/>
            <a:ext cx="6674257" cy="40128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They take personal control. </a:t>
            </a:r>
            <a:endParaRPr lang="en-US" sz="2800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They are tasked-involved.</a:t>
            </a:r>
            <a:endParaRPr lang="en-US" sz="2800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They make wise lifestyle choices. </a:t>
            </a:r>
            <a:endParaRPr lang="en-US" sz="2800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They seek social support.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5.  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They have a sense of humor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6773" y="1160585"/>
            <a:ext cx="6071258" cy="3915538"/>
          </a:xfrm>
        </p:spPr>
        <p:txBody>
          <a:bodyPr>
            <a:noAutofit/>
          </a:bodyPr>
          <a:lstStyle/>
          <a:p>
            <a:pPr>
              <a:buAutoNum type="arabicPeriod" startAt="6"/>
            </a:pPr>
            <a:r>
              <a:rPr lang="en-US" sz="2800" b="1" dirty="0">
                <a:solidFill>
                  <a:srgbClr val="7030A0"/>
                </a:solidFill>
              </a:rPr>
              <a:t>They have religious values.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7.  They are optimistic.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C1B53-4AD7-9588-A624-705AE65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And Speaking of Optimism…  </a:t>
            </a:r>
          </a:p>
        </p:txBody>
      </p:sp>
    </p:spTree>
    <p:extLst>
      <p:ext uri="{BB962C8B-B14F-4D97-AF65-F5344CB8AC3E}">
        <p14:creationId xmlns:p14="http://schemas.microsoft.com/office/powerpoint/2010/main" val="4103155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rgbClr val="00B050"/>
                </a:solidFill>
              </a:rPr>
              <a:t>Positive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vs.</a:t>
            </a:r>
            <a:r>
              <a:rPr lang="en-US" sz="4400" b="1" dirty="0">
                <a:solidFill>
                  <a:srgbClr val="C00000"/>
                </a:solidFill>
              </a:rPr>
              <a:t> Negative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Reinforcement</a:t>
            </a:r>
            <a:r>
              <a:rPr lang="en-US" sz="4400" b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8103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290455" y="307193"/>
            <a:ext cx="8756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NHL Winnipeg Jets staff charted videos they showed the team the previous season and tracked the results in the subsequent games.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They labeled each clip in one of the three categories: </a:t>
            </a:r>
          </a:p>
          <a:p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600" b="1" u="sng" dirty="0">
                <a:solidFill>
                  <a:srgbClr val="00B050"/>
                </a:solidFill>
              </a:rPr>
              <a:t>Positive Clip</a:t>
            </a:r>
            <a:r>
              <a:rPr lang="en-US" sz="3600" b="1" dirty="0">
                <a:solidFill>
                  <a:srgbClr val="00B050"/>
                </a:solidFill>
              </a:rPr>
              <a:t>, </a:t>
            </a:r>
            <a:r>
              <a:rPr lang="en-US" sz="3600" b="1" u="sng" dirty="0">
                <a:solidFill>
                  <a:srgbClr val="0070C0"/>
                </a:solidFill>
              </a:rPr>
              <a:t>Teaching Clip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u="sng" dirty="0">
                <a:solidFill>
                  <a:srgbClr val="FF0000"/>
                </a:solidFill>
              </a:rPr>
              <a:t>Negative Clip</a:t>
            </a:r>
            <a:r>
              <a:rPr lang="en-US" sz="4400" b="1" u="sng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31054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290455" y="1045856"/>
            <a:ext cx="87567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“We realized that we were getting results and seeing more success when we were showing more </a:t>
            </a:r>
            <a:r>
              <a:rPr lang="en-US" sz="3600" b="1" i="1" dirty="0">
                <a:solidFill>
                  <a:srgbClr val="C00000"/>
                </a:solidFill>
              </a:rPr>
              <a:t>positive clips</a:t>
            </a:r>
            <a:r>
              <a:rPr lang="en-US" sz="3600" b="1" dirty="0">
                <a:solidFill>
                  <a:srgbClr val="000000"/>
                </a:solidFill>
              </a:rPr>
              <a:t>.” </a:t>
            </a:r>
          </a:p>
          <a:p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Winnipeg Coach Paul Maurice </a:t>
            </a:r>
          </a:p>
        </p:txBody>
      </p:sp>
    </p:spTree>
    <p:extLst>
      <p:ext uri="{BB962C8B-B14F-4D97-AF65-F5344CB8AC3E}">
        <p14:creationId xmlns:p14="http://schemas.microsoft.com/office/powerpoint/2010/main" val="3068705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Behavior is repeated </a:t>
            </a:r>
            <a:r>
              <a:rPr lang="en-US" sz="4400" b="1" i="1" dirty="0">
                <a:solidFill>
                  <a:schemeClr val="tx1">
                    <a:lumMod val="50000"/>
                  </a:schemeClr>
                </a:solidFill>
              </a:rPr>
              <a:t>to the extent it is Reinforced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63517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981777" y="16641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Breakthrough Safety is about </a:t>
            </a:r>
          </a:p>
          <a:p>
            <a:r>
              <a:rPr lang="en-US" sz="3600" b="1" i="1" u="sng" dirty="0">
                <a:solidFill>
                  <a:srgbClr val="FF0000"/>
                </a:solidFill>
              </a:rPr>
              <a:t>Reducing Interference</a:t>
            </a:r>
          </a:p>
        </p:txBody>
      </p:sp>
    </p:spTree>
    <p:extLst>
      <p:ext uri="{BB962C8B-B14F-4D97-AF65-F5344CB8AC3E}">
        <p14:creationId xmlns:p14="http://schemas.microsoft.com/office/powerpoint/2010/main" val="804191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EB20-B9D8-7E40-A928-8DA484F0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" y="375385"/>
            <a:ext cx="8970745" cy="693019"/>
          </a:xfrm>
        </p:spPr>
        <p:txBody>
          <a:bodyPr>
            <a:normAutofit fontScale="90000"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Interference</a:t>
            </a:r>
            <a:br>
              <a:rPr lang="en-US" b="1" dirty="0"/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EAC5-881F-834A-8BA5-430AADC2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" y="1068404"/>
            <a:ext cx="8566486" cy="39446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The dialogue that goes on in our minds that distract us from what we really need to pay attention to </a:t>
            </a:r>
            <a:r>
              <a:rPr lang="en-US" sz="2800" b="1" dirty="0">
                <a:solidFill>
                  <a:srgbClr val="FF0000"/>
                </a:solidFill>
              </a:rPr>
              <a:t>(Safety).</a:t>
            </a:r>
          </a:p>
          <a:p>
            <a:pPr marL="0" lvl="0" indent="0">
              <a:buNone/>
            </a:pPr>
            <a:r>
              <a:rPr lang="en-US" sz="2800" b="1" dirty="0"/>
              <a:t>Interference can show up in anything we do and shuts down the ability to use the knowledge we possess.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Interference reduction/elimination is what separates </a:t>
            </a:r>
            <a:r>
              <a:rPr lang="en-US" sz="2800" b="1" dirty="0">
                <a:solidFill>
                  <a:srgbClr val="FF0000"/>
                </a:solidFill>
              </a:rPr>
              <a:t>World Class Safety Programs </a:t>
            </a:r>
            <a:r>
              <a:rPr lang="en-US" sz="2800" b="1" dirty="0">
                <a:solidFill>
                  <a:srgbClr val="7030A0"/>
                </a:solidFill>
              </a:rPr>
              <a:t>from others. 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359709"/>
          </a:xfrm>
        </p:spPr>
        <p:txBody>
          <a:bodyPr>
            <a:normAutofit fontScale="90000"/>
          </a:bodyPr>
          <a:lstStyle/>
          <a:p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" y="645459"/>
            <a:ext cx="8821271" cy="422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16. Regular Debriefs? </a:t>
            </a:r>
            <a:r>
              <a:rPr lang="en-US" sz="2400" b="1" i="1" dirty="0">
                <a:solidFill>
                  <a:srgbClr val="0070C0"/>
                </a:solidFill>
              </a:rPr>
              <a:t>(Going Well, Getting Stuck, Do Differently?)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17. “When” (</a:t>
            </a:r>
            <a:r>
              <a:rPr lang="en-US" sz="2400" b="1" i="1" dirty="0">
                <a:solidFill>
                  <a:srgbClr val="0070C0"/>
                </a:solidFill>
              </a:rPr>
              <a:t>time of day</a:t>
            </a:r>
            <a:r>
              <a:rPr lang="en-US" sz="2400" b="1" i="1" dirty="0">
                <a:solidFill>
                  <a:srgbClr val="FF0000"/>
                </a:solidFill>
              </a:rPr>
              <a:t>) in addition to “What?”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18. A Safety Dedication in order?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19. What’s the “One Degree” you could implement in order to take your safety program to the next level?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20. What ideas from this presentation will you implement within 72 hours?  </a:t>
            </a:r>
          </a:p>
        </p:txBody>
      </p:sp>
    </p:spTree>
    <p:extLst>
      <p:ext uri="{BB962C8B-B14F-4D97-AF65-F5344CB8AC3E}">
        <p14:creationId xmlns:p14="http://schemas.microsoft.com/office/powerpoint/2010/main" val="2321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4" y="1689248"/>
            <a:ext cx="8316229" cy="1186703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The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One Thing </a:t>
            </a:r>
            <a:r>
              <a:rPr lang="en-US" sz="4000" b="1" dirty="0">
                <a:solidFill>
                  <a:srgbClr val="C00000"/>
                </a:solidFill>
              </a:rPr>
              <a:t>that can have the Biggest Impact on our Safety Culture!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0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0" y="-1346934"/>
            <a:ext cx="885354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One Meaningful Conversation with Each Employee Each Week!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</a:rPr>
              <a:t>Gallup-</a:t>
            </a:r>
            <a:r>
              <a:rPr lang="en-US" sz="2800" b="1" i="1" u="sng" dirty="0">
                <a:solidFill>
                  <a:schemeClr val="tx1">
                    <a:lumMod val="50000"/>
                  </a:schemeClr>
                </a:solidFill>
              </a:rPr>
              <a:t>Culture Shock 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</a:rPr>
              <a:t>book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9167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753035" y="689287"/>
            <a:ext cx="7565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B050"/>
                </a:solidFill>
              </a:rPr>
              <a:t>Weekly Debriefs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What went well this week?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Where did we get stuck?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What do we need to focus on next week? </a:t>
            </a:r>
          </a:p>
        </p:txBody>
      </p:sp>
    </p:spTree>
    <p:extLst>
      <p:ext uri="{BB962C8B-B14F-4D97-AF65-F5344CB8AC3E}">
        <p14:creationId xmlns:p14="http://schemas.microsoft.com/office/powerpoint/2010/main" val="28162174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489505"/>
            <a:ext cx="749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WHEN?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 addition to WHAT/HOW, etc. </a:t>
            </a:r>
          </a:p>
        </p:txBody>
      </p:sp>
    </p:spTree>
    <p:extLst>
      <p:ext uri="{BB962C8B-B14F-4D97-AF65-F5344CB8AC3E}">
        <p14:creationId xmlns:p14="http://schemas.microsoft.com/office/powerpoint/2010/main" val="1241198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0113-75AB-6049-A086-418B08B3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5" y="206064"/>
            <a:ext cx="8925059" cy="631064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Timing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0A9B1-DF2B-3C42-ADDC-082AEFDDC0F0}"/>
              </a:ext>
            </a:extLst>
          </p:cNvPr>
          <p:cNvSpPr/>
          <p:nvPr/>
        </p:nvSpPr>
        <p:spPr>
          <a:xfrm>
            <a:off x="0" y="1120462"/>
            <a:ext cx="9092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Time-of-Day can explain 20 percent of the variance in human performance on work related tasks (often doing the “wrong work” at the “wrong time.”)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simply don’t take issues of “When” as seriously as we take questions of “What.”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7871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0113-75AB-6049-A086-418B08B3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8625840" cy="743748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r>
              <a:rPr lang="en-US" sz="4000" b="1" u="sng" dirty="0">
                <a:solidFill>
                  <a:srgbClr val="0070C0"/>
                </a:solidFill>
              </a:rPr>
              <a:t>Circadian Rhythm</a:t>
            </a:r>
            <a:br>
              <a:rPr lang="en-US" dirty="0"/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9337C-1282-0244-842A-C21A00BAF2B3}"/>
              </a:ext>
            </a:extLst>
          </p:cNvPr>
          <p:cNvSpPr/>
          <p:nvPr/>
        </p:nvSpPr>
        <p:spPr>
          <a:xfrm>
            <a:off x="129092" y="1075765"/>
            <a:ext cx="90149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bodies follow a daily rhythm controlled by an internal clock in our brain.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morning when we open our eyes, the biological clock resets itself for another 24-hour period. 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internal clock triggers a release of hormones (Cortisol, Melatonin).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internal clock triggers the rise and fall in our attention and mental ability.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92198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95306" y="757957"/>
            <a:ext cx="89486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Larks, </a:t>
            </a:r>
            <a:r>
              <a:rPr lang="en-US" sz="3200" b="1" u="sng" dirty="0">
                <a:solidFill>
                  <a:srgbClr val="FF0000"/>
                </a:solidFill>
              </a:rPr>
              <a:t>Owls</a:t>
            </a:r>
            <a:r>
              <a:rPr lang="en-US" sz="3200" b="1" u="sng" dirty="0"/>
              <a:t> &amp; </a:t>
            </a:r>
            <a:r>
              <a:rPr lang="en-US" sz="3200" b="1" u="sng" dirty="0">
                <a:solidFill>
                  <a:srgbClr val="00B050"/>
                </a:solidFill>
              </a:rPr>
              <a:t>Third Birds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7030A0"/>
                </a:solidFill>
              </a:rPr>
              <a:t>We don’t all experience a day in precisely the same way. Each of us has a “chronotype” ---a personal pattern of circadian rhythms that influences our physiology and psychology…..</a:t>
            </a:r>
            <a:r>
              <a:rPr lang="en-US" sz="2800" b="1" dirty="0">
                <a:solidFill>
                  <a:srgbClr val="00B050"/>
                </a:solidFill>
              </a:rPr>
              <a:t>and our Safety Programs.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90462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0" y="80203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</a:rPr>
              <a:t>Early chronotypes (Larks): Rise and feel energized during the day but wear out by evening. (14%)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>
                <a:solidFill>
                  <a:srgbClr val="7030A0"/>
                </a:solidFill>
              </a:rPr>
              <a:t>Late chronotypes (Owls): Preferably wake long after sunrise, not “morning” people and don’t begin peaking until late afternoon or early evening. (21%)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Third Birds: Somewhere in the middle. (65%)</a:t>
            </a:r>
          </a:p>
        </p:txBody>
      </p:sp>
    </p:spTree>
    <p:extLst>
      <p:ext uri="{BB962C8B-B14F-4D97-AF65-F5344CB8AC3E}">
        <p14:creationId xmlns:p14="http://schemas.microsoft.com/office/powerpoint/2010/main" val="39028161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95306" y="849358"/>
            <a:ext cx="89486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B050"/>
                </a:solidFill>
              </a:rPr>
              <a:t>Three Stages </a:t>
            </a:r>
            <a:r>
              <a:rPr lang="en-US" sz="3200" b="1" i="1" u="sng" dirty="0">
                <a:solidFill>
                  <a:srgbClr val="00B050"/>
                </a:solidFill>
              </a:rPr>
              <a:t>(over the course of 16 waking hours)</a:t>
            </a:r>
            <a:endParaRPr lang="en-US" sz="3200" b="1" u="sng" dirty="0">
              <a:solidFill>
                <a:srgbClr val="00B050"/>
              </a:solidFill>
            </a:endParaRPr>
          </a:p>
          <a:p>
            <a:r>
              <a:rPr lang="en-US" b="1" dirty="0"/>
              <a:t> </a:t>
            </a:r>
          </a:p>
          <a:p>
            <a:endParaRPr lang="en-US" b="1" dirty="0"/>
          </a:p>
          <a:p>
            <a:endParaRPr lang="en-US" dirty="0"/>
          </a:p>
          <a:p>
            <a:pPr lvl="0"/>
            <a:r>
              <a:rPr lang="en-US" sz="2800" b="1" dirty="0">
                <a:solidFill>
                  <a:srgbClr val="C00000"/>
                </a:solidFill>
              </a:rPr>
              <a:t>Peak (High alertness &amp; Energy) 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Trough (Hit a Wall/Alertness &amp; Energy wanes)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>
                <a:solidFill>
                  <a:srgbClr val="C00000"/>
                </a:solidFill>
              </a:rPr>
              <a:t>Recovery (Boost/Second Wind)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08232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274819" y="888468"/>
            <a:ext cx="894869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B050"/>
                </a:solidFill>
              </a:rPr>
              <a:t>Bermuda Triangle of the Day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sz="2800" b="1" dirty="0"/>
              <a:t>Between 2pm-4pm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Worst time of day: 2:55pm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Intelligence, judgement and productivity decrease.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371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82879" y="-69800"/>
            <a:ext cx="8720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So Let’s Roll!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As Safely as possible of course! </a:t>
            </a:r>
          </a:p>
        </p:txBody>
      </p:sp>
    </p:spTree>
    <p:extLst>
      <p:ext uri="{BB962C8B-B14F-4D97-AF65-F5344CB8AC3E}">
        <p14:creationId xmlns:p14="http://schemas.microsoft.com/office/powerpoint/2010/main" val="39981396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2074280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A Scary Example! </a:t>
            </a:r>
          </a:p>
        </p:txBody>
      </p:sp>
    </p:spTree>
    <p:extLst>
      <p:ext uri="{BB962C8B-B14F-4D97-AF65-F5344CB8AC3E}">
        <p14:creationId xmlns:p14="http://schemas.microsoft.com/office/powerpoint/2010/main" val="25673301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94421" y="0"/>
            <a:ext cx="89551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3200" b="1" u="sng" dirty="0">
                <a:solidFill>
                  <a:schemeClr val="accent6"/>
                </a:solidFill>
              </a:rPr>
              <a:t>Healthcare in the Afternoon</a:t>
            </a:r>
          </a:p>
          <a:p>
            <a:pPr algn="ctr"/>
            <a:endParaRPr lang="en-US" sz="3200" b="1" dirty="0"/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Patients are three times more likely to receive a potentially fatal dose of anesthesia.</a:t>
            </a:r>
          </a:p>
          <a:p>
            <a:pPr lvl="0"/>
            <a:endParaRPr lang="en-US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Patients are more likely to die within 48 hours of surgery.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Gastroenterologists find fewer polyps during colonoscopies. 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Internists are 26% more likely to prescribe unnecessary antibiotics for viral infections.</a:t>
            </a:r>
          </a:p>
          <a:p>
            <a:pPr lvl="0"/>
            <a:endParaRPr lang="en-US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Nurses are 10 percent less likely to wash their hands before treating patients. </a:t>
            </a:r>
          </a:p>
          <a:p>
            <a:endParaRPr lang="en-US" dirty="0"/>
          </a:p>
          <a:p>
            <a:pPr algn="ctr"/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01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2074280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And in Closing….  </a:t>
            </a:r>
          </a:p>
        </p:txBody>
      </p:sp>
    </p:spTree>
    <p:extLst>
      <p:ext uri="{BB962C8B-B14F-4D97-AF65-F5344CB8AC3E}">
        <p14:creationId xmlns:p14="http://schemas.microsoft.com/office/powerpoint/2010/main" val="4131985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2074280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The Safety Dedication  </a:t>
            </a:r>
          </a:p>
        </p:txBody>
      </p:sp>
    </p:spTree>
    <p:extLst>
      <p:ext uri="{BB962C8B-B14F-4D97-AF65-F5344CB8AC3E}">
        <p14:creationId xmlns:p14="http://schemas.microsoft.com/office/powerpoint/2010/main" val="39287273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07135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Safety Dedication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" y="1215614"/>
            <a:ext cx="8742976" cy="33790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Safety Managers/Leaders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Do you acknowledge you have been charged, have the honor and the responsibility of caring, protecting and managing/leading our safety program in such a way that all employees go home to their families safe…..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If So, Reply We Do!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				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07135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Safety Dedication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" y="1215614"/>
            <a:ext cx="8742976" cy="33790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All Employees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Having just heard the public acknowledgement and commitment of these safety managers/leaders, do we agree to support and partner with them by creating/supporting an environment and culture where all employees go home to their families safe…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If So, Reply We Do!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				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2074280"/>
            <a:ext cx="74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Safety &amp; </a:t>
            </a:r>
            <a:r>
              <a:rPr lang="en-US" sz="4400" b="1" dirty="0">
                <a:solidFill>
                  <a:srgbClr val="FF0000"/>
                </a:solidFill>
              </a:rPr>
              <a:t>Hot Water  </a:t>
            </a:r>
          </a:p>
        </p:txBody>
      </p:sp>
    </p:spTree>
    <p:extLst>
      <p:ext uri="{BB962C8B-B14F-4D97-AF65-F5344CB8AC3E}">
        <p14:creationId xmlns:p14="http://schemas.microsoft.com/office/powerpoint/2010/main" val="4023232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83" y="75304"/>
            <a:ext cx="7543800" cy="839096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212 DEGREES of Your Safety Program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4" y="828340"/>
            <a:ext cx="8799755" cy="414371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b="1" dirty="0"/>
              <a:t>At 211 degrees, Water is </a:t>
            </a:r>
            <a:r>
              <a:rPr lang="en-US" sz="2400" b="1" dirty="0">
                <a:solidFill>
                  <a:srgbClr val="FF0000"/>
                </a:solidFill>
              </a:rPr>
              <a:t>Hot.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At 212 degrees, it </a:t>
            </a:r>
            <a:r>
              <a:rPr lang="en-US" sz="2400" b="1" dirty="0">
                <a:solidFill>
                  <a:srgbClr val="FF0000"/>
                </a:solidFill>
              </a:rPr>
              <a:t>boils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And with boiling water, comes </a:t>
            </a:r>
            <a:r>
              <a:rPr lang="en-US" sz="2400" b="1" dirty="0">
                <a:solidFill>
                  <a:srgbClr val="FF0000"/>
                </a:solidFill>
              </a:rPr>
              <a:t>steam</a:t>
            </a:r>
            <a:r>
              <a:rPr lang="en-US" sz="2400" b="1" dirty="0">
                <a:solidFill>
                  <a:srgbClr val="000000"/>
                </a:solidFill>
              </a:rPr>
              <a:t>…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And with steam, you can </a:t>
            </a:r>
            <a:r>
              <a:rPr lang="en-US" sz="2400" b="1" dirty="0">
                <a:solidFill>
                  <a:srgbClr val="FF0000"/>
                </a:solidFill>
              </a:rPr>
              <a:t>power a train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You can </a:t>
            </a:r>
            <a:r>
              <a:rPr lang="en-US" sz="2400" b="1" dirty="0">
                <a:solidFill>
                  <a:srgbClr val="FF0000"/>
                </a:solidFill>
              </a:rPr>
              <a:t>produce energy </a:t>
            </a:r>
            <a:r>
              <a:rPr lang="en-US" sz="2400" b="1" dirty="0">
                <a:solidFill>
                  <a:srgbClr val="000000"/>
                </a:solidFill>
              </a:rPr>
              <a:t>for the world.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You can practice these s</a:t>
            </a:r>
            <a:r>
              <a:rPr lang="en-US" sz="2400" b="1" dirty="0"/>
              <a:t>kills</a:t>
            </a:r>
            <a:r>
              <a:rPr lang="en-US" sz="2400" b="1" dirty="0">
                <a:solidFill>
                  <a:srgbClr val="A81704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necessary for true transformation</a:t>
            </a:r>
            <a:r>
              <a:rPr lang="en-US" sz="2400" b="1" dirty="0">
                <a:solidFill>
                  <a:srgbClr val="000000"/>
                </a:solidFill>
              </a:rPr>
              <a:t>!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One extra degree makes all the difference! </a:t>
            </a:r>
          </a:p>
          <a:p>
            <a:pPr marL="0" lv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But you must do within 72 hours!</a:t>
            </a:r>
          </a:p>
        </p:txBody>
      </p:sp>
    </p:spTree>
    <p:extLst>
      <p:ext uri="{BB962C8B-B14F-4D97-AF65-F5344CB8AC3E}">
        <p14:creationId xmlns:p14="http://schemas.microsoft.com/office/powerpoint/2010/main" val="3860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60AE-1A52-F644-8CD1-0E5E29A9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281" y="339538"/>
            <a:ext cx="5047844" cy="105039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The Rule of 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46DD-3295-5A45-95B3-4819260F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7" y="1301262"/>
            <a:ext cx="8065477" cy="29917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If we don’t implement an idea/concept within 72 hours, the odds of us ever implementing are greatly reduced!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377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4208" y="1559501"/>
            <a:ext cx="6875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66FF"/>
                </a:solidFill>
              </a:rPr>
              <a:t>GregCokerDevelopment.com</a:t>
            </a:r>
            <a:endParaRPr lang="en-US" sz="3600" b="1" dirty="0">
              <a:solidFill>
                <a:srgbClr val="3366FF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ibuildcathedrals@gmail.com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3366FF"/>
                </a:solidFill>
              </a:rPr>
              <a:t>270.223.8343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0A6EF-6F94-6744-A25F-FCDC8136696B}"/>
              </a:ext>
            </a:extLst>
          </p:cNvPr>
          <p:cNvSpPr txBox="1"/>
          <p:nvPr/>
        </p:nvSpPr>
        <p:spPr>
          <a:xfrm>
            <a:off x="-785191" y="18188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56410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V.U.C.A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45" y="1314450"/>
            <a:ext cx="8412480" cy="3556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srgbClr val="000000"/>
                </a:solidFill>
              </a:rPr>
              <a:t>olatility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/>
              <a:t>ncertainty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/>
              <a:t>omplexity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mbiguity</a:t>
            </a:r>
            <a:r>
              <a:rPr lang="en-US" dirty="0"/>
              <a:t>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Safety Managers/Safety Leaders must get </a:t>
            </a:r>
            <a:r>
              <a:rPr lang="en-US" b="1" i="1" dirty="0">
                <a:solidFill>
                  <a:srgbClr val="FF0000"/>
                </a:solidFill>
              </a:rPr>
              <a:t>comfortable being uncomfortable. 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5681</TotalTime>
  <Words>2158</Words>
  <Application>Microsoft Macintosh PowerPoint</Application>
  <PresentationFormat>On-screen Show (16:9)</PresentationFormat>
  <Paragraphs>375</Paragraphs>
  <Slides>89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Arial</vt:lpstr>
      <vt:lpstr>Calibri</vt:lpstr>
      <vt:lpstr>Garamond</vt:lpstr>
      <vt:lpstr>Symbol</vt:lpstr>
      <vt:lpstr>Times New Roman</vt:lpstr>
      <vt:lpstr>Wingdings</vt:lpstr>
      <vt:lpstr>Formal</vt:lpstr>
      <vt:lpstr>Managing AND Leading your Safety Program: The Psychology That Just Might Make a Difference!</vt:lpstr>
      <vt:lpstr>PowerPoint Presentation</vt:lpstr>
      <vt:lpstr>PowerPoint Presentation</vt:lpstr>
      <vt:lpstr>20 Questions</vt:lpstr>
      <vt:lpstr>PowerPoint Presentation</vt:lpstr>
      <vt:lpstr>PowerPoint Presentation</vt:lpstr>
      <vt:lpstr>PowerPoint Presentation</vt:lpstr>
      <vt:lpstr>PowerPoint Presentation</vt:lpstr>
      <vt:lpstr>V.U.C.A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EMOTIONAL INTELLIGENCE (EQ)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ENGAGEMENT</vt:lpstr>
      <vt:lpstr>REASONS FOR  EMPLOYEE ENGAGEMENT</vt:lpstr>
      <vt:lpstr>PowerPoint Presentation</vt:lpstr>
      <vt:lpstr>PowerPoint Presentation</vt:lpstr>
      <vt:lpstr>PowerPoint Presentation</vt:lpstr>
      <vt:lpstr>1.0 Doesn’t Work Anymore!</vt:lpstr>
      <vt:lpstr>PowerPoint Presentation</vt:lpstr>
      <vt:lpstr>2.0 Works!</vt:lpstr>
      <vt:lpstr>PowerPoint Presentation</vt:lpstr>
      <vt:lpstr>Research has shown those in positive team environments have fewer accidents and health care lower than those of their peer groups who are not in great team environments.   Stanford &amp; University of Michigan</vt:lpstr>
      <vt:lpstr>An Accurate Assessment of where our Teams/Organizations are and responding accordingly.</vt:lpstr>
      <vt:lpstr>PowerPoint Presentation</vt:lpstr>
      <vt:lpstr>Needs/Behaviors of each Stage </vt:lpstr>
      <vt:lpstr>NEEDS/BEHAVIORS</vt:lpstr>
      <vt:lpstr>NEEDS/BEHAVIORS</vt:lpstr>
      <vt:lpstr>PowerPoint Presentation</vt:lpstr>
      <vt:lpstr>NEEDS/BEHAVIORS</vt:lpstr>
      <vt:lpstr>NEEDS/BEHAVIORS</vt:lpstr>
      <vt:lpstr>PowerPoint Presentation</vt:lpstr>
      <vt:lpstr>PowerPoint Presentation</vt:lpstr>
      <vt:lpstr>Safety, Stress &amp; Communication </vt:lpstr>
      <vt:lpstr>Managing/Leading Safety Programs can be Stressful </vt:lpstr>
      <vt:lpstr>PowerPoint Presentation</vt:lpstr>
      <vt:lpstr>Stressed Out=Accidents </vt:lpstr>
      <vt:lpstr>Well-Ordered Souls </vt:lpstr>
      <vt:lpstr>Stress Resistant People</vt:lpstr>
      <vt:lpstr>PowerPoint Presentation</vt:lpstr>
      <vt:lpstr>And Speaking of Optimism…  </vt:lpstr>
      <vt:lpstr>Positive vs. Negative Reinforcement  </vt:lpstr>
      <vt:lpstr>PowerPoint Presentation</vt:lpstr>
      <vt:lpstr>PowerPoint Presentation</vt:lpstr>
      <vt:lpstr>Behavior is repeated to the extent it is Reinforced. </vt:lpstr>
      <vt:lpstr>PowerPoint Presentation</vt:lpstr>
      <vt:lpstr>Interference </vt:lpstr>
      <vt:lpstr>The One Thing that can have the Biggest Impact on our Safety Culture!</vt:lpstr>
      <vt:lpstr>PowerPoint Presentation</vt:lpstr>
      <vt:lpstr>PowerPoint Presentation</vt:lpstr>
      <vt:lpstr>PowerPoint Presentation</vt:lpstr>
      <vt:lpstr>Timing</vt:lpstr>
      <vt:lpstr>  Circadian Rhythm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Dedication </vt:lpstr>
      <vt:lpstr>Safety Dedication </vt:lpstr>
      <vt:lpstr>PowerPoint Presentation</vt:lpstr>
      <vt:lpstr>212 DEGREES of Your Safety Program</vt:lpstr>
      <vt:lpstr>The Rule of 72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Greg Coker</cp:lastModifiedBy>
  <cp:revision>390</cp:revision>
  <dcterms:created xsi:type="dcterms:W3CDTF">2010-04-12T23:12:02Z</dcterms:created>
  <dcterms:modified xsi:type="dcterms:W3CDTF">2023-11-20T01:07:45Z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