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5" r:id="rId5"/>
    <p:sldMasterId id="2147483941" r:id="rId6"/>
  </p:sldMasterIdLst>
  <p:notesMasterIdLst>
    <p:notesMasterId r:id="rId53"/>
  </p:notesMasterIdLst>
  <p:handoutMasterIdLst>
    <p:handoutMasterId r:id="rId54"/>
  </p:handoutMasterIdLst>
  <p:sldIdLst>
    <p:sldId id="264" r:id="rId7"/>
    <p:sldId id="3484" r:id="rId8"/>
    <p:sldId id="3486" r:id="rId9"/>
    <p:sldId id="3528" r:id="rId10"/>
    <p:sldId id="3493" r:id="rId11"/>
    <p:sldId id="3512" r:id="rId12"/>
    <p:sldId id="3492" r:id="rId13"/>
    <p:sldId id="3487" r:id="rId14"/>
    <p:sldId id="3496" r:id="rId15"/>
    <p:sldId id="3495" r:id="rId16"/>
    <p:sldId id="3497" r:id="rId17"/>
    <p:sldId id="3490" r:id="rId18"/>
    <p:sldId id="3488" r:id="rId19"/>
    <p:sldId id="3529" r:id="rId20"/>
    <p:sldId id="3522" r:id="rId21"/>
    <p:sldId id="468" r:id="rId22"/>
    <p:sldId id="3489" r:id="rId23"/>
    <p:sldId id="3494" r:id="rId24"/>
    <p:sldId id="3499" r:id="rId25"/>
    <p:sldId id="3521" r:id="rId26"/>
    <p:sldId id="3515" r:id="rId27"/>
    <p:sldId id="3491" r:id="rId28"/>
    <p:sldId id="3516" r:id="rId29"/>
    <p:sldId id="3474" r:id="rId30"/>
    <p:sldId id="3525" r:id="rId31"/>
    <p:sldId id="3523" r:id="rId32"/>
    <p:sldId id="3513" r:id="rId33"/>
    <p:sldId id="3524" r:id="rId34"/>
    <p:sldId id="758" r:id="rId35"/>
    <p:sldId id="757" r:id="rId36"/>
    <p:sldId id="3498" r:id="rId37"/>
    <p:sldId id="778" r:id="rId38"/>
    <p:sldId id="467" r:id="rId39"/>
    <p:sldId id="781" r:id="rId40"/>
    <p:sldId id="577" r:id="rId41"/>
    <p:sldId id="3526" r:id="rId42"/>
    <p:sldId id="3476" r:id="rId43"/>
    <p:sldId id="3518" r:id="rId44"/>
    <p:sldId id="3477" r:id="rId45"/>
    <p:sldId id="780" r:id="rId46"/>
    <p:sldId id="280" r:id="rId47"/>
    <p:sldId id="277" r:id="rId48"/>
    <p:sldId id="3481" r:id="rId49"/>
    <p:sldId id="3500" r:id="rId50"/>
    <p:sldId id="3485" r:id="rId51"/>
    <p:sldId id="446" r:id="rId52"/>
  </p:sldIdLst>
  <p:sldSz cx="9144000" cy="6858000" type="screen4x3"/>
  <p:notesSz cx="6858000" cy="92964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521415D9-36F7-43E2-AB2F-B90AF26B5E84}">
      <p14:sectionLst xmlns:p14="http://schemas.microsoft.com/office/powerpoint/2010/main">
        <p14:section name="Default Section" id="{179B0D04-EF5D-4A02-BBCC-4F4EC284B31E}">
          <p14:sldIdLst>
            <p14:sldId id="264"/>
            <p14:sldId id="3484"/>
            <p14:sldId id="3486"/>
            <p14:sldId id="3528"/>
            <p14:sldId id="3493"/>
            <p14:sldId id="3512"/>
            <p14:sldId id="3492"/>
            <p14:sldId id="3487"/>
            <p14:sldId id="3496"/>
            <p14:sldId id="3495"/>
            <p14:sldId id="3497"/>
            <p14:sldId id="3490"/>
            <p14:sldId id="3488"/>
            <p14:sldId id="3529"/>
            <p14:sldId id="3522"/>
            <p14:sldId id="468"/>
            <p14:sldId id="3489"/>
            <p14:sldId id="3494"/>
            <p14:sldId id="3499"/>
            <p14:sldId id="3521"/>
            <p14:sldId id="3515"/>
            <p14:sldId id="3491"/>
            <p14:sldId id="3516"/>
          </p14:sldIdLst>
        </p14:section>
        <p14:section name="Evaluate" id="{3282B0EB-DD84-4708-8FDC-543876737819}">
          <p14:sldIdLst>
            <p14:sldId id="3474"/>
            <p14:sldId id="3525"/>
            <p14:sldId id="3523"/>
            <p14:sldId id="3513"/>
            <p14:sldId id="3524"/>
            <p14:sldId id="758"/>
            <p14:sldId id="757"/>
            <p14:sldId id="3498"/>
            <p14:sldId id="778"/>
            <p14:sldId id="467"/>
            <p14:sldId id="781"/>
            <p14:sldId id="577"/>
            <p14:sldId id="3526"/>
            <p14:sldId id="3476"/>
          </p14:sldIdLst>
        </p14:section>
        <p14:section name="Control" id="{44F6FE9C-1264-4F88-B3ED-2400D2DC5F12}">
          <p14:sldIdLst>
            <p14:sldId id="3518"/>
            <p14:sldId id="3477"/>
            <p14:sldId id="780"/>
            <p14:sldId id="280"/>
            <p14:sldId id="277"/>
            <p14:sldId id="3481"/>
            <p14:sldId id="3500"/>
          </p14:sldIdLst>
        </p14:section>
        <p14:section name="Close" id="{B72D0A62-4860-446E-909D-B175AC58D0F7}">
          <p14:sldIdLst>
            <p14:sldId id="3485"/>
            <p14:sldId id="446"/>
          </p14:sldIdLst>
        </p14:section>
      </p14:sectionLst>
    </p:ext>
    <p:ext uri="{EFAFB233-063F-42B5-8137-9DF3F51BA10A}">
      <p15:sldGuideLst xmlns:p15="http://schemas.microsoft.com/office/powerpoint/2012/main">
        <p15:guide id="1" orient="horz" pos="2448">
          <p15:clr>
            <a:srgbClr val="A4A3A4"/>
          </p15:clr>
        </p15:guide>
        <p15:guide id="2" pos="2880">
          <p15:clr>
            <a:srgbClr val="A4A3A4"/>
          </p15:clr>
        </p15:guide>
      </p15:sldGuideLst>
    </p:ext>
    <p:ext uri="{2D200454-40CA-4A62-9FC3-DE9A4176ACB9}">
      <p15:notesGuideLst xmlns:p15="http://schemas.microsoft.com/office/powerpoint/2012/main">
        <p15:guide id="1" orient="horz" pos="2928" userDrawn="1">
          <p15:clr>
            <a:srgbClr val="A4A3A4"/>
          </p15:clr>
        </p15:guide>
        <p15:guide id="2" pos="2160"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E4900"/>
    <a:srgbClr val="236897"/>
    <a:srgbClr val="005674"/>
    <a:srgbClr val="9BBB59"/>
    <a:srgbClr val="4BACC6"/>
    <a:srgbClr val="8064A2"/>
    <a:srgbClr val="C0524D"/>
    <a:srgbClr val="C0504D"/>
    <a:srgbClr val="165AA4"/>
    <a:srgbClr val="1877A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6398" autoAdjust="0"/>
  </p:normalViewPr>
  <p:slideViewPr>
    <p:cSldViewPr>
      <p:cViewPr varScale="1">
        <p:scale>
          <a:sx n="74" d="100"/>
          <a:sy n="74" d="100"/>
        </p:scale>
        <p:origin x="883" y="62"/>
      </p:cViewPr>
      <p:guideLst>
        <p:guide orient="horz" pos="2448"/>
        <p:guide pos="2880"/>
      </p:guideLst>
    </p:cSldViewPr>
  </p:slideViewPr>
  <p:notesTextViewPr>
    <p:cViewPr>
      <p:scale>
        <a:sx n="100" d="100"/>
        <a:sy n="100" d="100"/>
      </p:scale>
      <p:origin x="0" y="0"/>
    </p:cViewPr>
  </p:notesTextViewPr>
  <p:notesViewPr>
    <p:cSldViewPr>
      <p:cViewPr varScale="1">
        <p:scale>
          <a:sx n="103" d="100"/>
          <a:sy n="103" d="100"/>
        </p:scale>
        <p:origin x="-3600" y="-96"/>
      </p:cViewPr>
      <p:guideLst>
        <p:guide orient="horz" pos="2928"/>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presProps" Target="presProps.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notesMaster" Target="notesMasters/notesMaster1.xml"/><Relationship Id="rId58" Type="http://schemas.openxmlformats.org/officeDocument/2006/relationships/tableStyles" Target="tableStyles.xml"/><Relationship Id="rId5" Type="http://schemas.openxmlformats.org/officeDocument/2006/relationships/slideMaster" Target="slideMasters/slideMaster1.xml"/><Relationship Id="rId19" Type="http://schemas.openxmlformats.org/officeDocument/2006/relationships/slide" Target="slides/slide13.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viewProps" Target="viewProps.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theme" Target="theme/theme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s>
</file>

<file path=ppt/diagrams/_rels/data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svg"/><Relationship Id="rId1" Type="http://schemas.openxmlformats.org/officeDocument/2006/relationships/image" Target="../media/image51.png"/><Relationship Id="rId6" Type="http://schemas.openxmlformats.org/officeDocument/2006/relationships/image" Target="../media/image56.svg"/><Relationship Id="rId5" Type="http://schemas.openxmlformats.org/officeDocument/2006/relationships/image" Target="../media/image55.png"/><Relationship Id="rId4" Type="http://schemas.openxmlformats.org/officeDocument/2006/relationships/image" Target="../media/image54.svg"/></Relationships>
</file>

<file path=ppt/diagrams/_rels/drawing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svg"/><Relationship Id="rId1" Type="http://schemas.openxmlformats.org/officeDocument/2006/relationships/image" Target="../media/image51.png"/><Relationship Id="rId6" Type="http://schemas.openxmlformats.org/officeDocument/2006/relationships/image" Target="../media/image56.svg"/><Relationship Id="rId5" Type="http://schemas.openxmlformats.org/officeDocument/2006/relationships/image" Target="../media/image55.png"/><Relationship Id="rId4" Type="http://schemas.openxmlformats.org/officeDocument/2006/relationships/image" Target="../media/image54.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D146941-EB8D-470B-8EBD-962B13FB782D}" type="doc">
      <dgm:prSet loTypeId="urn:microsoft.com/office/officeart/2005/8/layout/StepDownProcess" loCatId="process" qsTypeId="urn:microsoft.com/office/officeart/2005/8/quickstyle/simple1" qsCatId="simple" csTypeId="urn:microsoft.com/office/officeart/2005/8/colors/accent1_2" csCatId="accent1" phldr="1"/>
      <dgm:spPr/>
      <dgm:t>
        <a:bodyPr/>
        <a:lstStyle/>
        <a:p>
          <a:endParaRPr lang="en-US"/>
        </a:p>
      </dgm:t>
    </dgm:pt>
    <dgm:pt modelId="{3E03E21B-B45C-4F62-9823-10ABA1254527}">
      <dgm:prSet phldrT="[Text]" custT="1"/>
      <dgm:spPr/>
      <dgm:t>
        <a:bodyPr/>
        <a:lstStyle/>
        <a:p>
          <a:r>
            <a:rPr lang="en-US" sz="2400" dirty="0">
              <a:latin typeface="Calibri" panose="020F0502020204030204" pitchFamily="34" charset="0"/>
              <a:cs typeface="Calibri" panose="020F0502020204030204" pitchFamily="34" charset="0"/>
            </a:rPr>
            <a:t>Exposure</a:t>
          </a:r>
        </a:p>
      </dgm:t>
    </dgm:pt>
    <dgm:pt modelId="{FB1DEAF6-8BF3-4AA9-B618-8767EA3E9E67}" type="parTrans" cxnId="{9ADFCBDB-A63C-43B7-A3CE-E6A65627EEFC}">
      <dgm:prSet/>
      <dgm:spPr/>
      <dgm:t>
        <a:bodyPr/>
        <a:lstStyle/>
        <a:p>
          <a:endParaRPr lang="en-US" sz="2000"/>
        </a:p>
      </dgm:t>
    </dgm:pt>
    <dgm:pt modelId="{D6F3423E-345D-4FCF-B381-9E508E7686E4}" type="sibTrans" cxnId="{9ADFCBDB-A63C-43B7-A3CE-E6A65627EEFC}">
      <dgm:prSet/>
      <dgm:spPr/>
      <dgm:t>
        <a:bodyPr/>
        <a:lstStyle/>
        <a:p>
          <a:endParaRPr lang="en-US" sz="2000"/>
        </a:p>
      </dgm:t>
    </dgm:pt>
    <dgm:pt modelId="{26729665-7A38-4CF6-8970-7B34CA4A7066}">
      <dgm:prSet phldrT="[Text]" custT="1"/>
      <dgm:spPr/>
      <dgm:t>
        <a:bodyPr/>
        <a:lstStyle/>
        <a:p>
          <a:r>
            <a:rPr lang="en-US" sz="2400" dirty="0">
              <a:latin typeface="Calibri" panose="020F0502020204030204" pitchFamily="34" charset="0"/>
              <a:cs typeface="Calibri" panose="020F0502020204030204" pitchFamily="34" charset="0"/>
            </a:rPr>
            <a:t>Measurable amount</a:t>
          </a:r>
        </a:p>
      </dgm:t>
    </dgm:pt>
    <dgm:pt modelId="{0706AC15-4E51-4060-A17A-D2A4076EAAF4}" type="parTrans" cxnId="{B6E8E892-60A6-4B7A-ADC7-214CB55AC24C}">
      <dgm:prSet/>
      <dgm:spPr/>
      <dgm:t>
        <a:bodyPr/>
        <a:lstStyle/>
        <a:p>
          <a:endParaRPr lang="en-US" sz="2000"/>
        </a:p>
      </dgm:t>
    </dgm:pt>
    <dgm:pt modelId="{37FDEA1C-9245-4FF4-A470-BA4E65C9CDFD}" type="sibTrans" cxnId="{B6E8E892-60A6-4B7A-ADC7-214CB55AC24C}">
      <dgm:prSet/>
      <dgm:spPr/>
      <dgm:t>
        <a:bodyPr/>
        <a:lstStyle/>
        <a:p>
          <a:endParaRPr lang="en-US" sz="2000"/>
        </a:p>
      </dgm:t>
    </dgm:pt>
    <dgm:pt modelId="{20BFEE4D-DE2A-4971-99C8-CDA524360EFB}">
      <dgm:prSet phldrT="[Text]" custT="1"/>
      <dgm:spPr/>
      <dgm:t>
        <a:bodyPr/>
        <a:lstStyle/>
        <a:p>
          <a:r>
            <a:rPr lang="en-US" sz="2400" dirty="0">
              <a:latin typeface="Calibri" panose="020F0502020204030204" pitchFamily="34" charset="0"/>
              <a:cs typeface="Calibri" panose="020F0502020204030204" pitchFamily="34" charset="0"/>
            </a:rPr>
            <a:t>Lung Penetration</a:t>
          </a:r>
        </a:p>
      </dgm:t>
    </dgm:pt>
    <dgm:pt modelId="{7532B9E6-297D-4FF4-A014-D5AE4AD36CBD}" type="parTrans" cxnId="{CB682F10-954C-4FEA-A28F-AE526BC3C3E0}">
      <dgm:prSet/>
      <dgm:spPr/>
      <dgm:t>
        <a:bodyPr/>
        <a:lstStyle/>
        <a:p>
          <a:endParaRPr lang="en-US" sz="2000"/>
        </a:p>
      </dgm:t>
    </dgm:pt>
    <dgm:pt modelId="{FC04FC0A-1818-44C3-9045-F3AB78A1A1E3}" type="sibTrans" cxnId="{CB682F10-954C-4FEA-A28F-AE526BC3C3E0}">
      <dgm:prSet/>
      <dgm:spPr/>
      <dgm:t>
        <a:bodyPr/>
        <a:lstStyle/>
        <a:p>
          <a:endParaRPr lang="en-US" sz="2000"/>
        </a:p>
      </dgm:t>
    </dgm:pt>
    <dgm:pt modelId="{17F7EB93-5F1D-449E-950B-8A73D2643355}">
      <dgm:prSet phldrT="[Text]" custT="1"/>
      <dgm:spPr/>
      <dgm:t>
        <a:bodyPr/>
        <a:lstStyle/>
        <a:p>
          <a:r>
            <a:rPr lang="en-US" sz="2400" dirty="0">
              <a:latin typeface="Calibri" panose="020F0502020204030204" pitchFamily="34" charset="0"/>
              <a:cs typeface="Calibri" panose="020F0502020204030204" pitchFamily="34" charset="0"/>
            </a:rPr>
            <a:t>Size selective </a:t>
          </a:r>
        </a:p>
      </dgm:t>
    </dgm:pt>
    <dgm:pt modelId="{87EDF3F7-1443-4675-94C9-2E974349CE9E}" type="parTrans" cxnId="{ACFD0B67-EF12-487C-B68C-8E83437E0B2F}">
      <dgm:prSet/>
      <dgm:spPr/>
      <dgm:t>
        <a:bodyPr/>
        <a:lstStyle/>
        <a:p>
          <a:endParaRPr lang="en-US" sz="2000"/>
        </a:p>
      </dgm:t>
    </dgm:pt>
    <dgm:pt modelId="{B56654CC-536A-48CD-A73A-AA71DB5C3922}" type="sibTrans" cxnId="{ACFD0B67-EF12-487C-B68C-8E83437E0B2F}">
      <dgm:prSet/>
      <dgm:spPr/>
      <dgm:t>
        <a:bodyPr/>
        <a:lstStyle/>
        <a:p>
          <a:endParaRPr lang="en-US" sz="2000"/>
        </a:p>
      </dgm:t>
    </dgm:pt>
    <dgm:pt modelId="{84DC9EE7-EF9C-431D-B979-CAB99FCED76D}">
      <dgm:prSet phldrT="[Text]" custT="1"/>
      <dgm:spPr/>
      <dgm:t>
        <a:bodyPr/>
        <a:lstStyle/>
        <a:p>
          <a:r>
            <a:rPr lang="en-US" sz="2400" dirty="0">
              <a:latin typeface="Calibri" panose="020F0502020204030204" pitchFamily="34" charset="0"/>
              <a:cs typeface="Calibri" panose="020F0502020204030204" pitchFamily="34" charset="0"/>
            </a:rPr>
            <a:t>Deposition</a:t>
          </a:r>
        </a:p>
      </dgm:t>
    </dgm:pt>
    <dgm:pt modelId="{193B1D05-9AC0-45EC-8FB1-C3F19875A767}" type="parTrans" cxnId="{3804B089-5EF1-479D-AD6E-3D6A0877260C}">
      <dgm:prSet/>
      <dgm:spPr/>
      <dgm:t>
        <a:bodyPr/>
        <a:lstStyle/>
        <a:p>
          <a:endParaRPr lang="en-US" sz="2000"/>
        </a:p>
      </dgm:t>
    </dgm:pt>
    <dgm:pt modelId="{D97FE632-4CA4-4939-9473-713DB19CEAD7}" type="sibTrans" cxnId="{3804B089-5EF1-479D-AD6E-3D6A0877260C}">
      <dgm:prSet/>
      <dgm:spPr/>
      <dgm:t>
        <a:bodyPr/>
        <a:lstStyle/>
        <a:p>
          <a:endParaRPr lang="en-US" sz="2000"/>
        </a:p>
      </dgm:t>
    </dgm:pt>
    <dgm:pt modelId="{4D8478CC-E1EC-4C39-A0F1-C56B16AD6074}">
      <dgm:prSet phldrT="[Text]" custT="1"/>
      <dgm:spPr/>
      <dgm:t>
        <a:bodyPr/>
        <a:lstStyle/>
        <a:p>
          <a:r>
            <a:rPr lang="en-US" sz="2400" dirty="0">
              <a:latin typeface="Calibri" panose="020F0502020204030204" pitchFamily="34" charset="0"/>
              <a:cs typeface="Calibri" panose="020F0502020204030204" pitchFamily="34" charset="0"/>
            </a:rPr>
            <a:t>Dose</a:t>
          </a:r>
        </a:p>
      </dgm:t>
    </dgm:pt>
    <dgm:pt modelId="{468A5BCC-ACD9-4A9E-8257-E594B4252836}" type="parTrans" cxnId="{5BD8588A-3785-4954-AFC9-35A6BD23F7DF}">
      <dgm:prSet/>
      <dgm:spPr/>
      <dgm:t>
        <a:bodyPr/>
        <a:lstStyle/>
        <a:p>
          <a:endParaRPr lang="en-US" sz="2000"/>
        </a:p>
      </dgm:t>
    </dgm:pt>
    <dgm:pt modelId="{2AC76CD2-336F-43F3-B6A5-A37B5A08A7AB}" type="sibTrans" cxnId="{5BD8588A-3785-4954-AFC9-35A6BD23F7DF}">
      <dgm:prSet/>
      <dgm:spPr/>
      <dgm:t>
        <a:bodyPr/>
        <a:lstStyle/>
        <a:p>
          <a:endParaRPr lang="en-US" sz="2000"/>
        </a:p>
      </dgm:t>
    </dgm:pt>
    <dgm:pt modelId="{A4C00A99-AACB-44B3-9B69-F928ADBB868F}">
      <dgm:prSet custT="1"/>
      <dgm:spPr/>
      <dgm:t>
        <a:bodyPr/>
        <a:lstStyle/>
        <a:p>
          <a:r>
            <a:rPr lang="en-US" sz="2400" dirty="0">
              <a:latin typeface="Calibri" panose="020F0502020204030204" pitchFamily="34" charset="0"/>
              <a:cs typeface="Calibri" panose="020F0502020204030204" pitchFamily="34" charset="0"/>
            </a:rPr>
            <a:t>Health Outcomes</a:t>
          </a:r>
        </a:p>
      </dgm:t>
    </dgm:pt>
    <dgm:pt modelId="{EB2C1FCB-CC46-41BD-836B-3264ED9B1FDF}" type="parTrans" cxnId="{39A2A12B-C2FD-401F-9FBA-87531ACCF0A5}">
      <dgm:prSet/>
      <dgm:spPr/>
      <dgm:t>
        <a:bodyPr/>
        <a:lstStyle/>
        <a:p>
          <a:endParaRPr lang="en-US" sz="2000"/>
        </a:p>
      </dgm:t>
    </dgm:pt>
    <dgm:pt modelId="{7716D960-518D-4DE9-8613-31A11AE8B1B9}" type="sibTrans" cxnId="{39A2A12B-C2FD-401F-9FBA-87531ACCF0A5}">
      <dgm:prSet/>
      <dgm:spPr/>
      <dgm:t>
        <a:bodyPr/>
        <a:lstStyle/>
        <a:p>
          <a:endParaRPr lang="en-US" sz="2000"/>
        </a:p>
      </dgm:t>
    </dgm:pt>
    <dgm:pt modelId="{C7D3F1C1-C8C0-40FC-B572-717CDD850759}" type="pres">
      <dgm:prSet presAssocID="{0D146941-EB8D-470B-8EBD-962B13FB782D}" presName="rootnode" presStyleCnt="0">
        <dgm:presLayoutVars>
          <dgm:chMax/>
          <dgm:chPref/>
          <dgm:dir/>
          <dgm:animLvl val="lvl"/>
        </dgm:presLayoutVars>
      </dgm:prSet>
      <dgm:spPr/>
    </dgm:pt>
    <dgm:pt modelId="{90963D22-2B3E-4AA9-88CA-6D20F26908A5}" type="pres">
      <dgm:prSet presAssocID="{3E03E21B-B45C-4F62-9823-10ABA1254527}" presName="composite" presStyleCnt="0"/>
      <dgm:spPr/>
    </dgm:pt>
    <dgm:pt modelId="{13E0D18D-40C7-4767-B1CB-01167F5C3846}" type="pres">
      <dgm:prSet presAssocID="{3E03E21B-B45C-4F62-9823-10ABA1254527}" presName="bentUpArrow1" presStyleLbl="alignImgPlace1" presStyleIdx="0" presStyleCnt="3"/>
      <dgm:spPr/>
    </dgm:pt>
    <dgm:pt modelId="{1F390C06-7A1A-4653-9399-AE31B3AD02C6}" type="pres">
      <dgm:prSet presAssocID="{3E03E21B-B45C-4F62-9823-10ABA1254527}" presName="ParentText" presStyleLbl="node1" presStyleIdx="0" presStyleCnt="4" custScaleX="129337">
        <dgm:presLayoutVars>
          <dgm:chMax val="1"/>
          <dgm:chPref val="1"/>
          <dgm:bulletEnabled val="1"/>
        </dgm:presLayoutVars>
      </dgm:prSet>
      <dgm:spPr/>
    </dgm:pt>
    <dgm:pt modelId="{710C38A5-CAA2-4B67-84A4-179D2D249806}" type="pres">
      <dgm:prSet presAssocID="{3E03E21B-B45C-4F62-9823-10ABA1254527}" presName="ChildText" presStyleLbl="revTx" presStyleIdx="0" presStyleCnt="3" custScaleX="268880" custLinFactX="4990" custLinFactNeighborX="100000" custLinFactNeighborY="-6030">
        <dgm:presLayoutVars>
          <dgm:chMax val="0"/>
          <dgm:chPref val="0"/>
          <dgm:bulletEnabled val="1"/>
        </dgm:presLayoutVars>
      </dgm:prSet>
      <dgm:spPr/>
    </dgm:pt>
    <dgm:pt modelId="{AEDCD11A-0532-4F3C-905A-409D3B9C0842}" type="pres">
      <dgm:prSet presAssocID="{D6F3423E-345D-4FCF-B381-9E508E7686E4}" presName="sibTrans" presStyleCnt="0"/>
      <dgm:spPr/>
    </dgm:pt>
    <dgm:pt modelId="{A0633410-E09D-4270-B802-219F3F2B05B2}" type="pres">
      <dgm:prSet presAssocID="{20BFEE4D-DE2A-4971-99C8-CDA524360EFB}" presName="composite" presStyleCnt="0"/>
      <dgm:spPr/>
    </dgm:pt>
    <dgm:pt modelId="{9580DD1F-6946-45AC-8DB7-2CC1237B3A99}" type="pres">
      <dgm:prSet presAssocID="{20BFEE4D-DE2A-4971-99C8-CDA524360EFB}" presName="bentUpArrow1" presStyleLbl="alignImgPlace1" presStyleIdx="1" presStyleCnt="3"/>
      <dgm:spPr/>
    </dgm:pt>
    <dgm:pt modelId="{3FB05B8F-0F9A-441B-AC16-C7D73AA8F674}" type="pres">
      <dgm:prSet presAssocID="{20BFEE4D-DE2A-4971-99C8-CDA524360EFB}" presName="ParentText" presStyleLbl="node1" presStyleIdx="1" presStyleCnt="4" custScaleX="123700">
        <dgm:presLayoutVars>
          <dgm:chMax val="1"/>
          <dgm:chPref val="1"/>
          <dgm:bulletEnabled val="1"/>
        </dgm:presLayoutVars>
      </dgm:prSet>
      <dgm:spPr/>
    </dgm:pt>
    <dgm:pt modelId="{6895AE02-4267-4998-9768-C6EB2B4E8DF9}" type="pres">
      <dgm:prSet presAssocID="{20BFEE4D-DE2A-4971-99C8-CDA524360EFB}" presName="ChildText" presStyleLbl="revTx" presStyleIdx="1" presStyleCnt="3" custScaleX="263141" custLinFactX="4815" custLinFactNeighborX="100000" custLinFactNeighborY="-10973">
        <dgm:presLayoutVars>
          <dgm:chMax val="0"/>
          <dgm:chPref val="0"/>
          <dgm:bulletEnabled val="1"/>
        </dgm:presLayoutVars>
      </dgm:prSet>
      <dgm:spPr/>
    </dgm:pt>
    <dgm:pt modelId="{64F75BFA-AE84-48D8-BA7F-A85483F96810}" type="pres">
      <dgm:prSet presAssocID="{FC04FC0A-1818-44C3-9045-F3AB78A1A1E3}" presName="sibTrans" presStyleCnt="0"/>
      <dgm:spPr/>
    </dgm:pt>
    <dgm:pt modelId="{DD335D73-BB74-47F8-84FF-E0325B05B4E5}" type="pres">
      <dgm:prSet presAssocID="{84DC9EE7-EF9C-431D-B979-CAB99FCED76D}" presName="composite" presStyleCnt="0"/>
      <dgm:spPr/>
    </dgm:pt>
    <dgm:pt modelId="{910DA906-4D23-4E6D-B9DB-918542FC386F}" type="pres">
      <dgm:prSet presAssocID="{84DC9EE7-EF9C-431D-B979-CAB99FCED76D}" presName="bentUpArrow1" presStyleLbl="alignImgPlace1" presStyleIdx="2" presStyleCnt="3"/>
      <dgm:spPr/>
    </dgm:pt>
    <dgm:pt modelId="{37F8B5C4-FB2D-445D-865E-89D6EEBAF551}" type="pres">
      <dgm:prSet presAssocID="{84DC9EE7-EF9C-431D-B979-CAB99FCED76D}" presName="ParentText" presStyleLbl="node1" presStyleIdx="2" presStyleCnt="4" custScaleX="133812">
        <dgm:presLayoutVars>
          <dgm:chMax val="1"/>
          <dgm:chPref val="1"/>
          <dgm:bulletEnabled val="1"/>
        </dgm:presLayoutVars>
      </dgm:prSet>
      <dgm:spPr/>
    </dgm:pt>
    <dgm:pt modelId="{7835A3DA-BABB-47DE-B689-7E8F0EC9EDB1}" type="pres">
      <dgm:prSet presAssocID="{84DC9EE7-EF9C-431D-B979-CAB99FCED76D}" presName="ChildText" presStyleLbl="revTx" presStyleIdx="2" presStyleCnt="3" custLinFactNeighborX="33451" custLinFactNeighborY="-561">
        <dgm:presLayoutVars>
          <dgm:chMax val="0"/>
          <dgm:chPref val="0"/>
          <dgm:bulletEnabled val="1"/>
        </dgm:presLayoutVars>
      </dgm:prSet>
      <dgm:spPr/>
    </dgm:pt>
    <dgm:pt modelId="{6BA53000-6C3B-4ADA-A5C5-6D317E52F3AD}" type="pres">
      <dgm:prSet presAssocID="{D97FE632-4CA4-4939-9473-713DB19CEAD7}" presName="sibTrans" presStyleCnt="0"/>
      <dgm:spPr/>
    </dgm:pt>
    <dgm:pt modelId="{0B010D91-1628-47E5-82D9-B747B7CBA755}" type="pres">
      <dgm:prSet presAssocID="{A4C00A99-AACB-44B3-9B69-F928ADBB868F}" presName="composite" presStyleCnt="0"/>
      <dgm:spPr/>
    </dgm:pt>
    <dgm:pt modelId="{C67284FC-B169-4194-8701-A01ABBD920FE}" type="pres">
      <dgm:prSet presAssocID="{A4C00A99-AACB-44B3-9B69-F928ADBB868F}" presName="ParentText" presStyleLbl="node1" presStyleIdx="3" presStyleCnt="4" custScaleX="148659">
        <dgm:presLayoutVars>
          <dgm:chMax val="1"/>
          <dgm:chPref val="1"/>
          <dgm:bulletEnabled val="1"/>
        </dgm:presLayoutVars>
      </dgm:prSet>
      <dgm:spPr/>
    </dgm:pt>
  </dgm:ptLst>
  <dgm:cxnLst>
    <dgm:cxn modelId="{CB682F10-954C-4FEA-A28F-AE526BC3C3E0}" srcId="{0D146941-EB8D-470B-8EBD-962B13FB782D}" destId="{20BFEE4D-DE2A-4971-99C8-CDA524360EFB}" srcOrd="1" destOrd="0" parTransId="{7532B9E6-297D-4FF4-A014-D5AE4AD36CBD}" sibTransId="{FC04FC0A-1818-44C3-9045-F3AB78A1A1E3}"/>
    <dgm:cxn modelId="{39A2A12B-C2FD-401F-9FBA-87531ACCF0A5}" srcId="{0D146941-EB8D-470B-8EBD-962B13FB782D}" destId="{A4C00A99-AACB-44B3-9B69-F928ADBB868F}" srcOrd="3" destOrd="0" parTransId="{EB2C1FCB-CC46-41BD-836B-3264ED9B1FDF}" sibTransId="{7716D960-518D-4DE9-8613-31A11AE8B1B9}"/>
    <dgm:cxn modelId="{6C629D2F-3F4D-41E0-9314-9F53E8A42A0A}" type="presOf" srcId="{17F7EB93-5F1D-449E-950B-8A73D2643355}" destId="{6895AE02-4267-4998-9768-C6EB2B4E8DF9}" srcOrd="0" destOrd="0" presId="urn:microsoft.com/office/officeart/2005/8/layout/StepDownProcess"/>
    <dgm:cxn modelId="{E96FE261-E352-485A-8F96-3E28BB827832}" type="presOf" srcId="{20BFEE4D-DE2A-4971-99C8-CDA524360EFB}" destId="{3FB05B8F-0F9A-441B-AC16-C7D73AA8F674}" srcOrd="0" destOrd="0" presId="urn:microsoft.com/office/officeart/2005/8/layout/StepDownProcess"/>
    <dgm:cxn modelId="{ACFD0B67-EF12-487C-B68C-8E83437E0B2F}" srcId="{20BFEE4D-DE2A-4971-99C8-CDA524360EFB}" destId="{17F7EB93-5F1D-449E-950B-8A73D2643355}" srcOrd="0" destOrd="0" parTransId="{87EDF3F7-1443-4675-94C9-2E974349CE9E}" sibTransId="{B56654CC-536A-48CD-A73A-AA71DB5C3922}"/>
    <dgm:cxn modelId="{E2250249-1EAC-42C8-B5C4-B40F299054C2}" type="presOf" srcId="{26729665-7A38-4CF6-8970-7B34CA4A7066}" destId="{710C38A5-CAA2-4B67-84A4-179D2D249806}" srcOrd="0" destOrd="0" presId="urn:microsoft.com/office/officeart/2005/8/layout/StepDownProcess"/>
    <dgm:cxn modelId="{3804B089-5EF1-479D-AD6E-3D6A0877260C}" srcId="{0D146941-EB8D-470B-8EBD-962B13FB782D}" destId="{84DC9EE7-EF9C-431D-B979-CAB99FCED76D}" srcOrd="2" destOrd="0" parTransId="{193B1D05-9AC0-45EC-8FB1-C3F19875A767}" sibTransId="{D97FE632-4CA4-4939-9473-713DB19CEAD7}"/>
    <dgm:cxn modelId="{5BD8588A-3785-4954-AFC9-35A6BD23F7DF}" srcId="{84DC9EE7-EF9C-431D-B979-CAB99FCED76D}" destId="{4D8478CC-E1EC-4C39-A0F1-C56B16AD6074}" srcOrd="0" destOrd="0" parTransId="{468A5BCC-ACD9-4A9E-8257-E594B4252836}" sibTransId="{2AC76CD2-336F-43F3-B6A5-A37B5A08A7AB}"/>
    <dgm:cxn modelId="{B6E8E892-60A6-4B7A-ADC7-214CB55AC24C}" srcId="{3E03E21B-B45C-4F62-9823-10ABA1254527}" destId="{26729665-7A38-4CF6-8970-7B34CA4A7066}" srcOrd="0" destOrd="0" parTransId="{0706AC15-4E51-4060-A17A-D2A4076EAAF4}" sibTransId="{37FDEA1C-9245-4FF4-A470-BA4E65C9CDFD}"/>
    <dgm:cxn modelId="{CC5579A2-B8D7-4D4C-96D3-34118DC094DD}" type="presOf" srcId="{84DC9EE7-EF9C-431D-B979-CAB99FCED76D}" destId="{37F8B5C4-FB2D-445D-865E-89D6EEBAF551}" srcOrd="0" destOrd="0" presId="urn:microsoft.com/office/officeart/2005/8/layout/StepDownProcess"/>
    <dgm:cxn modelId="{D99993A3-53A3-45DE-BC1B-2EAF12E3A24E}" type="presOf" srcId="{4D8478CC-E1EC-4C39-A0F1-C56B16AD6074}" destId="{7835A3DA-BABB-47DE-B689-7E8F0EC9EDB1}" srcOrd="0" destOrd="0" presId="urn:microsoft.com/office/officeart/2005/8/layout/StepDownProcess"/>
    <dgm:cxn modelId="{FDD80CAB-8BB7-4871-B5FD-1A0D5DA09B98}" type="presOf" srcId="{A4C00A99-AACB-44B3-9B69-F928ADBB868F}" destId="{C67284FC-B169-4194-8701-A01ABBD920FE}" srcOrd="0" destOrd="0" presId="urn:microsoft.com/office/officeart/2005/8/layout/StepDownProcess"/>
    <dgm:cxn modelId="{9ADFCBDB-A63C-43B7-A3CE-E6A65627EEFC}" srcId="{0D146941-EB8D-470B-8EBD-962B13FB782D}" destId="{3E03E21B-B45C-4F62-9823-10ABA1254527}" srcOrd="0" destOrd="0" parTransId="{FB1DEAF6-8BF3-4AA9-B618-8767EA3E9E67}" sibTransId="{D6F3423E-345D-4FCF-B381-9E508E7686E4}"/>
    <dgm:cxn modelId="{25DBCDDD-01E7-4394-8E4F-5AC241A6282D}" type="presOf" srcId="{3E03E21B-B45C-4F62-9823-10ABA1254527}" destId="{1F390C06-7A1A-4653-9399-AE31B3AD02C6}" srcOrd="0" destOrd="0" presId="urn:microsoft.com/office/officeart/2005/8/layout/StepDownProcess"/>
    <dgm:cxn modelId="{37DF8BEE-5950-4728-A4F2-C9926BFEE9BF}" type="presOf" srcId="{0D146941-EB8D-470B-8EBD-962B13FB782D}" destId="{C7D3F1C1-C8C0-40FC-B572-717CDD850759}" srcOrd="0" destOrd="0" presId="urn:microsoft.com/office/officeart/2005/8/layout/StepDownProcess"/>
    <dgm:cxn modelId="{B56DBFEC-EAE8-47A4-B32A-5DC9B55C6619}" type="presParOf" srcId="{C7D3F1C1-C8C0-40FC-B572-717CDD850759}" destId="{90963D22-2B3E-4AA9-88CA-6D20F26908A5}" srcOrd="0" destOrd="0" presId="urn:microsoft.com/office/officeart/2005/8/layout/StepDownProcess"/>
    <dgm:cxn modelId="{7EE893D7-7057-4172-A80C-FF86B9AC56E6}" type="presParOf" srcId="{90963D22-2B3E-4AA9-88CA-6D20F26908A5}" destId="{13E0D18D-40C7-4767-B1CB-01167F5C3846}" srcOrd="0" destOrd="0" presId="urn:microsoft.com/office/officeart/2005/8/layout/StepDownProcess"/>
    <dgm:cxn modelId="{52ED02C0-50A9-4D8C-9A8F-38854785A72D}" type="presParOf" srcId="{90963D22-2B3E-4AA9-88CA-6D20F26908A5}" destId="{1F390C06-7A1A-4653-9399-AE31B3AD02C6}" srcOrd="1" destOrd="0" presId="urn:microsoft.com/office/officeart/2005/8/layout/StepDownProcess"/>
    <dgm:cxn modelId="{D1F94221-4762-4A03-8FE8-F1C3A53E3B2E}" type="presParOf" srcId="{90963D22-2B3E-4AA9-88CA-6D20F26908A5}" destId="{710C38A5-CAA2-4B67-84A4-179D2D249806}" srcOrd="2" destOrd="0" presId="urn:microsoft.com/office/officeart/2005/8/layout/StepDownProcess"/>
    <dgm:cxn modelId="{BA55B94D-7D2C-4D80-B3CC-32C03179ABCA}" type="presParOf" srcId="{C7D3F1C1-C8C0-40FC-B572-717CDD850759}" destId="{AEDCD11A-0532-4F3C-905A-409D3B9C0842}" srcOrd="1" destOrd="0" presId="urn:microsoft.com/office/officeart/2005/8/layout/StepDownProcess"/>
    <dgm:cxn modelId="{A4BC9F3F-DA01-4A8C-A7C0-6B7A734994BB}" type="presParOf" srcId="{C7D3F1C1-C8C0-40FC-B572-717CDD850759}" destId="{A0633410-E09D-4270-B802-219F3F2B05B2}" srcOrd="2" destOrd="0" presId="urn:microsoft.com/office/officeart/2005/8/layout/StepDownProcess"/>
    <dgm:cxn modelId="{B6B74EC1-6D42-4774-9F81-7D06B131BB48}" type="presParOf" srcId="{A0633410-E09D-4270-B802-219F3F2B05B2}" destId="{9580DD1F-6946-45AC-8DB7-2CC1237B3A99}" srcOrd="0" destOrd="0" presId="urn:microsoft.com/office/officeart/2005/8/layout/StepDownProcess"/>
    <dgm:cxn modelId="{B8CEEE5F-03A7-4127-BCA8-B98C26EBFC95}" type="presParOf" srcId="{A0633410-E09D-4270-B802-219F3F2B05B2}" destId="{3FB05B8F-0F9A-441B-AC16-C7D73AA8F674}" srcOrd="1" destOrd="0" presId="urn:microsoft.com/office/officeart/2005/8/layout/StepDownProcess"/>
    <dgm:cxn modelId="{F3A6B769-6AF7-4373-93C4-C36AE9345BAC}" type="presParOf" srcId="{A0633410-E09D-4270-B802-219F3F2B05B2}" destId="{6895AE02-4267-4998-9768-C6EB2B4E8DF9}" srcOrd="2" destOrd="0" presId="urn:microsoft.com/office/officeart/2005/8/layout/StepDownProcess"/>
    <dgm:cxn modelId="{0FA2F3DA-0875-44B8-AB1C-40A9D890219B}" type="presParOf" srcId="{C7D3F1C1-C8C0-40FC-B572-717CDD850759}" destId="{64F75BFA-AE84-48D8-BA7F-A85483F96810}" srcOrd="3" destOrd="0" presId="urn:microsoft.com/office/officeart/2005/8/layout/StepDownProcess"/>
    <dgm:cxn modelId="{BFE33940-15DD-4FBA-9501-AF59E0AFE782}" type="presParOf" srcId="{C7D3F1C1-C8C0-40FC-B572-717CDD850759}" destId="{DD335D73-BB74-47F8-84FF-E0325B05B4E5}" srcOrd="4" destOrd="0" presId="urn:microsoft.com/office/officeart/2005/8/layout/StepDownProcess"/>
    <dgm:cxn modelId="{7D47FA01-B4FE-40A7-90EF-0276AD75B9C7}" type="presParOf" srcId="{DD335D73-BB74-47F8-84FF-E0325B05B4E5}" destId="{910DA906-4D23-4E6D-B9DB-918542FC386F}" srcOrd="0" destOrd="0" presId="urn:microsoft.com/office/officeart/2005/8/layout/StepDownProcess"/>
    <dgm:cxn modelId="{E3B73310-31E9-499D-9BCC-7E4CE31633FF}" type="presParOf" srcId="{DD335D73-BB74-47F8-84FF-E0325B05B4E5}" destId="{37F8B5C4-FB2D-445D-865E-89D6EEBAF551}" srcOrd="1" destOrd="0" presId="urn:microsoft.com/office/officeart/2005/8/layout/StepDownProcess"/>
    <dgm:cxn modelId="{AC808CBF-E72E-4B4E-BEB6-ED6EB5320CFD}" type="presParOf" srcId="{DD335D73-BB74-47F8-84FF-E0325B05B4E5}" destId="{7835A3DA-BABB-47DE-B689-7E8F0EC9EDB1}" srcOrd="2" destOrd="0" presId="urn:microsoft.com/office/officeart/2005/8/layout/StepDownProcess"/>
    <dgm:cxn modelId="{8EB70324-09B7-4A8A-B3E9-FA6414839C2D}" type="presParOf" srcId="{C7D3F1C1-C8C0-40FC-B572-717CDD850759}" destId="{6BA53000-6C3B-4ADA-A5C5-6D317E52F3AD}" srcOrd="5" destOrd="0" presId="urn:microsoft.com/office/officeart/2005/8/layout/StepDownProcess"/>
    <dgm:cxn modelId="{67FEE116-57C9-4FB8-9B0E-16D5E21429D4}" type="presParOf" srcId="{C7D3F1C1-C8C0-40FC-B572-717CDD850759}" destId="{0B010D91-1628-47E5-82D9-B747B7CBA755}" srcOrd="6" destOrd="0" presId="urn:microsoft.com/office/officeart/2005/8/layout/StepDownProcess"/>
    <dgm:cxn modelId="{6E423849-4FA1-46B5-A3EC-00581F50A987}" type="presParOf" srcId="{0B010D91-1628-47E5-82D9-B747B7CBA755}" destId="{C67284FC-B169-4194-8701-A01ABBD920FE}" srcOrd="0" destOrd="0" presId="urn:microsoft.com/office/officeart/2005/8/layout/StepDown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D146941-EB8D-470B-8EBD-962B13FB782D}" type="doc">
      <dgm:prSet loTypeId="urn:microsoft.com/office/officeart/2005/8/layout/StepDownProcess" loCatId="process" qsTypeId="urn:microsoft.com/office/officeart/2005/8/quickstyle/simple1" qsCatId="simple" csTypeId="urn:microsoft.com/office/officeart/2005/8/colors/accent1_2" csCatId="accent1" phldr="1"/>
      <dgm:spPr/>
      <dgm:t>
        <a:bodyPr/>
        <a:lstStyle/>
        <a:p>
          <a:endParaRPr lang="en-US"/>
        </a:p>
      </dgm:t>
    </dgm:pt>
    <dgm:pt modelId="{3E03E21B-B45C-4F62-9823-10ABA1254527}">
      <dgm:prSet phldrT="[Text]" custT="1"/>
      <dgm:spPr/>
      <dgm:t>
        <a:bodyPr/>
        <a:lstStyle/>
        <a:p>
          <a:r>
            <a:rPr lang="en-US" sz="2400" dirty="0"/>
            <a:t>Exposure</a:t>
          </a:r>
        </a:p>
      </dgm:t>
    </dgm:pt>
    <dgm:pt modelId="{FB1DEAF6-8BF3-4AA9-B618-8767EA3E9E67}" type="parTrans" cxnId="{9ADFCBDB-A63C-43B7-A3CE-E6A65627EEFC}">
      <dgm:prSet/>
      <dgm:spPr/>
      <dgm:t>
        <a:bodyPr/>
        <a:lstStyle/>
        <a:p>
          <a:endParaRPr lang="en-US" sz="2000"/>
        </a:p>
      </dgm:t>
    </dgm:pt>
    <dgm:pt modelId="{D6F3423E-345D-4FCF-B381-9E508E7686E4}" type="sibTrans" cxnId="{9ADFCBDB-A63C-43B7-A3CE-E6A65627EEFC}">
      <dgm:prSet/>
      <dgm:spPr/>
      <dgm:t>
        <a:bodyPr/>
        <a:lstStyle/>
        <a:p>
          <a:endParaRPr lang="en-US" sz="2000"/>
        </a:p>
      </dgm:t>
    </dgm:pt>
    <dgm:pt modelId="{26729665-7A38-4CF6-8970-7B34CA4A7066}">
      <dgm:prSet phldrT="[Text]" custT="1"/>
      <dgm:spPr/>
      <dgm:t>
        <a:bodyPr/>
        <a:lstStyle/>
        <a:p>
          <a:endParaRPr lang="en-US" sz="1800" dirty="0"/>
        </a:p>
      </dgm:t>
    </dgm:pt>
    <dgm:pt modelId="{0706AC15-4E51-4060-A17A-D2A4076EAAF4}" type="parTrans" cxnId="{B6E8E892-60A6-4B7A-ADC7-214CB55AC24C}">
      <dgm:prSet/>
      <dgm:spPr/>
      <dgm:t>
        <a:bodyPr/>
        <a:lstStyle/>
        <a:p>
          <a:endParaRPr lang="en-US" sz="2000"/>
        </a:p>
      </dgm:t>
    </dgm:pt>
    <dgm:pt modelId="{37FDEA1C-9245-4FF4-A470-BA4E65C9CDFD}" type="sibTrans" cxnId="{B6E8E892-60A6-4B7A-ADC7-214CB55AC24C}">
      <dgm:prSet/>
      <dgm:spPr/>
      <dgm:t>
        <a:bodyPr/>
        <a:lstStyle/>
        <a:p>
          <a:endParaRPr lang="en-US" sz="2000"/>
        </a:p>
      </dgm:t>
    </dgm:pt>
    <dgm:pt modelId="{20BFEE4D-DE2A-4971-99C8-CDA524360EFB}">
      <dgm:prSet phldrT="[Text]" custT="1"/>
      <dgm:spPr/>
      <dgm:t>
        <a:bodyPr/>
        <a:lstStyle/>
        <a:p>
          <a:r>
            <a:rPr lang="en-US" sz="2400" dirty="0"/>
            <a:t>Lung Penetration</a:t>
          </a:r>
        </a:p>
      </dgm:t>
    </dgm:pt>
    <dgm:pt modelId="{7532B9E6-297D-4FF4-A014-D5AE4AD36CBD}" type="parTrans" cxnId="{CB682F10-954C-4FEA-A28F-AE526BC3C3E0}">
      <dgm:prSet/>
      <dgm:spPr/>
      <dgm:t>
        <a:bodyPr/>
        <a:lstStyle/>
        <a:p>
          <a:endParaRPr lang="en-US" sz="2000"/>
        </a:p>
      </dgm:t>
    </dgm:pt>
    <dgm:pt modelId="{FC04FC0A-1818-44C3-9045-F3AB78A1A1E3}" type="sibTrans" cxnId="{CB682F10-954C-4FEA-A28F-AE526BC3C3E0}">
      <dgm:prSet/>
      <dgm:spPr/>
      <dgm:t>
        <a:bodyPr/>
        <a:lstStyle/>
        <a:p>
          <a:endParaRPr lang="en-US" sz="2000"/>
        </a:p>
      </dgm:t>
    </dgm:pt>
    <dgm:pt modelId="{84DC9EE7-EF9C-431D-B979-CAB99FCED76D}">
      <dgm:prSet phldrT="[Text]" custT="1"/>
      <dgm:spPr/>
      <dgm:t>
        <a:bodyPr/>
        <a:lstStyle/>
        <a:p>
          <a:r>
            <a:rPr lang="en-US" sz="2400" dirty="0"/>
            <a:t>Deposition</a:t>
          </a:r>
        </a:p>
      </dgm:t>
    </dgm:pt>
    <dgm:pt modelId="{193B1D05-9AC0-45EC-8FB1-C3F19875A767}" type="parTrans" cxnId="{3804B089-5EF1-479D-AD6E-3D6A0877260C}">
      <dgm:prSet/>
      <dgm:spPr/>
      <dgm:t>
        <a:bodyPr/>
        <a:lstStyle/>
        <a:p>
          <a:endParaRPr lang="en-US" sz="2000"/>
        </a:p>
      </dgm:t>
    </dgm:pt>
    <dgm:pt modelId="{D97FE632-4CA4-4939-9473-713DB19CEAD7}" type="sibTrans" cxnId="{3804B089-5EF1-479D-AD6E-3D6A0877260C}">
      <dgm:prSet/>
      <dgm:spPr/>
      <dgm:t>
        <a:bodyPr/>
        <a:lstStyle/>
        <a:p>
          <a:endParaRPr lang="en-US" sz="2000"/>
        </a:p>
      </dgm:t>
    </dgm:pt>
    <dgm:pt modelId="{A4C00A99-AACB-44B3-9B69-F928ADBB868F}">
      <dgm:prSet custT="1"/>
      <dgm:spPr/>
      <dgm:t>
        <a:bodyPr/>
        <a:lstStyle/>
        <a:p>
          <a:r>
            <a:rPr lang="en-US" sz="2400" dirty="0"/>
            <a:t>Health Outcomes</a:t>
          </a:r>
        </a:p>
      </dgm:t>
    </dgm:pt>
    <dgm:pt modelId="{EB2C1FCB-CC46-41BD-836B-3264ED9B1FDF}" type="parTrans" cxnId="{39A2A12B-C2FD-401F-9FBA-87531ACCF0A5}">
      <dgm:prSet/>
      <dgm:spPr/>
      <dgm:t>
        <a:bodyPr/>
        <a:lstStyle/>
        <a:p>
          <a:endParaRPr lang="en-US" sz="2000"/>
        </a:p>
      </dgm:t>
    </dgm:pt>
    <dgm:pt modelId="{7716D960-518D-4DE9-8613-31A11AE8B1B9}" type="sibTrans" cxnId="{39A2A12B-C2FD-401F-9FBA-87531ACCF0A5}">
      <dgm:prSet/>
      <dgm:spPr/>
      <dgm:t>
        <a:bodyPr/>
        <a:lstStyle/>
        <a:p>
          <a:endParaRPr lang="en-US" sz="2000"/>
        </a:p>
      </dgm:t>
    </dgm:pt>
    <dgm:pt modelId="{C7D3F1C1-C8C0-40FC-B572-717CDD850759}" type="pres">
      <dgm:prSet presAssocID="{0D146941-EB8D-470B-8EBD-962B13FB782D}" presName="rootnode" presStyleCnt="0">
        <dgm:presLayoutVars>
          <dgm:chMax/>
          <dgm:chPref/>
          <dgm:dir/>
          <dgm:animLvl val="lvl"/>
        </dgm:presLayoutVars>
      </dgm:prSet>
      <dgm:spPr/>
    </dgm:pt>
    <dgm:pt modelId="{90963D22-2B3E-4AA9-88CA-6D20F26908A5}" type="pres">
      <dgm:prSet presAssocID="{3E03E21B-B45C-4F62-9823-10ABA1254527}" presName="composite" presStyleCnt="0"/>
      <dgm:spPr/>
    </dgm:pt>
    <dgm:pt modelId="{13E0D18D-40C7-4767-B1CB-01167F5C3846}" type="pres">
      <dgm:prSet presAssocID="{3E03E21B-B45C-4F62-9823-10ABA1254527}" presName="bentUpArrow1" presStyleLbl="alignImgPlace1" presStyleIdx="0" presStyleCnt="3"/>
      <dgm:spPr/>
    </dgm:pt>
    <dgm:pt modelId="{1F390C06-7A1A-4653-9399-AE31B3AD02C6}" type="pres">
      <dgm:prSet presAssocID="{3E03E21B-B45C-4F62-9823-10ABA1254527}" presName="ParentText" presStyleLbl="node1" presStyleIdx="0" presStyleCnt="4" custScaleX="129337">
        <dgm:presLayoutVars>
          <dgm:chMax val="1"/>
          <dgm:chPref val="1"/>
          <dgm:bulletEnabled val="1"/>
        </dgm:presLayoutVars>
      </dgm:prSet>
      <dgm:spPr/>
    </dgm:pt>
    <dgm:pt modelId="{710C38A5-CAA2-4B67-84A4-179D2D249806}" type="pres">
      <dgm:prSet presAssocID="{3E03E21B-B45C-4F62-9823-10ABA1254527}" presName="ChildText" presStyleLbl="revTx" presStyleIdx="0" presStyleCnt="3" custScaleX="268880" custLinFactX="4990" custLinFactNeighborX="100000" custLinFactNeighborY="-6030">
        <dgm:presLayoutVars>
          <dgm:chMax val="0"/>
          <dgm:chPref val="0"/>
          <dgm:bulletEnabled val="1"/>
        </dgm:presLayoutVars>
      </dgm:prSet>
      <dgm:spPr/>
    </dgm:pt>
    <dgm:pt modelId="{AEDCD11A-0532-4F3C-905A-409D3B9C0842}" type="pres">
      <dgm:prSet presAssocID="{D6F3423E-345D-4FCF-B381-9E508E7686E4}" presName="sibTrans" presStyleCnt="0"/>
      <dgm:spPr/>
    </dgm:pt>
    <dgm:pt modelId="{A0633410-E09D-4270-B802-219F3F2B05B2}" type="pres">
      <dgm:prSet presAssocID="{20BFEE4D-DE2A-4971-99C8-CDA524360EFB}" presName="composite" presStyleCnt="0"/>
      <dgm:spPr/>
    </dgm:pt>
    <dgm:pt modelId="{9580DD1F-6946-45AC-8DB7-2CC1237B3A99}" type="pres">
      <dgm:prSet presAssocID="{20BFEE4D-DE2A-4971-99C8-CDA524360EFB}" presName="bentUpArrow1" presStyleLbl="alignImgPlace1" presStyleIdx="1" presStyleCnt="3"/>
      <dgm:spPr/>
    </dgm:pt>
    <dgm:pt modelId="{3FB05B8F-0F9A-441B-AC16-C7D73AA8F674}" type="pres">
      <dgm:prSet presAssocID="{20BFEE4D-DE2A-4971-99C8-CDA524360EFB}" presName="ParentText" presStyleLbl="node1" presStyleIdx="1" presStyleCnt="4" custScaleX="150059" custLinFactNeighborX="-10546" custLinFactNeighborY="-3299">
        <dgm:presLayoutVars>
          <dgm:chMax val="1"/>
          <dgm:chPref val="1"/>
          <dgm:bulletEnabled val="1"/>
        </dgm:presLayoutVars>
      </dgm:prSet>
      <dgm:spPr/>
    </dgm:pt>
    <dgm:pt modelId="{6895AE02-4267-4998-9768-C6EB2B4E8DF9}" type="pres">
      <dgm:prSet presAssocID="{20BFEE4D-DE2A-4971-99C8-CDA524360EFB}" presName="ChildText" presStyleLbl="revTx" presStyleIdx="1" presStyleCnt="3" custScaleX="263141" custLinFactX="4815" custLinFactNeighborX="100000" custLinFactNeighborY="-10973">
        <dgm:presLayoutVars>
          <dgm:chMax val="0"/>
          <dgm:chPref val="0"/>
          <dgm:bulletEnabled val="1"/>
        </dgm:presLayoutVars>
      </dgm:prSet>
      <dgm:spPr/>
    </dgm:pt>
    <dgm:pt modelId="{64F75BFA-AE84-48D8-BA7F-A85483F96810}" type="pres">
      <dgm:prSet presAssocID="{FC04FC0A-1818-44C3-9045-F3AB78A1A1E3}" presName="sibTrans" presStyleCnt="0"/>
      <dgm:spPr/>
    </dgm:pt>
    <dgm:pt modelId="{DD335D73-BB74-47F8-84FF-E0325B05B4E5}" type="pres">
      <dgm:prSet presAssocID="{84DC9EE7-EF9C-431D-B979-CAB99FCED76D}" presName="composite" presStyleCnt="0"/>
      <dgm:spPr/>
    </dgm:pt>
    <dgm:pt modelId="{910DA906-4D23-4E6D-B9DB-918542FC386F}" type="pres">
      <dgm:prSet presAssocID="{84DC9EE7-EF9C-431D-B979-CAB99FCED76D}" presName="bentUpArrow1" presStyleLbl="alignImgPlace1" presStyleIdx="2" presStyleCnt="3"/>
      <dgm:spPr/>
    </dgm:pt>
    <dgm:pt modelId="{37F8B5C4-FB2D-445D-865E-89D6EEBAF551}" type="pres">
      <dgm:prSet presAssocID="{84DC9EE7-EF9C-431D-B979-CAB99FCED76D}" presName="ParentText" presStyleLbl="node1" presStyleIdx="2" presStyleCnt="4" custScaleX="133812">
        <dgm:presLayoutVars>
          <dgm:chMax val="1"/>
          <dgm:chPref val="1"/>
          <dgm:bulletEnabled val="1"/>
        </dgm:presLayoutVars>
      </dgm:prSet>
      <dgm:spPr/>
    </dgm:pt>
    <dgm:pt modelId="{7835A3DA-BABB-47DE-B689-7E8F0EC9EDB1}" type="pres">
      <dgm:prSet presAssocID="{84DC9EE7-EF9C-431D-B979-CAB99FCED76D}" presName="ChildText" presStyleLbl="revTx" presStyleIdx="2" presStyleCnt="3" custLinFactNeighborX="33451" custLinFactNeighborY="-561">
        <dgm:presLayoutVars>
          <dgm:chMax val="0"/>
          <dgm:chPref val="0"/>
          <dgm:bulletEnabled val="1"/>
        </dgm:presLayoutVars>
      </dgm:prSet>
      <dgm:spPr/>
    </dgm:pt>
    <dgm:pt modelId="{6BA53000-6C3B-4ADA-A5C5-6D317E52F3AD}" type="pres">
      <dgm:prSet presAssocID="{D97FE632-4CA4-4939-9473-713DB19CEAD7}" presName="sibTrans" presStyleCnt="0"/>
      <dgm:spPr/>
    </dgm:pt>
    <dgm:pt modelId="{0B010D91-1628-47E5-82D9-B747B7CBA755}" type="pres">
      <dgm:prSet presAssocID="{A4C00A99-AACB-44B3-9B69-F928ADBB868F}" presName="composite" presStyleCnt="0"/>
      <dgm:spPr/>
    </dgm:pt>
    <dgm:pt modelId="{C67284FC-B169-4194-8701-A01ABBD920FE}" type="pres">
      <dgm:prSet presAssocID="{A4C00A99-AACB-44B3-9B69-F928ADBB868F}" presName="ParentText" presStyleLbl="node1" presStyleIdx="3" presStyleCnt="4" custScaleX="148659">
        <dgm:presLayoutVars>
          <dgm:chMax val="1"/>
          <dgm:chPref val="1"/>
          <dgm:bulletEnabled val="1"/>
        </dgm:presLayoutVars>
      </dgm:prSet>
      <dgm:spPr/>
    </dgm:pt>
  </dgm:ptLst>
  <dgm:cxnLst>
    <dgm:cxn modelId="{CB682F10-954C-4FEA-A28F-AE526BC3C3E0}" srcId="{0D146941-EB8D-470B-8EBD-962B13FB782D}" destId="{20BFEE4D-DE2A-4971-99C8-CDA524360EFB}" srcOrd="1" destOrd="0" parTransId="{7532B9E6-297D-4FF4-A014-D5AE4AD36CBD}" sibTransId="{FC04FC0A-1818-44C3-9045-F3AB78A1A1E3}"/>
    <dgm:cxn modelId="{39A2A12B-C2FD-401F-9FBA-87531ACCF0A5}" srcId="{0D146941-EB8D-470B-8EBD-962B13FB782D}" destId="{A4C00A99-AACB-44B3-9B69-F928ADBB868F}" srcOrd="3" destOrd="0" parTransId="{EB2C1FCB-CC46-41BD-836B-3264ED9B1FDF}" sibTransId="{7716D960-518D-4DE9-8613-31A11AE8B1B9}"/>
    <dgm:cxn modelId="{E96FE261-E352-485A-8F96-3E28BB827832}" type="presOf" srcId="{20BFEE4D-DE2A-4971-99C8-CDA524360EFB}" destId="{3FB05B8F-0F9A-441B-AC16-C7D73AA8F674}" srcOrd="0" destOrd="0" presId="urn:microsoft.com/office/officeart/2005/8/layout/StepDownProcess"/>
    <dgm:cxn modelId="{E2250249-1EAC-42C8-B5C4-B40F299054C2}" type="presOf" srcId="{26729665-7A38-4CF6-8970-7B34CA4A7066}" destId="{710C38A5-CAA2-4B67-84A4-179D2D249806}" srcOrd="0" destOrd="0" presId="urn:microsoft.com/office/officeart/2005/8/layout/StepDownProcess"/>
    <dgm:cxn modelId="{3804B089-5EF1-479D-AD6E-3D6A0877260C}" srcId="{0D146941-EB8D-470B-8EBD-962B13FB782D}" destId="{84DC9EE7-EF9C-431D-B979-CAB99FCED76D}" srcOrd="2" destOrd="0" parTransId="{193B1D05-9AC0-45EC-8FB1-C3F19875A767}" sibTransId="{D97FE632-4CA4-4939-9473-713DB19CEAD7}"/>
    <dgm:cxn modelId="{B6E8E892-60A6-4B7A-ADC7-214CB55AC24C}" srcId="{3E03E21B-B45C-4F62-9823-10ABA1254527}" destId="{26729665-7A38-4CF6-8970-7B34CA4A7066}" srcOrd="0" destOrd="0" parTransId="{0706AC15-4E51-4060-A17A-D2A4076EAAF4}" sibTransId="{37FDEA1C-9245-4FF4-A470-BA4E65C9CDFD}"/>
    <dgm:cxn modelId="{CC5579A2-B8D7-4D4C-96D3-34118DC094DD}" type="presOf" srcId="{84DC9EE7-EF9C-431D-B979-CAB99FCED76D}" destId="{37F8B5C4-FB2D-445D-865E-89D6EEBAF551}" srcOrd="0" destOrd="0" presId="urn:microsoft.com/office/officeart/2005/8/layout/StepDownProcess"/>
    <dgm:cxn modelId="{FDD80CAB-8BB7-4871-B5FD-1A0D5DA09B98}" type="presOf" srcId="{A4C00A99-AACB-44B3-9B69-F928ADBB868F}" destId="{C67284FC-B169-4194-8701-A01ABBD920FE}" srcOrd="0" destOrd="0" presId="urn:microsoft.com/office/officeart/2005/8/layout/StepDownProcess"/>
    <dgm:cxn modelId="{9ADFCBDB-A63C-43B7-A3CE-E6A65627EEFC}" srcId="{0D146941-EB8D-470B-8EBD-962B13FB782D}" destId="{3E03E21B-B45C-4F62-9823-10ABA1254527}" srcOrd="0" destOrd="0" parTransId="{FB1DEAF6-8BF3-4AA9-B618-8767EA3E9E67}" sibTransId="{D6F3423E-345D-4FCF-B381-9E508E7686E4}"/>
    <dgm:cxn modelId="{25DBCDDD-01E7-4394-8E4F-5AC241A6282D}" type="presOf" srcId="{3E03E21B-B45C-4F62-9823-10ABA1254527}" destId="{1F390C06-7A1A-4653-9399-AE31B3AD02C6}" srcOrd="0" destOrd="0" presId="urn:microsoft.com/office/officeart/2005/8/layout/StepDownProcess"/>
    <dgm:cxn modelId="{37DF8BEE-5950-4728-A4F2-C9926BFEE9BF}" type="presOf" srcId="{0D146941-EB8D-470B-8EBD-962B13FB782D}" destId="{C7D3F1C1-C8C0-40FC-B572-717CDD850759}" srcOrd="0" destOrd="0" presId="urn:microsoft.com/office/officeart/2005/8/layout/StepDownProcess"/>
    <dgm:cxn modelId="{B56DBFEC-EAE8-47A4-B32A-5DC9B55C6619}" type="presParOf" srcId="{C7D3F1C1-C8C0-40FC-B572-717CDD850759}" destId="{90963D22-2B3E-4AA9-88CA-6D20F26908A5}" srcOrd="0" destOrd="0" presId="urn:microsoft.com/office/officeart/2005/8/layout/StepDownProcess"/>
    <dgm:cxn modelId="{7EE893D7-7057-4172-A80C-FF86B9AC56E6}" type="presParOf" srcId="{90963D22-2B3E-4AA9-88CA-6D20F26908A5}" destId="{13E0D18D-40C7-4767-B1CB-01167F5C3846}" srcOrd="0" destOrd="0" presId="urn:microsoft.com/office/officeart/2005/8/layout/StepDownProcess"/>
    <dgm:cxn modelId="{52ED02C0-50A9-4D8C-9A8F-38854785A72D}" type="presParOf" srcId="{90963D22-2B3E-4AA9-88CA-6D20F26908A5}" destId="{1F390C06-7A1A-4653-9399-AE31B3AD02C6}" srcOrd="1" destOrd="0" presId="urn:microsoft.com/office/officeart/2005/8/layout/StepDownProcess"/>
    <dgm:cxn modelId="{D1F94221-4762-4A03-8FE8-F1C3A53E3B2E}" type="presParOf" srcId="{90963D22-2B3E-4AA9-88CA-6D20F26908A5}" destId="{710C38A5-CAA2-4B67-84A4-179D2D249806}" srcOrd="2" destOrd="0" presId="urn:microsoft.com/office/officeart/2005/8/layout/StepDownProcess"/>
    <dgm:cxn modelId="{BA55B94D-7D2C-4D80-B3CC-32C03179ABCA}" type="presParOf" srcId="{C7D3F1C1-C8C0-40FC-B572-717CDD850759}" destId="{AEDCD11A-0532-4F3C-905A-409D3B9C0842}" srcOrd="1" destOrd="0" presId="urn:microsoft.com/office/officeart/2005/8/layout/StepDownProcess"/>
    <dgm:cxn modelId="{A4BC9F3F-DA01-4A8C-A7C0-6B7A734994BB}" type="presParOf" srcId="{C7D3F1C1-C8C0-40FC-B572-717CDD850759}" destId="{A0633410-E09D-4270-B802-219F3F2B05B2}" srcOrd="2" destOrd="0" presId="urn:microsoft.com/office/officeart/2005/8/layout/StepDownProcess"/>
    <dgm:cxn modelId="{B6B74EC1-6D42-4774-9F81-7D06B131BB48}" type="presParOf" srcId="{A0633410-E09D-4270-B802-219F3F2B05B2}" destId="{9580DD1F-6946-45AC-8DB7-2CC1237B3A99}" srcOrd="0" destOrd="0" presId="urn:microsoft.com/office/officeart/2005/8/layout/StepDownProcess"/>
    <dgm:cxn modelId="{B8CEEE5F-03A7-4127-BCA8-B98C26EBFC95}" type="presParOf" srcId="{A0633410-E09D-4270-B802-219F3F2B05B2}" destId="{3FB05B8F-0F9A-441B-AC16-C7D73AA8F674}" srcOrd="1" destOrd="0" presId="urn:microsoft.com/office/officeart/2005/8/layout/StepDownProcess"/>
    <dgm:cxn modelId="{F3A6B769-6AF7-4373-93C4-C36AE9345BAC}" type="presParOf" srcId="{A0633410-E09D-4270-B802-219F3F2B05B2}" destId="{6895AE02-4267-4998-9768-C6EB2B4E8DF9}" srcOrd="2" destOrd="0" presId="urn:microsoft.com/office/officeart/2005/8/layout/StepDownProcess"/>
    <dgm:cxn modelId="{0FA2F3DA-0875-44B8-AB1C-40A9D890219B}" type="presParOf" srcId="{C7D3F1C1-C8C0-40FC-B572-717CDD850759}" destId="{64F75BFA-AE84-48D8-BA7F-A85483F96810}" srcOrd="3" destOrd="0" presId="urn:microsoft.com/office/officeart/2005/8/layout/StepDownProcess"/>
    <dgm:cxn modelId="{BFE33940-15DD-4FBA-9501-AF59E0AFE782}" type="presParOf" srcId="{C7D3F1C1-C8C0-40FC-B572-717CDD850759}" destId="{DD335D73-BB74-47F8-84FF-E0325B05B4E5}" srcOrd="4" destOrd="0" presId="urn:microsoft.com/office/officeart/2005/8/layout/StepDownProcess"/>
    <dgm:cxn modelId="{7D47FA01-B4FE-40A7-90EF-0276AD75B9C7}" type="presParOf" srcId="{DD335D73-BB74-47F8-84FF-E0325B05B4E5}" destId="{910DA906-4D23-4E6D-B9DB-918542FC386F}" srcOrd="0" destOrd="0" presId="urn:microsoft.com/office/officeart/2005/8/layout/StepDownProcess"/>
    <dgm:cxn modelId="{E3B73310-31E9-499D-9BCC-7E4CE31633FF}" type="presParOf" srcId="{DD335D73-BB74-47F8-84FF-E0325B05B4E5}" destId="{37F8B5C4-FB2D-445D-865E-89D6EEBAF551}" srcOrd="1" destOrd="0" presId="urn:microsoft.com/office/officeart/2005/8/layout/StepDownProcess"/>
    <dgm:cxn modelId="{AC808CBF-E72E-4B4E-BEB6-ED6EB5320CFD}" type="presParOf" srcId="{DD335D73-BB74-47F8-84FF-E0325B05B4E5}" destId="{7835A3DA-BABB-47DE-B689-7E8F0EC9EDB1}" srcOrd="2" destOrd="0" presId="urn:microsoft.com/office/officeart/2005/8/layout/StepDownProcess"/>
    <dgm:cxn modelId="{8EB70324-09B7-4A8A-B3E9-FA6414839C2D}" type="presParOf" srcId="{C7D3F1C1-C8C0-40FC-B572-717CDD850759}" destId="{6BA53000-6C3B-4ADA-A5C5-6D317E52F3AD}" srcOrd="5" destOrd="0" presId="urn:microsoft.com/office/officeart/2005/8/layout/StepDownProcess"/>
    <dgm:cxn modelId="{67FEE116-57C9-4FB8-9B0E-16D5E21429D4}" type="presParOf" srcId="{C7D3F1C1-C8C0-40FC-B572-717CDD850759}" destId="{0B010D91-1628-47E5-82D9-B747B7CBA755}" srcOrd="6" destOrd="0" presId="urn:microsoft.com/office/officeart/2005/8/layout/StepDownProcess"/>
    <dgm:cxn modelId="{6E423849-4FA1-46B5-A3EC-00581F50A987}" type="presParOf" srcId="{0B010D91-1628-47E5-82D9-B747B7CBA755}" destId="{C67284FC-B169-4194-8701-A01ABBD920FE}" srcOrd="0" destOrd="0" presId="urn:microsoft.com/office/officeart/2005/8/layout/StepDown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B4B0F13-63E2-41E3-BB75-F15BED5827DB}" type="doc">
      <dgm:prSet loTypeId="urn:microsoft.com/office/officeart/2005/8/layout/vList2" loCatId="list" qsTypeId="urn:microsoft.com/office/officeart/2005/8/quickstyle/3d1" qsCatId="3D" csTypeId="urn:microsoft.com/office/officeart/2005/8/colors/colorful5" csCatId="colorful" phldr="1"/>
      <dgm:spPr/>
      <dgm:t>
        <a:bodyPr/>
        <a:lstStyle/>
        <a:p>
          <a:endParaRPr lang="en-US"/>
        </a:p>
      </dgm:t>
    </dgm:pt>
    <dgm:pt modelId="{A3E1A6ED-DD95-4D44-9D0A-8E25A88871DD}">
      <dgm:prSet/>
      <dgm:spPr/>
      <dgm:t>
        <a:bodyPr/>
        <a:lstStyle/>
        <a:p>
          <a:r>
            <a:rPr lang="en-US" b="1" dirty="0">
              <a:latin typeface="Calibri" panose="020F0502020204030204" pitchFamily="34" charset="0"/>
              <a:cs typeface="Calibri" panose="020F0502020204030204" pitchFamily="34" charset="0"/>
            </a:rPr>
            <a:t>PEL (Permissible Exposure Limit)</a:t>
          </a:r>
          <a:endParaRPr lang="en-US" dirty="0">
            <a:latin typeface="Calibri" panose="020F0502020204030204" pitchFamily="34" charset="0"/>
            <a:cs typeface="Calibri" panose="020F0502020204030204" pitchFamily="34" charset="0"/>
          </a:endParaRPr>
        </a:p>
      </dgm:t>
    </dgm:pt>
    <dgm:pt modelId="{79812F65-48E5-4FE6-B858-E95A003D9559}" type="parTrans" cxnId="{6CA3A882-39CF-4D96-AF19-DF0FCAAA7B6F}">
      <dgm:prSet/>
      <dgm:spPr/>
      <dgm:t>
        <a:bodyPr/>
        <a:lstStyle/>
        <a:p>
          <a:endParaRPr lang="en-US"/>
        </a:p>
      </dgm:t>
    </dgm:pt>
    <dgm:pt modelId="{4D8A3C55-796B-4201-94F6-7B8ECD404B09}" type="sibTrans" cxnId="{6CA3A882-39CF-4D96-AF19-DF0FCAAA7B6F}">
      <dgm:prSet/>
      <dgm:spPr/>
      <dgm:t>
        <a:bodyPr/>
        <a:lstStyle/>
        <a:p>
          <a:endParaRPr lang="en-US"/>
        </a:p>
      </dgm:t>
    </dgm:pt>
    <dgm:pt modelId="{1253521A-1866-4E68-A580-DBCCE592C14C}">
      <dgm:prSet/>
      <dgm:spPr/>
      <dgm:t>
        <a:bodyPr/>
        <a:lstStyle/>
        <a:p>
          <a:r>
            <a:rPr lang="en-US" b="1" dirty="0">
              <a:latin typeface="Calibri" panose="020F0502020204030204" pitchFamily="34" charset="0"/>
              <a:cs typeface="Calibri" panose="020F0502020204030204" pitchFamily="34" charset="0"/>
            </a:rPr>
            <a:t>Regulatory Limit set by OSHA and MSHA</a:t>
          </a:r>
          <a:endParaRPr lang="en-US" dirty="0">
            <a:latin typeface="Calibri" panose="020F0502020204030204" pitchFamily="34" charset="0"/>
            <a:cs typeface="Calibri" panose="020F0502020204030204" pitchFamily="34" charset="0"/>
          </a:endParaRPr>
        </a:p>
      </dgm:t>
    </dgm:pt>
    <dgm:pt modelId="{81C02F87-159D-4881-9008-AEC82DC6B9FA}" type="parTrans" cxnId="{BA07C02D-5547-4E22-A610-DDB002E88348}">
      <dgm:prSet/>
      <dgm:spPr/>
      <dgm:t>
        <a:bodyPr/>
        <a:lstStyle/>
        <a:p>
          <a:endParaRPr lang="en-US"/>
        </a:p>
      </dgm:t>
    </dgm:pt>
    <dgm:pt modelId="{11E46035-6AC5-44A1-AD22-B38585CEA8F3}" type="sibTrans" cxnId="{BA07C02D-5547-4E22-A610-DDB002E88348}">
      <dgm:prSet/>
      <dgm:spPr/>
      <dgm:t>
        <a:bodyPr/>
        <a:lstStyle/>
        <a:p>
          <a:endParaRPr lang="en-US"/>
        </a:p>
      </dgm:t>
    </dgm:pt>
    <dgm:pt modelId="{752E2EEB-8A48-4CB0-979B-1796B304F5CB}">
      <dgm:prSet/>
      <dgm:spPr/>
      <dgm:t>
        <a:bodyPr/>
        <a:lstStyle/>
        <a:p>
          <a:r>
            <a:rPr lang="en-US" b="1" dirty="0">
              <a:latin typeface="Calibri" panose="020F0502020204030204" pitchFamily="34" charset="0"/>
              <a:cs typeface="Calibri" panose="020F0502020204030204" pitchFamily="34" charset="0"/>
            </a:rPr>
            <a:t>REL (Recommended Exposure Limit)</a:t>
          </a:r>
          <a:endParaRPr lang="en-US" dirty="0">
            <a:latin typeface="Calibri" panose="020F0502020204030204" pitchFamily="34" charset="0"/>
            <a:cs typeface="Calibri" panose="020F0502020204030204" pitchFamily="34" charset="0"/>
          </a:endParaRPr>
        </a:p>
      </dgm:t>
    </dgm:pt>
    <dgm:pt modelId="{ADB845C3-05EE-4748-94E7-5763694D7F04}" type="parTrans" cxnId="{D10158FF-034A-493D-9A8E-5AAD4B4BA1D7}">
      <dgm:prSet/>
      <dgm:spPr/>
      <dgm:t>
        <a:bodyPr/>
        <a:lstStyle/>
        <a:p>
          <a:endParaRPr lang="en-US"/>
        </a:p>
      </dgm:t>
    </dgm:pt>
    <dgm:pt modelId="{5898FD19-ED64-4A44-BC60-6C90E01E2533}" type="sibTrans" cxnId="{D10158FF-034A-493D-9A8E-5AAD4B4BA1D7}">
      <dgm:prSet/>
      <dgm:spPr/>
      <dgm:t>
        <a:bodyPr/>
        <a:lstStyle/>
        <a:p>
          <a:endParaRPr lang="en-US"/>
        </a:p>
      </dgm:t>
    </dgm:pt>
    <dgm:pt modelId="{0143A537-2818-4EFD-8126-DC0A747B14AD}">
      <dgm:prSet/>
      <dgm:spPr/>
      <dgm:t>
        <a:bodyPr/>
        <a:lstStyle/>
        <a:p>
          <a:r>
            <a:rPr lang="en-US" b="1" dirty="0">
              <a:latin typeface="Calibri" panose="020F0502020204030204" pitchFamily="34" charset="0"/>
              <a:cs typeface="Calibri" panose="020F0502020204030204" pitchFamily="34" charset="0"/>
            </a:rPr>
            <a:t>Recommended limit set by NIOSH</a:t>
          </a:r>
          <a:endParaRPr lang="en-US" dirty="0">
            <a:latin typeface="Calibri" panose="020F0502020204030204" pitchFamily="34" charset="0"/>
            <a:cs typeface="Calibri" panose="020F0502020204030204" pitchFamily="34" charset="0"/>
          </a:endParaRPr>
        </a:p>
      </dgm:t>
    </dgm:pt>
    <dgm:pt modelId="{1507CD9A-42DB-461D-ABFE-92B8EA248110}" type="parTrans" cxnId="{FC77A5B9-F5DD-4816-A6E2-D57498D1B167}">
      <dgm:prSet/>
      <dgm:spPr/>
      <dgm:t>
        <a:bodyPr/>
        <a:lstStyle/>
        <a:p>
          <a:endParaRPr lang="en-US"/>
        </a:p>
      </dgm:t>
    </dgm:pt>
    <dgm:pt modelId="{A3C605AF-D439-49E8-B003-79E1DB6CE17F}" type="sibTrans" cxnId="{FC77A5B9-F5DD-4816-A6E2-D57498D1B167}">
      <dgm:prSet/>
      <dgm:spPr/>
      <dgm:t>
        <a:bodyPr/>
        <a:lstStyle/>
        <a:p>
          <a:endParaRPr lang="en-US"/>
        </a:p>
      </dgm:t>
    </dgm:pt>
    <dgm:pt modelId="{3097DDB1-DBB4-4152-936D-DA37465B9C31}">
      <dgm:prSet/>
      <dgm:spPr/>
      <dgm:t>
        <a:bodyPr/>
        <a:lstStyle/>
        <a:p>
          <a:r>
            <a:rPr lang="en-US" b="1" dirty="0">
              <a:latin typeface="Calibri" panose="020F0502020204030204" pitchFamily="34" charset="0"/>
              <a:cs typeface="Calibri" panose="020F0502020204030204" pitchFamily="34" charset="0"/>
            </a:rPr>
            <a:t>TLV (Threshold Limit Value)</a:t>
          </a:r>
          <a:endParaRPr lang="en-US" dirty="0">
            <a:latin typeface="Calibri" panose="020F0502020204030204" pitchFamily="34" charset="0"/>
            <a:cs typeface="Calibri" panose="020F0502020204030204" pitchFamily="34" charset="0"/>
          </a:endParaRPr>
        </a:p>
      </dgm:t>
    </dgm:pt>
    <dgm:pt modelId="{8CC64659-8753-43CC-9F50-8FC1D8D8E7A6}" type="parTrans" cxnId="{8D430719-4B09-4974-AC5B-B27EAA059D5B}">
      <dgm:prSet/>
      <dgm:spPr/>
      <dgm:t>
        <a:bodyPr/>
        <a:lstStyle/>
        <a:p>
          <a:endParaRPr lang="en-US"/>
        </a:p>
      </dgm:t>
    </dgm:pt>
    <dgm:pt modelId="{3994987D-1D8F-4218-B8E0-A64737D1B0F5}" type="sibTrans" cxnId="{8D430719-4B09-4974-AC5B-B27EAA059D5B}">
      <dgm:prSet/>
      <dgm:spPr/>
      <dgm:t>
        <a:bodyPr/>
        <a:lstStyle/>
        <a:p>
          <a:endParaRPr lang="en-US"/>
        </a:p>
      </dgm:t>
    </dgm:pt>
    <dgm:pt modelId="{381737F7-786C-4792-BE1C-0CC2218ACABE}">
      <dgm:prSet/>
      <dgm:spPr/>
      <dgm:t>
        <a:bodyPr/>
        <a:lstStyle/>
        <a:p>
          <a:r>
            <a:rPr lang="en-US" b="1" dirty="0">
              <a:latin typeface="Calibri" panose="020F0502020204030204" pitchFamily="34" charset="0"/>
              <a:cs typeface="Calibri" panose="020F0502020204030204" pitchFamily="34" charset="0"/>
            </a:rPr>
            <a:t>Recommended limit set by ACGIH</a:t>
          </a:r>
          <a:br>
            <a:rPr lang="en-US" b="1" dirty="0"/>
          </a:br>
          <a:endParaRPr lang="en-US" dirty="0"/>
        </a:p>
      </dgm:t>
    </dgm:pt>
    <dgm:pt modelId="{A7E8B3A9-0AC3-443E-AED9-F1A371E196E5}" type="parTrans" cxnId="{C5FCDC6A-A660-4B9D-B13F-03EFFA5CDD07}">
      <dgm:prSet/>
      <dgm:spPr/>
      <dgm:t>
        <a:bodyPr/>
        <a:lstStyle/>
        <a:p>
          <a:endParaRPr lang="en-US"/>
        </a:p>
      </dgm:t>
    </dgm:pt>
    <dgm:pt modelId="{84153807-A05B-4CA9-BCEB-FDDEA9D43456}" type="sibTrans" cxnId="{C5FCDC6A-A660-4B9D-B13F-03EFFA5CDD07}">
      <dgm:prSet/>
      <dgm:spPr/>
      <dgm:t>
        <a:bodyPr/>
        <a:lstStyle/>
        <a:p>
          <a:endParaRPr lang="en-US"/>
        </a:p>
      </dgm:t>
    </dgm:pt>
    <dgm:pt modelId="{EF2C0D13-2E11-4E9E-91D8-AE9774D0F845}">
      <dgm:prSet/>
      <dgm:spPr/>
      <dgm:t>
        <a:bodyPr/>
        <a:lstStyle/>
        <a:p>
          <a:r>
            <a:rPr lang="en-US" b="1" dirty="0">
              <a:latin typeface="Calibri" panose="020F0502020204030204" pitchFamily="34" charset="0"/>
              <a:cs typeface="Calibri" panose="020F0502020204030204" pitchFamily="34" charset="0"/>
            </a:rPr>
            <a:t>Action Level</a:t>
          </a:r>
        </a:p>
      </dgm:t>
    </dgm:pt>
    <dgm:pt modelId="{AFDCF59D-F4EE-406C-B802-C6149AB58B79}" type="parTrans" cxnId="{0E2538D4-DF2E-4EF2-BA2F-D10A27558015}">
      <dgm:prSet/>
      <dgm:spPr/>
    </dgm:pt>
    <dgm:pt modelId="{36846EDF-E92D-4ECB-BB5A-EB117751625F}" type="sibTrans" cxnId="{0E2538D4-DF2E-4EF2-BA2F-D10A27558015}">
      <dgm:prSet/>
      <dgm:spPr/>
    </dgm:pt>
    <dgm:pt modelId="{4A48A394-9752-4FC2-B96E-6C6253121309}" type="pres">
      <dgm:prSet presAssocID="{BB4B0F13-63E2-41E3-BB75-F15BED5827DB}" presName="linear" presStyleCnt="0">
        <dgm:presLayoutVars>
          <dgm:animLvl val="lvl"/>
          <dgm:resizeHandles val="exact"/>
        </dgm:presLayoutVars>
      </dgm:prSet>
      <dgm:spPr/>
    </dgm:pt>
    <dgm:pt modelId="{7D237CAA-0EA1-4DFA-ADB3-767B705548C8}" type="pres">
      <dgm:prSet presAssocID="{A3E1A6ED-DD95-4D44-9D0A-8E25A88871DD}" presName="parentText" presStyleLbl="node1" presStyleIdx="0" presStyleCnt="3">
        <dgm:presLayoutVars>
          <dgm:chMax val="0"/>
          <dgm:bulletEnabled val="1"/>
        </dgm:presLayoutVars>
      </dgm:prSet>
      <dgm:spPr/>
    </dgm:pt>
    <dgm:pt modelId="{F466D4EA-C2FF-4DAC-82C2-28F0F1ACC999}" type="pres">
      <dgm:prSet presAssocID="{A3E1A6ED-DD95-4D44-9D0A-8E25A88871DD}" presName="childText" presStyleLbl="revTx" presStyleIdx="0" presStyleCnt="3">
        <dgm:presLayoutVars>
          <dgm:bulletEnabled val="1"/>
        </dgm:presLayoutVars>
      </dgm:prSet>
      <dgm:spPr/>
    </dgm:pt>
    <dgm:pt modelId="{6B077AFF-2D33-4C59-8E38-9EB0010EE6F3}" type="pres">
      <dgm:prSet presAssocID="{752E2EEB-8A48-4CB0-979B-1796B304F5CB}" presName="parentText" presStyleLbl="node1" presStyleIdx="1" presStyleCnt="3">
        <dgm:presLayoutVars>
          <dgm:chMax val="0"/>
          <dgm:bulletEnabled val="1"/>
        </dgm:presLayoutVars>
      </dgm:prSet>
      <dgm:spPr/>
    </dgm:pt>
    <dgm:pt modelId="{8187E69A-922C-4C6C-B162-154075D1CBE7}" type="pres">
      <dgm:prSet presAssocID="{752E2EEB-8A48-4CB0-979B-1796B304F5CB}" presName="childText" presStyleLbl="revTx" presStyleIdx="1" presStyleCnt="3">
        <dgm:presLayoutVars>
          <dgm:bulletEnabled val="1"/>
        </dgm:presLayoutVars>
      </dgm:prSet>
      <dgm:spPr/>
    </dgm:pt>
    <dgm:pt modelId="{57332287-AD02-4FB1-BB6C-F871BA65E4FD}" type="pres">
      <dgm:prSet presAssocID="{3097DDB1-DBB4-4152-936D-DA37465B9C31}" presName="parentText" presStyleLbl="node1" presStyleIdx="2" presStyleCnt="3">
        <dgm:presLayoutVars>
          <dgm:chMax val="0"/>
          <dgm:bulletEnabled val="1"/>
        </dgm:presLayoutVars>
      </dgm:prSet>
      <dgm:spPr/>
    </dgm:pt>
    <dgm:pt modelId="{374BD334-2587-4EAB-84AE-7FE4BC80AAAE}" type="pres">
      <dgm:prSet presAssocID="{3097DDB1-DBB4-4152-936D-DA37465B9C31}" presName="childText" presStyleLbl="revTx" presStyleIdx="2" presStyleCnt="3">
        <dgm:presLayoutVars>
          <dgm:bulletEnabled val="1"/>
        </dgm:presLayoutVars>
      </dgm:prSet>
      <dgm:spPr/>
    </dgm:pt>
  </dgm:ptLst>
  <dgm:cxnLst>
    <dgm:cxn modelId="{8D430719-4B09-4974-AC5B-B27EAA059D5B}" srcId="{BB4B0F13-63E2-41E3-BB75-F15BED5827DB}" destId="{3097DDB1-DBB4-4152-936D-DA37465B9C31}" srcOrd="2" destOrd="0" parTransId="{8CC64659-8753-43CC-9F50-8FC1D8D8E7A6}" sibTransId="{3994987D-1D8F-4218-B8E0-A64737D1B0F5}"/>
    <dgm:cxn modelId="{16BD1E1E-251C-4142-800D-2193FC8DEA4B}" type="presOf" srcId="{3097DDB1-DBB4-4152-936D-DA37465B9C31}" destId="{57332287-AD02-4FB1-BB6C-F871BA65E4FD}" srcOrd="0" destOrd="0" presId="urn:microsoft.com/office/officeart/2005/8/layout/vList2"/>
    <dgm:cxn modelId="{BA07C02D-5547-4E22-A610-DDB002E88348}" srcId="{A3E1A6ED-DD95-4D44-9D0A-8E25A88871DD}" destId="{1253521A-1866-4E68-A580-DBCCE592C14C}" srcOrd="0" destOrd="0" parTransId="{81C02F87-159D-4881-9008-AEC82DC6B9FA}" sibTransId="{11E46035-6AC5-44A1-AD22-B38585CEA8F3}"/>
    <dgm:cxn modelId="{694CC931-98AB-455F-B1AA-19105314B138}" type="presOf" srcId="{BB4B0F13-63E2-41E3-BB75-F15BED5827DB}" destId="{4A48A394-9752-4FC2-B96E-6C6253121309}" srcOrd="0" destOrd="0" presId="urn:microsoft.com/office/officeart/2005/8/layout/vList2"/>
    <dgm:cxn modelId="{EDB3C949-AB4C-46DA-99D0-FF1A01B2E015}" type="presOf" srcId="{0143A537-2818-4EFD-8126-DC0A747B14AD}" destId="{8187E69A-922C-4C6C-B162-154075D1CBE7}" srcOrd="0" destOrd="0" presId="urn:microsoft.com/office/officeart/2005/8/layout/vList2"/>
    <dgm:cxn modelId="{C5FCDC6A-A660-4B9D-B13F-03EFFA5CDD07}" srcId="{3097DDB1-DBB4-4152-936D-DA37465B9C31}" destId="{381737F7-786C-4792-BE1C-0CC2218ACABE}" srcOrd="0" destOrd="0" parTransId="{A7E8B3A9-0AC3-443E-AED9-F1A371E196E5}" sibTransId="{84153807-A05B-4CA9-BCEB-FDDEA9D43456}"/>
    <dgm:cxn modelId="{3206406B-DC4F-427D-8568-791B4C407322}" type="presOf" srcId="{1253521A-1866-4E68-A580-DBCCE592C14C}" destId="{F466D4EA-C2FF-4DAC-82C2-28F0F1ACC999}" srcOrd="0" destOrd="0" presId="urn:microsoft.com/office/officeart/2005/8/layout/vList2"/>
    <dgm:cxn modelId="{6CA3A882-39CF-4D96-AF19-DF0FCAAA7B6F}" srcId="{BB4B0F13-63E2-41E3-BB75-F15BED5827DB}" destId="{A3E1A6ED-DD95-4D44-9D0A-8E25A88871DD}" srcOrd="0" destOrd="0" parTransId="{79812F65-48E5-4FE6-B858-E95A003D9559}" sibTransId="{4D8A3C55-796B-4201-94F6-7B8ECD404B09}"/>
    <dgm:cxn modelId="{BA2CBBAE-941C-465D-99CE-DAE1FC125504}" type="presOf" srcId="{752E2EEB-8A48-4CB0-979B-1796B304F5CB}" destId="{6B077AFF-2D33-4C59-8E38-9EB0010EE6F3}" srcOrd="0" destOrd="0" presId="urn:microsoft.com/office/officeart/2005/8/layout/vList2"/>
    <dgm:cxn modelId="{DDDEE9B6-6463-40A6-AC8E-DB214ACBCCD8}" type="presOf" srcId="{381737F7-786C-4792-BE1C-0CC2218ACABE}" destId="{374BD334-2587-4EAB-84AE-7FE4BC80AAAE}" srcOrd="0" destOrd="0" presId="urn:microsoft.com/office/officeart/2005/8/layout/vList2"/>
    <dgm:cxn modelId="{FC77A5B9-F5DD-4816-A6E2-D57498D1B167}" srcId="{752E2EEB-8A48-4CB0-979B-1796B304F5CB}" destId="{0143A537-2818-4EFD-8126-DC0A747B14AD}" srcOrd="0" destOrd="0" parTransId="{1507CD9A-42DB-461D-ABFE-92B8EA248110}" sibTransId="{A3C605AF-D439-49E8-B003-79E1DB6CE17F}"/>
    <dgm:cxn modelId="{821C78BE-8FC8-457F-A67F-7549EBCE660E}" type="presOf" srcId="{A3E1A6ED-DD95-4D44-9D0A-8E25A88871DD}" destId="{7D237CAA-0EA1-4DFA-ADB3-767B705548C8}" srcOrd="0" destOrd="0" presId="urn:microsoft.com/office/officeart/2005/8/layout/vList2"/>
    <dgm:cxn modelId="{0E2538D4-DF2E-4EF2-BA2F-D10A27558015}" srcId="{A3E1A6ED-DD95-4D44-9D0A-8E25A88871DD}" destId="{EF2C0D13-2E11-4E9E-91D8-AE9774D0F845}" srcOrd="1" destOrd="0" parTransId="{AFDCF59D-F4EE-406C-B802-C6149AB58B79}" sibTransId="{36846EDF-E92D-4ECB-BB5A-EB117751625F}"/>
    <dgm:cxn modelId="{05B4CEDB-15B0-431B-9D02-F5B9F5205244}" type="presOf" srcId="{EF2C0D13-2E11-4E9E-91D8-AE9774D0F845}" destId="{F466D4EA-C2FF-4DAC-82C2-28F0F1ACC999}" srcOrd="0" destOrd="1" presId="urn:microsoft.com/office/officeart/2005/8/layout/vList2"/>
    <dgm:cxn modelId="{D10158FF-034A-493D-9A8E-5AAD4B4BA1D7}" srcId="{BB4B0F13-63E2-41E3-BB75-F15BED5827DB}" destId="{752E2EEB-8A48-4CB0-979B-1796B304F5CB}" srcOrd="1" destOrd="0" parTransId="{ADB845C3-05EE-4748-94E7-5763694D7F04}" sibTransId="{5898FD19-ED64-4A44-BC60-6C90E01E2533}"/>
    <dgm:cxn modelId="{5A62A4E9-7F63-400B-B7FC-68A06B260C5D}" type="presParOf" srcId="{4A48A394-9752-4FC2-B96E-6C6253121309}" destId="{7D237CAA-0EA1-4DFA-ADB3-767B705548C8}" srcOrd="0" destOrd="0" presId="urn:microsoft.com/office/officeart/2005/8/layout/vList2"/>
    <dgm:cxn modelId="{BD03872F-9425-4FA4-BD8F-9C432B4FBD4C}" type="presParOf" srcId="{4A48A394-9752-4FC2-B96E-6C6253121309}" destId="{F466D4EA-C2FF-4DAC-82C2-28F0F1ACC999}" srcOrd="1" destOrd="0" presId="urn:microsoft.com/office/officeart/2005/8/layout/vList2"/>
    <dgm:cxn modelId="{5EFBEA99-5686-45F2-B972-AC652262544E}" type="presParOf" srcId="{4A48A394-9752-4FC2-B96E-6C6253121309}" destId="{6B077AFF-2D33-4C59-8E38-9EB0010EE6F3}" srcOrd="2" destOrd="0" presId="urn:microsoft.com/office/officeart/2005/8/layout/vList2"/>
    <dgm:cxn modelId="{4BC4DB55-247B-415B-BF10-53BD8C8635FC}" type="presParOf" srcId="{4A48A394-9752-4FC2-B96E-6C6253121309}" destId="{8187E69A-922C-4C6C-B162-154075D1CBE7}" srcOrd="3" destOrd="0" presId="urn:microsoft.com/office/officeart/2005/8/layout/vList2"/>
    <dgm:cxn modelId="{33BB32AA-EEE2-4AE0-9B58-69B51CFEF184}" type="presParOf" srcId="{4A48A394-9752-4FC2-B96E-6C6253121309}" destId="{57332287-AD02-4FB1-BB6C-F871BA65E4FD}" srcOrd="4" destOrd="0" presId="urn:microsoft.com/office/officeart/2005/8/layout/vList2"/>
    <dgm:cxn modelId="{DA0DA07B-71BD-413D-B55A-1BEAAE897B50}" type="presParOf" srcId="{4A48A394-9752-4FC2-B96E-6C6253121309}" destId="{374BD334-2587-4EAB-84AE-7FE4BC80AAAE}" srcOrd="5"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D146941-EB8D-470B-8EBD-962B13FB782D}" type="doc">
      <dgm:prSet loTypeId="urn:microsoft.com/office/officeart/2005/8/layout/StepDownProcess" loCatId="process" qsTypeId="urn:microsoft.com/office/officeart/2005/8/quickstyle/simple1" qsCatId="simple" csTypeId="urn:microsoft.com/office/officeart/2005/8/colors/accent1_2" csCatId="accent1" phldr="1"/>
      <dgm:spPr/>
      <dgm:t>
        <a:bodyPr/>
        <a:lstStyle/>
        <a:p>
          <a:endParaRPr lang="en-US"/>
        </a:p>
      </dgm:t>
    </dgm:pt>
    <dgm:pt modelId="{3E03E21B-B45C-4F62-9823-10ABA1254527}">
      <dgm:prSet phldrT="[Text]" custT="1"/>
      <dgm:spPr/>
      <dgm:t>
        <a:bodyPr/>
        <a:lstStyle/>
        <a:p>
          <a:r>
            <a:rPr lang="en-US" sz="2400" dirty="0"/>
            <a:t>Exposure</a:t>
          </a:r>
        </a:p>
      </dgm:t>
    </dgm:pt>
    <dgm:pt modelId="{FB1DEAF6-8BF3-4AA9-B618-8767EA3E9E67}" type="parTrans" cxnId="{9ADFCBDB-A63C-43B7-A3CE-E6A65627EEFC}">
      <dgm:prSet/>
      <dgm:spPr/>
      <dgm:t>
        <a:bodyPr/>
        <a:lstStyle/>
        <a:p>
          <a:endParaRPr lang="en-US" sz="2000"/>
        </a:p>
      </dgm:t>
    </dgm:pt>
    <dgm:pt modelId="{D6F3423E-345D-4FCF-B381-9E508E7686E4}" type="sibTrans" cxnId="{9ADFCBDB-A63C-43B7-A3CE-E6A65627EEFC}">
      <dgm:prSet/>
      <dgm:spPr/>
      <dgm:t>
        <a:bodyPr/>
        <a:lstStyle/>
        <a:p>
          <a:endParaRPr lang="en-US" sz="2000"/>
        </a:p>
      </dgm:t>
    </dgm:pt>
    <dgm:pt modelId="{26729665-7A38-4CF6-8970-7B34CA4A7066}">
      <dgm:prSet phldrT="[Text]" custT="1"/>
      <dgm:spPr/>
      <dgm:t>
        <a:bodyPr/>
        <a:lstStyle/>
        <a:p>
          <a:endParaRPr lang="en-US" sz="1800" dirty="0"/>
        </a:p>
      </dgm:t>
    </dgm:pt>
    <dgm:pt modelId="{0706AC15-4E51-4060-A17A-D2A4076EAAF4}" type="parTrans" cxnId="{B6E8E892-60A6-4B7A-ADC7-214CB55AC24C}">
      <dgm:prSet/>
      <dgm:spPr/>
      <dgm:t>
        <a:bodyPr/>
        <a:lstStyle/>
        <a:p>
          <a:endParaRPr lang="en-US" sz="2000"/>
        </a:p>
      </dgm:t>
    </dgm:pt>
    <dgm:pt modelId="{37FDEA1C-9245-4FF4-A470-BA4E65C9CDFD}" type="sibTrans" cxnId="{B6E8E892-60A6-4B7A-ADC7-214CB55AC24C}">
      <dgm:prSet/>
      <dgm:spPr/>
      <dgm:t>
        <a:bodyPr/>
        <a:lstStyle/>
        <a:p>
          <a:endParaRPr lang="en-US" sz="2000"/>
        </a:p>
      </dgm:t>
    </dgm:pt>
    <dgm:pt modelId="{20BFEE4D-DE2A-4971-99C8-CDA524360EFB}">
      <dgm:prSet phldrT="[Text]" custT="1"/>
      <dgm:spPr/>
      <dgm:t>
        <a:bodyPr/>
        <a:lstStyle/>
        <a:p>
          <a:r>
            <a:rPr lang="en-US" sz="2400" dirty="0"/>
            <a:t>Lung Penetration</a:t>
          </a:r>
        </a:p>
      </dgm:t>
    </dgm:pt>
    <dgm:pt modelId="{7532B9E6-297D-4FF4-A014-D5AE4AD36CBD}" type="parTrans" cxnId="{CB682F10-954C-4FEA-A28F-AE526BC3C3E0}">
      <dgm:prSet/>
      <dgm:spPr/>
      <dgm:t>
        <a:bodyPr/>
        <a:lstStyle/>
        <a:p>
          <a:endParaRPr lang="en-US" sz="2000"/>
        </a:p>
      </dgm:t>
    </dgm:pt>
    <dgm:pt modelId="{FC04FC0A-1818-44C3-9045-F3AB78A1A1E3}" type="sibTrans" cxnId="{CB682F10-954C-4FEA-A28F-AE526BC3C3E0}">
      <dgm:prSet/>
      <dgm:spPr/>
      <dgm:t>
        <a:bodyPr/>
        <a:lstStyle/>
        <a:p>
          <a:endParaRPr lang="en-US" sz="2000"/>
        </a:p>
      </dgm:t>
    </dgm:pt>
    <dgm:pt modelId="{84DC9EE7-EF9C-431D-B979-CAB99FCED76D}">
      <dgm:prSet phldrT="[Text]" custT="1"/>
      <dgm:spPr/>
      <dgm:t>
        <a:bodyPr/>
        <a:lstStyle/>
        <a:p>
          <a:r>
            <a:rPr lang="en-US" sz="2400" dirty="0"/>
            <a:t>Deposition</a:t>
          </a:r>
        </a:p>
      </dgm:t>
    </dgm:pt>
    <dgm:pt modelId="{193B1D05-9AC0-45EC-8FB1-C3F19875A767}" type="parTrans" cxnId="{3804B089-5EF1-479D-AD6E-3D6A0877260C}">
      <dgm:prSet/>
      <dgm:spPr/>
      <dgm:t>
        <a:bodyPr/>
        <a:lstStyle/>
        <a:p>
          <a:endParaRPr lang="en-US" sz="2000"/>
        </a:p>
      </dgm:t>
    </dgm:pt>
    <dgm:pt modelId="{D97FE632-4CA4-4939-9473-713DB19CEAD7}" type="sibTrans" cxnId="{3804B089-5EF1-479D-AD6E-3D6A0877260C}">
      <dgm:prSet/>
      <dgm:spPr/>
      <dgm:t>
        <a:bodyPr/>
        <a:lstStyle/>
        <a:p>
          <a:endParaRPr lang="en-US" sz="2000"/>
        </a:p>
      </dgm:t>
    </dgm:pt>
    <dgm:pt modelId="{A4C00A99-AACB-44B3-9B69-F928ADBB868F}">
      <dgm:prSet custT="1"/>
      <dgm:spPr/>
      <dgm:t>
        <a:bodyPr/>
        <a:lstStyle/>
        <a:p>
          <a:r>
            <a:rPr lang="en-US" sz="2400" dirty="0"/>
            <a:t>Health Outcomes</a:t>
          </a:r>
        </a:p>
      </dgm:t>
    </dgm:pt>
    <dgm:pt modelId="{EB2C1FCB-CC46-41BD-836B-3264ED9B1FDF}" type="parTrans" cxnId="{39A2A12B-C2FD-401F-9FBA-87531ACCF0A5}">
      <dgm:prSet/>
      <dgm:spPr/>
      <dgm:t>
        <a:bodyPr/>
        <a:lstStyle/>
        <a:p>
          <a:endParaRPr lang="en-US" sz="2000"/>
        </a:p>
      </dgm:t>
    </dgm:pt>
    <dgm:pt modelId="{7716D960-518D-4DE9-8613-31A11AE8B1B9}" type="sibTrans" cxnId="{39A2A12B-C2FD-401F-9FBA-87531ACCF0A5}">
      <dgm:prSet/>
      <dgm:spPr/>
      <dgm:t>
        <a:bodyPr/>
        <a:lstStyle/>
        <a:p>
          <a:endParaRPr lang="en-US" sz="2000"/>
        </a:p>
      </dgm:t>
    </dgm:pt>
    <dgm:pt modelId="{C7D3F1C1-C8C0-40FC-B572-717CDD850759}" type="pres">
      <dgm:prSet presAssocID="{0D146941-EB8D-470B-8EBD-962B13FB782D}" presName="rootnode" presStyleCnt="0">
        <dgm:presLayoutVars>
          <dgm:chMax/>
          <dgm:chPref/>
          <dgm:dir/>
          <dgm:animLvl val="lvl"/>
        </dgm:presLayoutVars>
      </dgm:prSet>
      <dgm:spPr/>
    </dgm:pt>
    <dgm:pt modelId="{90963D22-2B3E-4AA9-88CA-6D20F26908A5}" type="pres">
      <dgm:prSet presAssocID="{3E03E21B-B45C-4F62-9823-10ABA1254527}" presName="composite" presStyleCnt="0"/>
      <dgm:spPr/>
    </dgm:pt>
    <dgm:pt modelId="{13E0D18D-40C7-4767-B1CB-01167F5C3846}" type="pres">
      <dgm:prSet presAssocID="{3E03E21B-B45C-4F62-9823-10ABA1254527}" presName="bentUpArrow1" presStyleLbl="alignImgPlace1" presStyleIdx="0" presStyleCnt="3"/>
      <dgm:spPr/>
    </dgm:pt>
    <dgm:pt modelId="{1F390C06-7A1A-4653-9399-AE31B3AD02C6}" type="pres">
      <dgm:prSet presAssocID="{3E03E21B-B45C-4F62-9823-10ABA1254527}" presName="ParentText" presStyleLbl="node1" presStyleIdx="0" presStyleCnt="4" custScaleX="129337">
        <dgm:presLayoutVars>
          <dgm:chMax val="1"/>
          <dgm:chPref val="1"/>
          <dgm:bulletEnabled val="1"/>
        </dgm:presLayoutVars>
      </dgm:prSet>
      <dgm:spPr/>
    </dgm:pt>
    <dgm:pt modelId="{710C38A5-CAA2-4B67-84A4-179D2D249806}" type="pres">
      <dgm:prSet presAssocID="{3E03E21B-B45C-4F62-9823-10ABA1254527}" presName="ChildText" presStyleLbl="revTx" presStyleIdx="0" presStyleCnt="3" custScaleX="268880" custLinFactX="4990" custLinFactNeighborX="100000" custLinFactNeighborY="-6030">
        <dgm:presLayoutVars>
          <dgm:chMax val="0"/>
          <dgm:chPref val="0"/>
          <dgm:bulletEnabled val="1"/>
        </dgm:presLayoutVars>
      </dgm:prSet>
      <dgm:spPr/>
    </dgm:pt>
    <dgm:pt modelId="{AEDCD11A-0532-4F3C-905A-409D3B9C0842}" type="pres">
      <dgm:prSet presAssocID="{D6F3423E-345D-4FCF-B381-9E508E7686E4}" presName="sibTrans" presStyleCnt="0"/>
      <dgm:spPr/>
    </dgm:pt>
    <dgm:pt modelId="{A0633410-E09D-4270-B802-219F3F2B05B2}" type="pres">
      <dgm:prSet presAssocID="{20BFEE4D-DE2A-4971-99C8-CDA524360EFB}" presName="composite" presStyleCnt="0"/>
      <dgm:spPr/>
    </dgm:pt>
    <dgm:pt modelId="{9580DD1F-6946-45AC-8DB7-2CC1237B3A99}" type="pres">
      <dgm:prSet presAssocID="{20BFEE4D-DE2A-4971-99C8-CDA524360EFB}" presName="bentUpArrow1" presStyleLbl="alignImgPlace1" presStyleIdx="1" presStyleCnt="3"/>
      <dgm:spPr/>
    </dgm:pt>
    <dgm:pt modelId="{3FB05B8F-0F9A-441B-AC16-C7D73AA8F674}" type="pres">
      <dgm:prSet presAssocID="{20BFEE4D-DE2A-4971-99C8-CDA524360EFB}" presName="ParentText" presStyleLbl="node1" presStyleIdx="1" presStyleCnt="4" custScaleX="150059" custLinFactNeighborX="-10546" custLinFactNeighborY="-3299">
        <dgm:presLayoutVars>
          <dgm:chMax val="1"/>
          <dgm:chPref val="1"/>
          <dgm:bulletEnabled val="1"/>
        </dgm:presLayoutVars>
      </dgm:prSet>
      <dgm:spPr/>
    </dgm:pt>
    <dgm:pt modelId="{6895AE02-4267-4998-9768-C6EB2B4E8DF9}" type="pres">
      <dgm:prSet presAssocID="{20BFEE4D-DE2A-4971-99C8-CDA524360EFB}" presName="ChildText" presStyleLbl="revTx" presStyleIdx="1" presStyleCnt="3" custScaleX="263141" custLinFactX="4815" custLinFactNeighborX="100000" custLinFactNeighborY="-10973">
        <dgm:presLayoutVars>
          <dgm:chMax val="0"/>
          <dgm:chPref val="0"/>
          <dgm:bulletEnabled val="1"/>
        </dgm:presLayoutVars>
      </dgm:prSet>
      <dgm:spPr/>
    </dgm:pt>
    <dgm:pt modelId="{64F75BFA-AE84-48D8-BA7F-A85483F96810}" type="pres">
      <dgm:prSet presAssocID="{FC04FC0A-1818-44C3-9045-F3AB78A1A1E3}" presName="sibTrans" presStyleCnt="0"/>
      <dgm:spPr/>
    </dgm:pt>
    <dgm:pt modelId="{DD335D73-BB74-47F8-84FF-E0325B05B4E5}" type="pres">
      <dgm:prSet presAssocID="{84DC9EE7-EF9C-431D-B979-CAB99FCED76D}" presName="composite" presStyleCnt="0"/>
      <dgm:spPr/>
    </dgm:pt>
    <dgm:pt modelId="{910DA906-4D23-4E6D-B9DB-918542FC386F}" type="pres">
      <dgm:prSet presAssocID="{84DC9EE7-EF9C-431D-B979-CAB99FCED76D}" presName="bentUpArrow1" presStyleLbl="alignImgPlace1" presStyleIdx="2" presStyleCnt="3"/>
      <dgm:spPr/>
    </dgm:pt>
    <dgm:pt modelId="{37F8B5C4-FB2D-445D-865E-89D6EEBAF551}" type="pres">
      <dgm:prSet presAssocID="{84DC9EE7-EF9C-431D-B979-CAB99FCED76D}" presName="ParentText" presStyleLbl="node1" presStyleIdx="2" presStyleCnt="4" custScaleX="133812">
        <dgm:presLayoutVars>
          <dgm:chMax val="1"/>
          <dgm:chPref val="1"/>
          <dgm:bulletEnabled val="1"/>
        </dgm:presLayoutVars>
      </dgm:prSet>
      <dgm:spPr/>
    </dgm:pt>
    <dgm:pt modelId="{7835A3DA-BABB-47DE-B689-7E8F0EC9EDB1}" type="pres">
      <dgm:prSet presAssocID="{84DC9EE7-EF9C-431D-B979-CAB99FCED76D}" presName="ChildText" presStyleLbl="revTx" presStyleIdx="2" presStyleCnt="3" custLinFactNeighborX="33451" custLinFactNeighborY="-561">
        <dgm:presLayoutVars>
          <dgm:chMax val="0"/>
          <dgm:chPref val="0"/>
          <dgm:bulletEnabled val="1"/>
        </dgm:presLayoutVars>
      </dgm:prSet>
      <dgm:spPr/>
    </dgm:pt>
    <dgm:pt modelId="{6BA53000-6C3B-4ADA-A5C5-6D317E52F3AD}" type="pres">
      <dgm:prSet presAssocID="{D97FE632-4CA4-4939-9473-713DB19CEAD7}" presName="sibTrans" presStyleCnt="0"/>
      <dgm:spPr/>
    </dgm:pt>
    <dgm:pt modelId="{0B010D91-1628-47E5-82D9-B747B7CBA755}" type="pres">
      <dgm:prSet presAssocID="{A4C00A99-AACB-44B3-9B69-F928ADBB868F}" presName="composite" presStyleCnt="0"/>
      <dgm:spPr/>
    </dgm:pt>
    <dgm:pt modelId="{C67284FC-B169-4194-8701-A01ABBD920FE}" type="pres">
      <dgm:prSet presAssocID="{A4C00A99-AACB-44B3-9B69-F928ADBB868F}" presName="ParentText" presStyleLbl="node1" presStyleIdx="3" presStyleCnt="4" custScaleX="148659">
        <dgm:presLayoutVars>
          <dgm:chMax val="1"/>
          <dgm:chPref val="1"/>
          <dgm:bulletEnabled val="1"/>
        </dgm:presLayoutVars>
      </dgm:prSet>
      <dgm:spPr/>
    </dgm:pt>
  </dgm:ptLst>
  <dgm:cxnLst>
    <dgm:cxn modelId="{CB682F10-954C-4FEA-A28F-AE526BC3C3E0}" srcId="{0D146941-EB8D-470B-8EBD-962B13FB782D}" destId="{20BFEE4D-DE2A-4971-99C8-CDA524360EFB}" srcOrd="1" destOrd="0" parTransId="{7532B9E6-297D-4FF4-A014-D5AE4AD36CBD}" sibTransId="{FC04FC0A-1818-44C3-9045-F3AB78A1A1E3}"/>
    <dgm:cxn modelId="{39A2A12B-C2FD-401F-9FBA-87531ACCF0A5}" srcId="{0D146941-EB8D-470B-8EBD-962B13FB782D}" destId="{A4C00A99-AACB-44B3-9B69-F928ADBB868F}" srcOrd="3" destOrd="0" parTransId="{EB2C1FCB-CC46-41BD-836B-3264ED9B1FDF}" sibTransId="{7716D960-518D-4DE9-8613-31A11AE8B1B9}"/>
    <dgm:cxn modelId="{E96FE261-E352-485A-8F96-3E28BB827832}" type="presOf" srcId="{20BFEE4D-DE2A-4971-99C8-CDA524360EFB}" destId="{3FB05B8F-0F9A-441B-AC16-C7D73AA8F674}" srcOrd="0" destOrd="0" presId="urn:microsoft.com/office/officeart/2005/8/layout/StepDownProcess"/>
    <dgm:cxn modelId="{E2250249-1EAC-42C8-B5C4-B40F299054C2}" type="presOf" srcId="{26729665-7A38-4CF6-8970-7B34CA4A7066}" destId="{710C38A5-CAA2-4B67-84A4-179D2D249806}" srcOrd="0" destOrd="0" presId="urn:microsoft.com/office/officeart/2005/8/layout/StepDownProcess"/>
    <dgm:cxn modelId="{3804B089-5EF1-479D-AD6E-3D6A0877260C}" srcId="{0D146941-EB8D-470B-8EBD-962B13FB782D}" destId="{84DC9EE7-EF9C-431D-B979-CAB99FCED76D}" srcOrd="2" destOrd="0" parTransId="{193B1D05-9AC0-45EC-8FB1-C3F19875A767}" sibTransId="{D97FE632-4CA4-4939-9473-713DB19CEAD7}"/>
    <dgm:cxn modelId="{B6E8E892-60A6-4B7A-ADC7-214CB55AC24C}" srcId="{3E03E21B-B45C-4F62-9823-10ABA1254527}" destId="{26729665-7A38-4CF6-8970-7B34CA4A7066}" srcOrd="0" destOrd="0" parTransId="{0706AC15-4E51-4060-A17A-D2A4076EAAF4}" sibTransId="{37FDEA1C-9245-4FF4-A470-BA4E65C9CDFD}"/>
    <dgm:cxn modelId="{CC5579A2-B8D7-4D4C-96D3-34118DC094DD}" type="presOf" srcId="{84DC9EE7-EF9C-431D-B979-CAB99FCED76D}" destId="{37F8B5C4-FB2D-445D-865E-89D6EEBAF551}" srcOrd="0" destOrd="0" presId="urn:microsoft.com/office/officeart/2005/8/layout/StepDownProcess"/>
    <dgm:cxn modelId="{FDD80CAB-8BB7-4871-B5FD-1A0D5DA09B98}" type="presOf" srcId="{A4C00A99-AACB-44B3-9B69-F928ADBB868F}" destId="{C67284FC-B169-4194-8701-A01ABBD920FE}" srcOrd="0" destOrd="0" presId="urn:microsoft.com/office/officeart/2005/8/layout/StepDownProcess"/>
    <dgm:cxn modelId="{9ADFCBDB-A63C-43B7-A3CE-E6A65627EEFC}" srcId="{0D146941-EB8D-470B-8EBD-962B13FB782D}" destId="{3E03E21B-B45C-4F62-9823-10ABA1254527}" srcOrd="0" destOrd="0" parTransId="{FB1DEAF6-8BF3-4AA9-B618-8767EA3E9E67}" sibTransId="{D6F3423E-345D-4FCF-B381-9E508E7686E4}"/>
    <dgm:cxn modelId="{25DBCDDD-01E7-4394-8E4F-5AC241A6282D}" type="presOf" srcId="{3E03E21B-B45C-4F62-9823-10ABA1254527}" destId="{1F390C06-7A1A-4653-9399-AE31B3AD02C6}" srcOrd="0" destOrd="0" presId="urn:microsoft.com/office/officeart/2005/8/layout/StepDownProcess"/>
    <dgm:cxn modelId="{37DF8BEE-5950-4728-A4F2-C9926BFEE9BF}" type="presOf" srcId="{0D146941-EB8D-470B-8EBD-962B13FB782D}" destId="{C7D3F1C1-C8C0-40FC-B572-717CDD850759}" srcOrd="0" destOrd="0" presId="urn:microsoft.com/office/officeart/2005/8/layout/StepDownProcess"/>
    <dgm:cxn modelId="{B56DBFEC-EAE8-47A4-B32A-5DC9B55C6619}" type="presParOf" srcId="{C7D3F1C1-C8C0-40FC-B572-717CDD850759}" destId="{90963D22-2B3E-4AA9-88CA-6D20F26908A5}" srcOrd="0" destOrd="0" presId="urn:microsoft.com/office/officeart/2005/8/layout/StepDownProcess"/>
    <dgm:cxn modelId="{7EE893D7-7057-4172-A80C-FF86B9AC56E6}" type="presParOf" srcId="{90963D22-2B3E-4AA9-88CA-6D20F26908A5}" destId="{13E0D18D-40C7-4767-B1CB-01167F5C3846}" srcOrd="0" destOrd="0" presId="urn:microsoft.com/office/officeart/2005/8/layout/StepDownProcess"/>
    <dgm:cxn modelId="{52ED02C0-50A9-4D8C-9A8F-38854785A72D}" type="presParOf" srcId="{90963D22-2B3E-4AA9-88CA-6D20F26908A5}" destId="{1F390C06-7A1A-4653-9399-AE31B3AD02C6}" srcOrd="1" destOrd="0" presId="urn:microsoft.com/office/officeart/2005/8/layout/StepDownProcess"/>
    <dgm:cxn modelId="{D1F94221-4762-4A03-8FE8-F1C3A53E3B2E}" type="presParOf" srcId="{90963D22-2B3E-4AA9-88CA-6D20F26908A5}" destId="{710C38A5-CAA2-4B67-84A4-179D2D249806}" srcOrd="2" destOrd="0" presId="urn:microsoft.com/office/officeart/2005/8/layout/StepDownProcess"/>
    <dgm:cxn modelId="{BA55B94D-7D2C-4D80-B3CC-32C03179ABCA}" type="presParOf" srcId="{C7D3F1C1-C8C0-40FC-B572-717CDD850759}" destId="{AEDCD11A-0532-4F3C-905A-409D3B9C0842}" srcOrd="1" destOrd="0" presId="urn:microsoft.com/office/officeart/2005/8/layout/StepDownProcess"/>
    <dgm:cxn modelId="{A4BC9F3F-DA01-4A8C-A7C0-6B7A734994BB}" type="presParOf" srcId="{C7D3F1C1-C8C0-40FC-B572-717CDD850759}" destId="{A0633410-E09D-4270-B802-219F3F2B05B2}" srcOrd="2" destOrd="0" presId="urn:microsoft.com/office/officeart/2005/8/layout/StepDownProcess"/>
    <dgm:cxn modelId="{B6B74EC1-6D42-4774-9F81-7D06B131BB48}" type="presParOf" srcId="{A0633410-E09D-4270-B802-219F3F2B05B2}" destId="{9580DD1F-6946-45AC-8DB7-2CC1237B3A99}" srcOrd="0" destOrd="0" presId="urn:microsoft.com/office/officeart/2005/8/layout/StepDownProcess"/>
    <dgm:cxn modelId="{B8CEEE5F-03A7-4127-BCA8-B98C26EBFC95}" type="presParOf" srcId="{A0633410-E09D-4270-B802-219F3F2B05B2}" destId="{3FB05B8F-0F9A-441B-AC16-C7D73AA8F674}" srcOrd="1" destOrd="0" presId="urn:microsoft.com/office/officeart/2005/8/layout/StepDownProcess"/>
    <dgm:cxn modelId="{F3A6B769-6AF7-4373-93C4-C36AE9345BAC}" type="presParOf" srcId="{A0633410-E09D-4270-B802-219F3F2B05B2}" destId="{6895AE02-4267-4998-9768-C6EB2B4E8DF9}" srcOrd="2" destOrd="0" presId="urn:microsoft.com/office/officeart/2005/8/layout/StepDownProcess"/>
    <dgm:cxn modelId="{0FA2F3DA-0875-44B8-AB1C-40A9D890219B}" type="presParOf" srcId="{C7D3F1C1-C8C0-40FC-B572-717CDD850759}" destId="{64F75BFA-AE84-48D8-BA7F-A85483F96810}" srcOrd="3" destOrd="0" presId="urn:microsoft.com/office/officeart/2005/8/layout/StepDownProcess"/>
    <dgm:cxn modelId="{BFE33940-15DD-4FBA-9501-AF59E0AFE782}" type="presParOf" srcId="{C7D3F1C1-C8C0-40FC-B572-717CDD850759}" destId="{DD335D73-BB74-47F8-84FF-E0325B05B4E5}" srcOrd="4" destOrd="0" presId="urn:microsoft.com/office/officeart/2005/8/layout/StepDownProcess"/>
    <dgm:cxn modelId="{7D47FA01-B4FE-40A7-90EF-0276AD75B9C7}" type="presParOf" srcId="{DD335D73-BB74-47F8-84FF-E0325B05B4E5}" destId="{910DA906-4D23-4E6D-B9DB-918542FC386F}" srcOrd="0" destOrd="0" presId="urn:microsoft.com/office/officeart/2005/8/layout/StepDownProcess"/>
    <dgm:cxn modelId="{E3B73310-31E9-499D-9BCC-7E4CE31633FF}" type="presParOf" srcId="{DD335D73-BB74-47F8-84FF-E0325B05B4E5}" destId="{37F8B5C4-FB2D-445D-865E-89D6EEBAF551}" srcOrd="1" destOrd="0" presId="urn:microsoft.com/office/officeart/2005/8/layout/StepDownProcess"/>
    <dgm:cxn modelId="{AC808CBF-E72E-4B4E-BEB6-ED6EB5320CFD}" type="presParOf" srcId="{DD335D73-BB74-47F8-84FF-E0325B05B4E5}" destId="{7835A3DA-BABB-47DE-B689-7E8F0EC9EDB1}" srcOrd="2" destOrd="0" presId="urn:microsoft.com/office/officeart/2005/8/layout/StepDownProcess"/>
    <dgm:cxn modelId="{8EB70324-09B7-4A8A-B3E9-FA6414839C2D}" type="presParOf" srcId="{C7D3F1C1-C8C0-40FC-B572-717CDD850759}" destId="{6BA53000-6C3B-4ADA-A5C5-6D317E52F3AD}" srcOrd="5" destOrd="0" presId="urn:microsoft.com/office/officeart/2005/8/layout/StepDownProcess"/>
    <dgm:cxn modelId="{67FEE116-57C9-4FB8-9B0E-16D5E21429D4}" type="presParOf" srcId="{C7D3F1C1-C8C0-40FC-B572-717CDD850759}" destId="{0B010D91-1628-47E5-82D9-B747B7CBA755}" srcOrd="6" destOrd="0" presId="urn:microsoft.com/office/officeart/2005/8/layout/StepDownProcess"/>
    <dgm:cxn modelId="{6E423849-4FA1-46B5-A3EC-00581F50A987}" type="presParOf" srcId="{0B010D91-1628-47E5-82D9-B747B7CBA755}" destId="{C67284FC-B169-4194-8701-A01ABBD920FE}" srcOrd="0" destOrd="0" presId="urn:microsoft.com/office/officeart/2005/8/layout/StepDown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0A4A42C8-080E-4744-B09B-923125698B66}"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5D3AC87E-99EA-45C1-A423-C3D803A32506}">
      <dgm:prSet custT="1"/>
      <dgm:spPr/>
      <dgm:t>
        <a:bodyPr/>
        <a:lstStyle/>
        <a:p>
          <a:pPr>
            <a:lnSpc>
              <a:spcPct val="100000"/>
            </a:lnSpc>
          </a:pPr>
          <a:r>
            <a:rPr lang="en-US" sz="2400" dirty="0">
              <a:latin typeface="Calibri" panose="020F0502020204030204" pitchFamily="34" charset="0"/>
              <a:cs typeface="Calibri" panose="020F0502020204030204" pitchFamily="34" charset="0"/>
            </a:rPr>
            <a:t>Task based</a:t>
          </a:r>
        </a:p>
      </dgm:t>
    </dgm:pt>
    <dgm:pt modelId="{DB620944-6921-4EE1-85DC-83383E2EC705}" type="parTrans" cxnId="{F481A9B1-2576-4E14-8E8B-02A47F6BCC0F}">
      <dgm:prSet/>
      <dgm:spPr/>
      <dgm:t>
        <a:bodyPr/>
        <a:lstStyle/>
        <a:p>
          <a:endParaRPr lang="en-US" sz="2000"/>
        </a:p>
      </dgm:t>
    </dgm:pt>
    <dgm:pt modelId="{89DCADE3-18BA-45E6-AD17-F8350EDCEAA6}" type="sibTrans" cxnId="{F481A9B1-2576-4E14-8E8B-02A47F6BCC0F}">
      <dgm:prSet/>
      <dgm:spPr/>
      <dgm:t>
        <a:bodyPr/>
        <a:lstStyle/>
        <a:p>
          <a:endParaRPr lang="en-US" sz="2000"/>
        </a:p>
      </dgm:t>
    </dgm:pt>
    <dgm:pt modelId="{F90AE522-25FB-4766-90DF-D14497E14E18}">
      <dgm:prSet custT="1"/>
      <dgm:spPr/>
      <dgm:t>
        <a:bodyPr/>
        <a:lstStyle/>
        <a:p>
          <a:pPr>
            <a:lnSpc>
              <a:spcPct val="100000"/>
            </a:lnSpc>
          </a:pPr>
          <a:endParaRPr lang="en-US" sz="1200" dirty="0"/>
        </a:p>
      </dgm:t>
    </dgm:pt>
    <dgm:pt modelId="{39E82CBA-F015-44C8-B77F-81FE64A930C3}" type="parTrans" cxnId="{8811C14D-2B70-4236-B735-742A3FEE4FF1}">
      <dgm:prSet/>
      <dgm:spPr/>
      <dgm:t>
        <a:bodyPr/>
        <a:lstStyle/>
        <a:p>
          <a:endParaRPr lang="en-US" sz="2000"/>
        </a:p>
      </dgm:t>
    </dgm:pt>
    <dgm:pt modelId="{56EAE17C-D7C6-4631-A39D-38735499A814}" type="sibTrans" cxnId="{8811C14D-2B70-4236-B735-742A3FEE4FF1}">
      <dgm:prSet/>
      <dgm:spPr/>
      <dgm:t>
        <a:bodyPr/>
        <a:lstStyle/>
        <a:p>
          <a:endParaRPr lang="en-US" sz="2000"/>
        </a:p>
      </dgm:t>
    </dgm:pt>
    <dgm:pt modelId="{710B5FB1-6F03-451F-BFD3-4E410A9BFD89}">
      <dgm:prSet custT="1"/>
      <dgm:spPr/>
      <dgm:t>
        <a:bodyPr/>
        <a:lstStyle/>
        <a:p>
          <a:pPr>
            <a:lnSpc>
              <a:spcPct val="100000"/>
            </a:lnSpc>
          </a:pPr>
          <a:r>
            <a:rPr lang="en-US" sz="1800" dirty="0"/>
            <a:t>Test</a:t>
          </a:r>
        </a:p>
      </dgm:t>
    </dgm:pt>
    <dgm:pt modelId="{4DA1DFB1-07D4-4737-BE72-27C4C08D4198}" type="parTrans" cxnId="{CC249D31-7136-4A7E-AE40-377471973B83}">
      <dgm:prSet/>
      <dgm:spPr/>
      <dgm:t>
        <a:bodyPr/>
        <a:lstStyle/>
        <a:p>
          <a:endParaRPr lang="en-US" sz="2000"/>
        </a:p>
      </dgm:t>
    </dgm:pt>
    <dgm:pt modelId="{41E4A1CA-9100-428D-B42B-E1B5D205CC09}" type="sibTrans" cxnId="{CC249D31-7136-4A7E-AE40-377471973B83}">
      <dgm:prSet/>
      <dgm:spPr/>
      <dgm:t>
        <a:bodyPr/>
        <a:lstStyle/>
        <a:p>
          <a:endParaRPr lang="en-US" sz="2000"/>
        </a:p>
      </dgm:t>
    </dgm:pt>
    <dgm:pt modelId="{ACFC36E5-DD2C-46F2-8D59-4093CBF15D64}">
      <dgm:prSet custT="1"/>
      <dgm:spPr/>
      <dgm:t>
        <a:bodyPr/>
        <a:lstStyle/>
        <a:p>
          <a:pPr>
            <a:lnSpc>
              <a:spcPct val="100000"/>
            </a:lnSpc>
            <a:buFont typeface="Wingdings" panose="05000000000000000000" pitchFamily="2" charset="2"/>
            <a:buChar char="§"/>
          </a:pPr>
          <a:r>
            <a:rPr lang="en-US" sz="2400" dirty="0">
              <a:latin typeface="Calibri" panose="020F0502020204030204" pitchFamily="34" charset="0"/>
              <a:cs typeface="Calibri" panose="020F0502020204030204" pitchFamily="34" charset="0"/>
            </a:rPr>
            <a:t>- Short term sampling</a:t>
          </a:r>
        </a:p>
      </dgm:t>
    </dgm:pt>
    <dgm:pt modelId="{97076BA3-B559-4ADE-80C8-427EE935A35B}" type="parTrans" cxnId="{0CBEAC48-7F53-4C0C-BA88-C14A75E183BB}">
      <dgm:prSet/>
      <dgm:spPr/>
      <dgm:t>
        <a:bodyPr/>
        <a:lstStyle/>
        <a:p>
          <a:endParaRPr lang="en-US" sz="2000"/>
        </a:p>
      </dgm:t>
    </dgm:pt>
    <dgm:pt modelId="{315543B0-4C6D-4A0F-83C2-3F6B9C58D4C3}" type="sibTrans" cxnId="{0CBEAC48-7F53-4C0C-BA88-C14A75E183BB}">
      <dgm:prSet/>
      <dgm:spPr/>
      <dgm:t>
        <a:bodyPr/>
        <a:lstStyle/>
        <a:p>
          <a:endParaRPr lang="en-US" sz="2000"/>
        </a:p>
      </dgm:t>
    </dgm:pt>
    <dgm:pt modelId="{A91060C4-E2C0-4295-901F-18F0AE770A3E}">
      <dgm:prSet custT="1"/>
      <dgm:spPr/>
      <dgm:t>
        <a:bodyPr/>
        <a:lstStyle/>
        <a:p>
          <a:pPr>
            <a:lnSpc>
              <a:spcPct val="100000"/>
            </a:lnSpc>
            <a:buFont typeface="Wingdings" panose="05000000000000000000" pitchFamily="2" charset="2"/>
            <a:buChar char="§"/>
          </a:pPr>
          <a:r>
            <a:rPr lang="en-US" sz="2400" dirty="0">
              <a:latin typeface="Calibri" panose="020F0502020204030204" pitchFamily="34" charset="0"/>
              <a:cs typeface="Calibri" panose="020F0502020204030204" pitchFamily="34" charset="0"/>
            </a:rPr>
            <a:t>- Focus on a specific task or     operation</a:t>
          </a:r>
        </a:p>
      </dgm:t>
    </dgm:pt>
    <dgm:pt modelId="{24A62E77-D52B-48C1-8B36-51DE628E4CAE}" type="parTrans" cxnId="{6AF8AE8A-B557-4169-AE45-B3070A46610F}">
      <dgm:prSet/>
      <dgm:spPr/>
      <dgm:t>
        <a:bodyPr/>
        <a:lstStyle/>
        <a:p>
          <a:endParaRPr lang="en-US" sz="2000"/>
        </a:p>
      </dgm:t>
    </dgm:pt>
    <dgm:pt modelId="{56930C48-510D-4329-B77B-7A1B80D22D9B}" type="sibTrans" cxnId="{6AF8AE8A-B557-4169-AE45-B3070A46610F}">
      <dgm:prSet/>
      <dgm:spPr/>
      <dgm:t>
        <a:bodyPr/>
        <a:lstStyle/>
        <a:p>
          <a:endParaRPr lang="en-US" sz="2000"/>
        </a:p>
      </dgm:t>
    </dgm:pt>
    <dgm:pt modelId="{FEDAF669-AE55-4BFC-B96B-C84386E18C4B}">
      <dgm:prSet custT="1"/>
      <dgm:spPr/>
      <dgm:t>
        <a:bodyPr/>
        <a:lstStyle/>
        <a:p>
          <a:pPr>
            <a:lnSpc>
              <a:spcPct val="100000"/>
            </a:lnSpc>
          </a:pPr>
          <a:r>
            <a:rPr lang="en-US" sz="2400" dirty="0">
              <a:latin typeface="Calibri" panose="020F0502020204030204" pitchFamily="34" charset="0"/>
              <a:cs typeface="Calibri" panose="020F0502020204030204" pitchFamily="34" charset="0"/>
            </a:rPr>
            <a:t>Real time monitoring</a:t>
          </a:r>
        </a:p>
      </dgm:t>
    </dgm:pt>
    <dgm:pt modelId="{3D8A040D-31A1-4882-9535-B118524BFB00}" type="parTrans" cxnId="{496401F2-159A-4864-B12B-06F03A7D92AB}">
      <dgm:prSet/>
      <dgm:spPr/>
      <dgm:t>
        <a:bodyPr/>
        <a:lstStyle/>
        <a:p>
          <a:endParaRPr lang="en-US" sz="2000"/>
        </a:p>
      </dgm:t>
    </dgm:pt>
    <dgm:pt modelId="{512540B7-8490-41B9-BB5C-F8271C629865}" type="sibTrans" cxnId="{496401F2-159A-4864-B12B-06F03A7D92AB}">
      <dgm:prSet/>
      <dgm:spPr/>
      <dgm:t>
        <a:bodyPr/>
        <a:lstStyle/>
        <a:p>
          <a:endParaRPr lang="en-US" sz="2000"/>
        </a:p>
      </dgm:t>
    </dgm:pt>
    <dgm:pt modelId="{070E6E2E-360C-45CC-8488-1857D331D1B8}">
      <dgm:prSet custT="1"/>
      <dgm:spPr/>
      <dgm:t>
        <a:bodyPr/>
        <a:lstStyle/>
        <a:p>
          <a:pPr>
            <a:lnSpc>
              <a:spcPct val="100000"/>
            </a:lnSpc>
          </a:pPr>
          <a:r>
            <a:rPr lang="en-US" sz="2400" dirty="0">
              <a:latin typeface="Calibri" panose="020F0502020204030204" pitchFamily="34" charset="0"/>
              <a:cs typeface="Calibri" panose="020F0502020204030204" pitchFamily="34" charset="0"/>
            </a:rPr>
            <a:t>- Immediate results</a:t>
          </a:r>
        </a:p>
      </dgm:t>
    </dgm:pt>
    <dgm:pt modelId="{B8C27C91-8864-47C9-B3FE-612D7D169FE0}" type="parTrans" cxnId="{9EA51EA2-65DB-4E6F-BDD3-980930AE6719}">
      <dgm:prSet/>
      <dgm:spPr/>
      <dgm:t>
        <a:bodyPr/>
        <a:lstStyle/>
        <a:p>
          <a:endParaRPr lang="en-US" sz="2000"/>
        </a:p>
      </dgm:t>
    </dgm:pt>
    <dgm:pt modelId="{641A3D31-20A3-41F1-85AD-735FE498DEAF}" type="sibTrans" cxnId="{9EA51EA2-65DB-4E6F-BDD3-980930AE6719}">
      <dgm:prSet/>
      <dgm:spPr/>
      <dgm:t>
        <a:bodyPr/>
        <a:lstStyle/>
        <a:p>
          <a:endParaRPr lang="en-US" sz="2000"/>
        </a:p>
      </dgm:t>
    </dgm:pt>
    <dgm:pt modelId="{AF28A190-7339-42B6-8596-67839EF1BEA3}">
      <dgm:prSet custT="1"/>
      <dgm:spPr/>
      <dgm:t>
        <a:bodyPr/>
        <a:lstStyle/>
        <a:p>
          <a:pPr>
            <a:lnSpc>
              <a:spcPct val="100000"/>
            </a:lnSpc>
          </a:pPr>
          <a:r>
            <a:rPr lang="en-US" sz="2400" dirty="0">
              <a:latin typeface="Calibri" panose="020F0502020204030204" pitchFamily="34" charset="0"/>
              <a:cs typeface="Calibri" panose="020F0502020204030204" pitchFamily="34" charset="0"/>
            </a:rPr>
            <a:t>- Measure peak exposure(s)</a:t>
          </a:r>
        </a:p>
      </dgm:t>
    </dgm:pt>
    <dgm:pt modelId="{0DEE7DA8-EE15-41A3-85F5-5C79C80D1A25}" type="parTrans" cxnId="{E37D2E5B-0DC0-4C3E-BCFF-FBFB249EE6A2}">
      <dgm:prSet/>
      <dgm:spPr/>
      <dgm:t>
        <a:bodyPr/>
        <a:lstStyle/>
        <a:p>
          <a:endParaRPr lang="en-US" sz="2000"/>
        </a:p>
      </dgm:t>
    </dgm:pt>
    <dgm:pt modelId="{A1B2FBE2-E9B7-4971-A840-FE52A5DE4890}" type="sibTrans" cxnId="{E37D2E5B-0DC0-4C3E-BCFF-FBFB249EE6A2}">
      <dgm:prSet/>
      <dgm:spPr/>
      <dgm:t>
        <a:bodyPr/>
        <a:lstStyle/>
        <a:p>
          <a:endParaRPr lang="en-US" sz="2000"/>
        </a:p>
      </dgm:t>
    </dgm:pt>
    <dgm:pt modelId="{F5808F95-FFBD-4560-935B-7A61C7D18D8C}" type="pres">
      <dgm:prSet presAssocID="{0A4A42C8-080E-4744-B09B-923125698B66}" presName="root" presStyleCnt="0">
        <dgm:presLayoutVars>
          <dgm:dir/>
          <dgm:resizeHandles val="exact"/>
        </dgm:presLayoutVars>
      </dgm:prSet>
      <dgm:spPr/>
    </dgm:pt>
    <dgm:pt modelId="{BDF6C97C-1506-4C24-A6E3-826E6CE1A57F}" type="pres">
      <dgm:prSet presAssocID="{5D3AC87E-99EA-45C1-A423-C3D803A32506}" presName="compNode" presStyleCnt="0"/>
      <dgm:spPr/>
    </dgm:pt>
    <dgm:pt modelId="{BEC5C690-4423-45DD-85A3-2C691513BF1C}" type="pres">
      <dgm:prSet presAssocID="{5D3AC87E-99EA-45C1-A423-C3D803A32506}" presName="bgRect" presStyleLbl="bgShp" presStyleIdx="0" presStyleCnt="3" custLinFactNeighborX="1427" custLinFactNeighborY="16999"/>
      <dgm:spPr/>
    </dgm:pt>
    <dgm:pt modelId="{606E5CAD-CDFD-4F27-AFFC-3978DBD70A30}" type="pres">
      <dgm:prSet presAssocID="{5D3AC87E-99EA-45C1-A423-C3D803A32506}" presName="iconRect" presStyleLbl="node1" presStyleIdx="0" presStyleCnt="3" custLinFactNeighborX="1214" custLinFactNeighborY="11278"/>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Mining Tools"/>
        </a:ext>
      </dgm:extLst>
    </dgm:pt>
    <dgm:pt modelId="{B2E1CDD9-F003-45F6-B7F3-C26A41DBF375}" type="pres">
      <dgm:prSet presAssocID="{5D3AC87E-99EA-45C1-A423-C3D803A32506}" presName="spaceRect" presStyleCnt="0"/>
      <dgm:spPr/>
    </dgm:pt>
    <dgm:pt modelId="{FE05B097-5D63-4D84-A0EA-F589270D8DFE}" type="pres">
      <dgm:prSet presAssocID="{5D3AC87E-99EA-45C1-A423-C3D803A32506}" presName="parTx" presStyleLbl="revTx" presStyleIdx="0" presStyleCnt="6" custLinFactNeighborX="-8868" custLinFactNeighborY="11147">
        <dgm:presLayoutVars>
          <dgm:chMax val="0"/>
          <dgm:chPref val="0"/>
        </dgm:presLayoutVars>
      </dgm:prSet>
      <dgm:spPr/>
    </dgm:pt>
    <dgm:pt modelId="{0DFC424E-7D5A-432D-9D7C-A6C6C16BC660}" type="pres">
      <dgm:prSet presAssocID="{5D3AC87E-99EA-45C1-A423-C3D803A32506}" presName="desTx" presStyleLbl="revTx" presStyleIdx="1" presStyleCnt="6" custScaleX="100000">
        <dgm:presLayoutVars/>
      </dgm:prSet>
      <dgm:spPr/>
    </dgm:pt>
    <dgm:pt modelId="{F5C58F40-8BEF-41DB-8098-BFCE842A890E}" type="pres">
      <dgm:prSet presAssocID="{89DCADE3-18BA-45E6-AD17-F8350EDCEAA6}" presName="sibTrans" presStyleCnt="0"/>
      <dgm:spPr/>
    </dgm:pt>
    <dgm:pt modelId="{9D05E7B6-5068-4DDC-AE44-983A7C27436E}" type="pres">
      <dgm:prSet presAssocID="{710B5FB1-6F03-451F-BFD3-4E410A9BFD89}" presName="compNode" presStyleCnt="0"/>
      <dgm:spPr/>
    </dgm:pt>
    <dgm:pt modelId="{B0D27C8B-2090-4E69-9868-00D02C46DF73}" type="pres">
      <dgm:prSet presAssocID="{710B5FB1-6F03-451F-BFD3-4E410A9BFD89}" presName="bgRect" presStyleLbl="bgShp" presStyleIdx="1" presStyleCnt="3" custLinFactY="26075" custLinFactNeighborX="1150" custLinFactNeighborY="100000"/>
      <dgm:spPr/>
    </dgm:pt>
    <dgm:pt modelId="{A81CE49F-2A1C-4AE1-AFDB-C7F0D85EBC85}" type="pres">
      <dgm:prSet presAssocID="{710B5FB1-6F03-451F-BFD3-4E410A9BFD89}" presName="iconRect" presStyleLbl="node1" presStyleIdx="1" presStyleCnt="3" custLinFactY="100000" custLinFactNeighborX="13655" custLinFactNeighborY="129226"/>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pt>
    <dgm:pt modelId="{F08D12AE-1692-4F6F-B5CC-6950D8E0FD44}" type="pres">
      <dgm:prSet presAssocID="{710B5FB1-6F03-451F-BFD3-4E410A9BFD89}" presName="spaceRect" presStyleCnt="0"/>
      <dgm:spPr/>
    </dgm:pt>
    <dgm:pt modelId="{60876A2C-0CFD-4B25-9F12-85E400188592}" type="pres">
      <dgm:prSet presAssocID="{710B5FB1-6F03-451F-BFD3-4E410A9BFD89}" presName="parTx" presStyleLbl="revTx" presStyleIdx="2" presStyleCnt="6">
        <dgm:presLayoutVars>
          <dgm:chMax val="0"/>
          <dgm:chPref val="0"/>
        </dgm:presLayoutVars>
      </dgm:prSet>
      <dgm:spPr/>
    </dgm:pt>
    <dgm:pt modelId="{5B3A57CB-491E-4BB6-8BCD-624FE00A6BA9}" type="pres">
      <dgm:prSet presAssocID="{710B5FB1-6F03-451F-BFD3-4E410A9BFD89}" presName="desTx" presStyleLbl="revTx" presStyleIdx="3" presStyleCnt="6" custScaleX="144341" custLinFactY="-8001" custLinFactNeighborX="-5148" custLinFactNeighborY="-100000">
        <dgm:presLayoutVars/>
      </dgm:prSet>
      <dgm:spPr/>
    </dgm:pt>
    <dgm:pt modelId="{DCF21EE5-6111-4E27-8157-1645276254DA}" type="pres">
      <dgm:prSet presAssocID="{41E4A1CA-9100-428D-B42B-E1B5D205CC09}" presName="sibTrans" presStyleCnt="0"/>
      <dgm:spPr/>
    </dgm:pt>
    <dgm:pt modelId="{1FDFC2A2-7D83-4E1F-9A88-A708E4C648A6}" type="pres">
      <dgm:prSet presAssocID="{FEDAF669-AE55-4BFC-B96B-C84386E18C4B}" presName="compNode" presStyleCnt="0"/>
      <dgm:spPr/>
    </dgm:pt>
    <dgm:pt modelId="{3E8AD1C3-E6A2-4AB1-B36D-AD96EE62FD6A}" type="pres">
      <dgm:prSet presAssocID="{FEDAF669-AE55-4BFC-B96B-C84386E18C4B}" presName="bgRect" presStyleLbl="bgShp" presStyleIdx="2" presStyleCnt="3" custLinFactY="-21815" custLinFactNeighborX="1150" custLinFactNeighborY="-100000"/>
      <dgm:spPr/>
    </dgm:pt>
    <dgm:pt modelId="{4FFE245C-3ACF-4EC6-AD15-D5A2C95E65A5}" type="pres">
      <dgm:prSet presAssocID="{FEDAF669-AE55-4BFC-B96B-C84386E18C4B}" presName="iconRect" presStyleLbl="node1" presStyleIdx="2" presStyleCnt="3" custLinFactY="-100000" custLinFactNeighborX="11854" custLinFactNeighborY="-130472"/>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Stopwatch"/>
        </a:ext>
      </dgm:extLst>
    </dgm:pt>
    <dgm:pt modelId="{00622937-E5F3-43B3-95BE-444DB546BDC6}" type="pres">
      <dgm:prSet presAssocID="{FEDAF669-AE55-4BFC-B96B-C84386E18C4B}" presName="spaceRect" presStyleCnt="0"/>
      <dgm:spPr/>
    </dgm:pt>
    <dgm:pt modelId="{39E882FF-2819-4F4E-AB11-0BDE85D9A42D}" type="pres">
      <dgm:prSet presAssocID="{FEDAF669-AE55-4BFC-B96B-C84386E18C4B}" presName="parTx" presStyleLbl="revTx" presStyleIdx="4" presStyleCnt="6" custLinFactY="-21815" custLinFactNeighborX="-8868" custLinFactNeighborY="-100000">
        <dgm:presLayoutVars>
          <dgm:chMax val="0"/>
          <dgm:chPref val="0"/>
        </dgm:presLayoutVars>
      </dgm:prSet>
      <dgm:spPr/>
    </dgm:pt>
    <dgm:pt modelId="{7BD2C1F4-CAAD-4C77-9E9D-B55C4E7AD7A0}" type="pres">
      <dgm:prSet presAssocID="{FEDAF669-AE55-4BFC-B96B-C84386E18C4B}" presName="desTx" presStyleLbl="revTx" presStyleIdx="5" presStyleCnt="6" custScaleX="138132" custLinFactY="-21815" custLinFactNeighborX="-9805" custLinFactNeighborY="-100000">
        <dgm:presLayoutVars/>
      </dgm:prSet>
      <dgm:spPr/>
    </dgm:pt>
  </dgm:ptLst>
  <dgm:cxnLst>
    <dgm:cxn modelId="{CC249D31-7136-4A7E-AE40-377471973B83}" srcId="{0A4A42C8-080E-4744-B09B-923125698B66}" destId="{710B5FB1-6F03-451F-BFD3-4E410A9BFD89}" srcOrd="1" destOrd="0" parTransId="{4DA1DFB1-07D4-4737-BE72-27C4C08D4198}" sibTransId="{41E4A1CA-9100-428D-B42B-E1B5D205CC09}"/>
    <dgm:cxn modelId="{E37D2E5B-0DC0-4C3E-BCFF-FBFB249EE6A2}" srcId="{FEDAF669-AE55-4BFC-B96B-C84386E18C4B}" destId="{AF28A190-7339-42B6-8596-67839EF1BEA3}" srcOrd="1" destOrd="0" parTransId="{0DEE7DA8-EE15-41A3-85F5-5C79C80D1A25}" sibTransId="{A1B2FBE2-E9B7-4971-A840-FE52A5DE4890}"/>
    <dgm:cxn modelId="{9B684B5D-171D-496B-9F0F-5F09AFB93E92}" type="presOf" srcId="{5D3AC87E-99EA-45C1-A423-C3D803A32506}" destId="{FE05B097-5D63-4D84-A0EA-F589270D8DFE}" srcOrd="0" destOrd="0" presId="urn:microsoft.com/office/officeart/2018/2/layout/IconVerticalSolidList"/>
    <dgm:cxn modelId="{0CBEAC48-7F53-4C0C-BA88-C14A75E183BB}" srcId="{710B5FB1-6F03-451F-BFD3-4E410A9BFD89}" destId="{ACFC36E5-DD2C-46F2-8D59-4093CBF15D64}" srcOrd="0" destOrd="0" parTransId="{97076BA3-B559-4ADE-80C8-427EE935A35B}" sibTransId="{315543B0-4C6D-4A0F-83C2-3F6B9C58D4C3}"/>
    <dgm:cxn modelId="{8811C14D-2B70-4236-B735-742A3FEE4FF1}" srcId="{5D3AC87E-99EA-45C1-A423-C3D803A32506}" destId="{F90AE522-25FB-4766-90DF-D14497E14E18}" srcOrd="0" destOrd="0" parTransId="{39E82CBA-F015-44C8-B77F-81FE64A930C3}" sibTransId="{56EAE17C-D7C6-4631-A39D-38735499A814}"/>
    <dgm:cxn modelId="{6AF8AE8A-B557-4169-AE45-B3070A46610F}" srcId="{710B5FB1-6F03-451F-BFD3-4E410A9BFD89}" destId="{A91060C4-E2C0-4295-901F-18F0AE770A3E}" srcOrd="1" destOrd="0" parTransId="{24A62E77-D52B-48C1-8B36-51DE628E4CAE}" sibTransId="{56930C48-510D-4329-B77B-7A1B80D22D9B}"/>
    <dgm:cxn modelId="{5F33B697-CB8D-4536-B52F-E620AF1DA38F}" type="presOf" srcId="{0A4A42C8-080E-4744-B09B-923125698B66}" destId="{F5808F95-FFBD-4560-935B-7A61C7D18D8C}" srcOrd="0" destOrd="0" presId="urn:microsoft.com/office/officeart/2018/2/layout/IconVerticalSolidList"/>
    <dgm:cxn modelId="{34E75A9B-89F8-4A89-838E-0B18741AF90E}" type="presOf" srcId="{070E6E2E-360C-45CC-8488-1857D331D1B8}" destId="{7BD2C1F4-CAAD-4C77-9E9D-B55C4E7AD7A0}" srcOrd="0" destOrd="0" presId="urn:microsoft.com/office/officeart/2018/2/layout/IconVerticalSolidList"/>
    <dgm:cxn modelId="{68989C9C-BE5F-48D8-99B0-7DD46AEE8E15}" type="presOf" srcId="{A91060C4-E2C0-4295-901F-18F0AE770A3E}" destId="{5B3A57CB-491E-4BB6-8BCD-624FE00A6BA9}" srcOrd="0" destOrd="1" presId="urn:microsoft.com/office/officeart/2018/2/layout/IconVerticalSolidList"/>
    <dgm:cxn modelId="{9EA51EA2-65DB-4E6F-BDD3-980930AE6719}" srcId="{FEDAF669-AE55-4BFC-B96B-C84386E18C4B}" destId="{070E6E2E-360C-45CC-8488-1857D331D1B8}" srcOrd="0" destOrd="0" parTransId="{B8C27C91-8864-47C9-B3FE-612D7D169FE0}" sibTransId="{641A3D31-20A3-41F1-85AD-735FE498DEAF}"/>
    <dgm:cxn modelId="{C197E3AC-D04B-4045-89EF-3C9EF73B7BB7}" type="presOf" srcId="{F90AE522-25FB-4766-90DF-D14497E14E18}" destId="{0DFC424E-7D5A-432D-9D7C-A6C6C16BC660}" srcOrd="0" destOrd="0" presId="urn:microsoft.com/office/officeart/2018/2/layout/IconVerticalSolidList"/>
    <dgm:cxn modelId="{F481A9B1-2576-4E14-8E8B-02A47F6BCC0F}" srcId="{0A4A42C8-080E-4744-B09B-923125698B66}" destId="{5D3AC87E-99EA-45C1-A423-C3D803A32506}" srcOrd="0" destOrd="0" parTransId="{DB620944-6921-4EE1-85DC-83383E2EC705}" sibTransId="{89DCADE3-18BA-45E6-AD17-F8350EDCEAA6}"/>
    <dgm:cxn modelId="{78EAF4B1-185C-4663-B818-4237D44E92A3}" type="presOf" srcId="{AF28A190-7339-42B6-8596-67839EF1BEA3}" destId="{7BD2C1F4-CAAD-4C77-9E9D-B55C4E7AD7A0}" srcOrd="0" destOrd="1" presId="urn:microsoft.com/office/officeart/2018/2/layout/IconVerticalSolidList"/>
    <dgm:cxn modelId="{059CB0CB-E62B-4D65-B256-F167E5B8964A}" type="presOf" srcId="{710B5FB1-6F03-451F-BFD3-4E410A9BFD89}" destId="{60876A2C-0CFD-4B25-9F12-85E400188592}" srcOrd="0" destOrd="0" presId="urn:microsoft.com/office/officeart/2018/2/layout/IconVerticalSolidList"/>
    <dgm:cxn modelId="{496401F2-159A-4864-B12B-06F03A7D92AB}" srcId="{0A4A42C8-080E-4744-B09B-923125698B66}" destId="{FEDAF669-AE55-4BFC-B96B-C84386E18C4B}" srcOrd="2" destOrd="0" parTransId="{3D8A040D-31A1-4882-9535-B118524BFB00}" sibTransId="{512540B7-8490-41B9-BB5C-F8271C629865}"/>
    <dgm:cxn modelId="{E1F667FB-7104-476A-B24E-5D97CDA33203}" type="presOf" srcId="{FEDAF669-AE55-4BFC-B96B-C84386E18C4B}" destId="{39E882FF-2819-4F4E-AB11-0BDE85D9A42D}" srcOrd="0" destOrd="0" presId="urn:microsoft.com/office/officeart/2018/2/layout/IconVerticalSolidList"/>
    <dgm:cxn modelId="{483B0BFF-C0FE-42B1-9135-FD7C6C810FC1}" type="presOf" srcId="{ACFC36E5-DD2C-46F2-8D59-4093CBF15D64}" destId="{5B3A57CB-491E-4BB6-8BCD-624FE00A6BA9}" srcOrd="0" destOrd="0" presId="urn:microsoft.com/office/officeart/2018/2/layout/IconVerticalSolidList"/>
    <dgm:cxn modelId="{EDAA90C3-2F9F-4BF1-8755-F38ACD3A9DD2}" type="presParOf" srcId="{F5808F95-FFBD-4560-935B-7A61C7D18D8C}" destId="{BDF6C97C-1506-4C24-A6E3-826E6CE1A57F}" srcOrd="0" destOrd="0" presId="urn:microsoft.com/office/officeart/2018/2/layout/IconVerticalSolidList"/>
    <dgm:cxn modelId="{0003EABF-ACC1-42CA-8F6A-94CEFFDA78A7}" type="presParOf" srcId="{BDF6C97C-1506-4C24-A6E3-826E6CE1A57F}" destId="{BEC5C690-4423-45DD-85A3-2C691513BF1C}" srcOrd="0" destOrd="0" presId="urn:microsoft.com/office/officeart/2018/2/layout/IconVerticalSolidList"/>
    <dgm:cxn modelId="{F035FC22-A424-4885-99D6-355DFD571E4E}" type="presParOf" srcId="{BDF6C97C-1506-4C24-A6E3-826E6CE1A57F}" destId="{606E5CAD-CDFD-4F27-AFFC-3978DBD70A30}" srcOrd="1" destOrd="0" presId="urn:microsoft.com/office/officeart/2018/2/layout/IconVerticalSolidList"/>
    <dgm:cxn modelId="{A977D12D-FA26-478A-B3D8-BBFDD3A27799}" type="presParOf" srcId="{BDF6C97C-1506-4C24-A6E3-826E6CE1A57F}" destId="{B2E1CDD9-F003-45F6-B7F3-C26A41DBF375}" srcOrd="2" destOrd="0" presId="urn:microsoft.com/office/officeart/2018/2/layout/IconVerticalSolidList"/>
    <dgm:cxn modelId="{0EF18DE2-9E6A-48EB-B777-9B430DD9B841}" type="presParOf" srcId="{BDF6C97C-1506-4C24-A6E3-826E6CE1A57F}" destId="{FE05B097-5D63-4D84-A0EA-F589270D8DFE}" srcOrd="3" destOrd="0" presId="urn:microsoft.com/office/officeart/2018/2/layout/IconVerticalSolidList"/>
    <dgm:cxn modelId="{FFA8D2A0-81CC-4347-828D-80F8C779F598}" type="presParOf" srcId="{BDF6C97C-1506-4C24-A6E3-826E6CE1A57F}" destId="{0DFC424E-7D5A-432D-9D7C-A6C6C16BC660}" srcOrd="4" destOrd="0" presId="urn:microsoft.com/office/officeart/2018/2/layout/IconVerticalSolidList"/>
    <dgm:cxn modelId="{7FBB8894-EE27-4938-8665-E9DCCD6F5A96}" type="presParOf" srcId="{F5808F95-FFBD-4560-935B-7A61C7D18D8C}" destId="{F5C58F40-8BEF-41DB-8098-BFCE842A890E}" srcOrd="1" destOrd="0" presId="urn:microsoft.com/office/officeart/2018/2/layout/IconVerticalSolidList"/>
    <dgm:cxn modelId="{AE1A9616-4D73-4520-87B5-4C86F0A2D1E2}" type="presParOf" srcId="{F5808F95-FFBD-4560-935B-7A61C7D18D8C}" destId="{9D05E7B6-5068-4DDC-AE44-983A7C27436E}" srcOrd="2" destOrd="0" presId="urn:microsoft.com/office/officeart/2018/2/layout/IconVerticalSolidList"/>
    <dgm:cxn modelId="{6BD961CB-8D45-4C15-8211-07485816866A}" type="presParOf" srcId="{9D05E7B6-5068-4DDC-AE44-983A7C27436E}" destId="{B0D27C8B-2090-4E69-9868-00D02C46DF73}" srcOrd="0" destOrd="0" presId="urn:microsoft.com/office/officeart/2018/2/layout/IconVerticalSolidList"/>
    <dgm:cxn modelId="{E0429694-E8F1-43D4-9455-F6B27891A524}" type="presParOf" srcId="{9D05E7B6-5068-4DDC-AE44-983A7C27436E}" destId="{A81CE49F-2A1C-4AE1-AFDB-C7F0D85EBC85}" srcOrd="1" destOrd="0" presId="urn:microsoft.com/office/officeart/2018/2/layout/IconVerticalSolidList"/>
    <dgm:cxn modelId="{8937337E-079A-484F-9216-37908A7E0077}" type="presParOf" srcId="{9D05E7B6-5068-4DDC-AE44-983A7C27436E}" destId="{F08D12AE-1692-4F6F-B5CC-6950D8E0FD44}" srcOrd="2" destOrd="0" presId="urn:microsoft.com/office/officeart/2018/2/layout/IconVerticalSolidList"/>
    <dgm:cxn modelId="{25F73230-B78D-4ABF-B54C-26AE10B5CEAF}" type="presParOf" srcId="{9D05E7B6-5068-4DDC-AE44-983A7C27436E}" destId="{60876A2C-0CFD-4B25-9F12-85E400188592}" srcOrd="3" destOrd="0" presId="urn:microsoft.com/office/officeart/2018/2/layout/IconVerticalSolidList"/>
    <dgm:cxn modelId="{54FA3287-1C2F-471F-B447-303DC8B609AD}" type="presParOf" srcId="{9D05E7B6-5068-4DDC-AE44-983A7C27436E}" destId="{5B3A57CB-491E-4BB6-8BCD-624FE00A6BA9}" srcOrd="4" destOrd="0" presId="urn:microsoft.com/office/officeart/2018/2/layout/IconVerticalSolidList"/>
    <dgm:cxn modelId="{3DEF55BB-BC82-49AD-B420-70C658144245}" type="presParOf" srcId="{F5808F95-FFBD-4560-935B-7A61C7D18D8C}" destId="{DCF21EE5-6111-4E27-8157-1645276254DA}" srcOrd="3" destOrd="0" presId="urn:microsoft.com/office/officeart/2018/2/layout/IconVerticalSolidList"/>
    <dgm:cxn modelId="{9B2DD828-D213-4A3A-B7BD-A988BFA421B9}" type="presParOf" srcId="{F5808F95-FFBD-4560-935B-7A61C7D18D8C}" destId="{1FDFC2A2-7D83-4E1F-9A88-A708E4C648A6}" srcOrd="4" destOrd="0" presId="urn:microsoft.com/office/officeart/2018/2/layout/IconVerticalSolidList"/>
    <dgm:cxn modelId="{A0BF6966-E129-4749-B6D2-34317C64AB49}" type="presParOf" srcId="{1FDFC2A2-7D83-4E1F-9A88-A708E4C648A6}" destId="{3E8AD1C3-E6A2-4AB1-B36D-AD96EE62FD6A}" srcOrd="0" destOrd="0" presId="urn:microsoft.com/office/officeart/2018/2/layout/IconVerticalSolidList"/>
    <dgm:cxn modelId="{9E4598C5-3336-4183-AA3C-F43269996986}" type="presParOf" srcId="{1FDFC2A2-7D83-4E1F-9A88-A708E4C648A6}" destId="{4FFE245C-3ACF-4EC6-AD15-D5A2C95E65A5}" srcOrd="1" destOrd="0" presId="urn:microsoft.com/office/officeart/2018/2/layout/IconVerticalSolidList"/>
    <dgm:cxn modelId="{977F9CEA-8899-48CF-8B93-55175B827618}" type="presParOf" srcId="{1FDFC2A2-7D83-4E1F-9A88-A708E4C648A6}" destId="{00622937-E5F3-43B3-95BE-444DB546BDC6}" srcOrd="2" destOrd="0" presId="urn:microsoft.com/office/officeart/2018/2/layout/IconVerticalSolidList"/>
    <dgm:cxn modelId="{A71B3242-1442-48CB-BC20-427BCAA81940}" type="presParOf" srcId="{1FDFC2A2-7D83-4E1F-9A88-A708E4C648A6}" destId="{39E882FF-2819-4F4E-AB11-0BDE85D9A42D}" srcOrd="3" destOrd="0" presId="urn:microsoft.com/office/officeart/2018/2/layout/IconVerticalSolidList"/>
    <dgm:cxn modelId="{66A80830-1435-472B-A35B-FBF931CDE6BA}" type="presParOf" srcId="{1FDFC2A2-7D83-4E1F-9A88-A708E4C648A6}" destId="{7BD2C1F4-CAAD-4C77-9E9D-B55C4E7AD7A0}" srcOrd="4"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3E0D18D-40C7-4767-B1CB-01167F5C3846}">
      <dsp:nvSpPr>
        <dsp:cNvPr id="0" name=""/>
        <dsp:cNvSpPr/>
      </dsp:nvSpPr>
      <dsp:spPr>
        <a:xfrm rot="5400000">
          <a:off x="562071" y="1019525"/>
          <a:ext cx="895364" cy="1019341"/>
        </a:xfrm>
        <a:prstGeom prst="bentUpArrow">
          <a:avLst>
            <a:gd name="adj1" fmla="val 32840"/>
            <a:gd name="adj2" fmla="val 25000"/>
            <a:gd name="adj3" fmla="val 35780"/>
          </a:avLst>
        </a:prstGeom>
        <a:solidFill>
          <a:schemeClr val="accent1">
            <a:tint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F390C06-7A1A-4653-9399-AE31B3AD02C6}">
      <dsp:nvSpPr>
        <dsp:cNvPr id="0" name=""/>
        <dsp:cNvSpPr/>
      </dsp:nvSpPr>
      <dsp:spPr>
        <a:xfrm>
          <a:off x="103760" y="26995"/>
          <a:ext cx="1949454" cy="1055038"/>
        </a:xfrm>
        <a:prstGeom prst="roundRect">
          <a:avLst>
            <a:gd name="adj" fmla="val 166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Calibri" panose="020F0502020204030204" pitchFamily="34" charset="0"/>
              <a:cs typeface="Calibri" panose="020F0502020204030204" pitchFamily="34" charset="0"/>
            </a:rPr>
            <a:t>Exposure</a:t>
          </a:r>
        </a:p>
      </dsp:txBody>
      <dsp:txXfrm>
        <a:off x="155272" y="78507"/>
        <a:ext cx="1846430" cy="952014"/>
      </dsp:txXfrm>
    </dsp:sp>
    <dsp:sp modelId="{710C38A5-CAA2-4B67-84A4-179D2D249806}">
      <dsp:nvSpPr>
        <dsp:cNvPr id="0" name=""/>
        <dsp:cNvSpPr/>
      </dsp:nvSpPr>
      <dsp:spPr>
        <a:xfrm>
          <a:off x="2057399" y="76197"/>
          <a:ext cx="2947577" cy="8527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ctr" anchorCtr="0">
          <a:noAutofit/>
        </a:bodyPr>
        <a:lstStyle/>
        <a:p>
          <a:pPr marL="228600" lvl="1" indent="-228600" algn="l" defTabSz="1066800">
            <a:lnSpc>
              <a:spcPct val="90000"/>
            </a:lnSpc>
            <a:spcBef>
              <a:spcPct val="0"/>
            </a:spcBef>
            <a:spcAft>
              <a:spcPct val="15000"/>
            </a:spcAft>
            <a:buChar char="•"/>
          </a:pPr>
          <a:r>
            <a:rPr lang="en-US" sz="2400" kern="1200" dirty="0">
              <a:latin typeface="Calibri" panose="020F0502020204030204" pitchFamily="34" charset="0"/>
              <a:cs typeface="Calibri" panose="020F0502020204030204" pitchFamily="34" charset="0"/>
            </a:rPr>
            <a:t>Measurable amount</a:t>
          </a:r>
        </a:p>
      </dsp:txBody>
      <dsp:txXfrm>
        <a:off x="2057399" y="76197"/>
        <a:ext cx="2947577" cy="852728"/>
      </dsp:txXfrm>
    </dsp:sp>
    <dsp:sp modelId="{9580DD1F-6946-45AC-8DB7-2CC1237B3A99}">
      <dsp:nvSpPr>
        <dsp:cNvPr id="0" name=""/>
        <dsp:cNvSpPr/>
      </dsp:nvSpPr>
      <dsp:spPr>
        <a:xfrm rot="5400000">
          <a:off x="2319719" y="2204681"/>
          <a:ext cx="895364" cy="1019341"/>
        </a:xfrm>
        <a:prstGeom prst="bentUpArrow">
          <a:avLst>
            <a:gd name="adj1" fmla="val 32840"/>
            <a:gd name="adj2" fmla="val 25000"/>
            <a:gd name="adj3" fmla="val 35780"/>
          </a:avLst>
        </a:prstGeom>
        <a:solidFill>
          <a:schemeClr val="accent1">
            <a:tint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FB05B8F-0F9A-441B-AC16-C7D73AA8F674}">
      <dsp:nvSpPr>
        <dsp:cNvPr id="0" name=""/>
        <dsp:cNvSpPr/>
      </dsp:nvSpPr>
      <dsp:spPr>
        <a:xfrm>
          <a:off x="1903890" y="1212151"/>
          <a:ext cx="1864489" cy="1055038"/>
        </a:xfrm>
        <a:prstGeom prst="roundRect">
          <a:avLst>
            <a:gd name="adj" fmla="val 166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Calibri" panose="020F0502020204030204" pitchFamily="34" charset="0"/>
              <a:cs typeface="Calibri" panose="020F0502020204030204" pitchFamily="34" charset="0"/>
            </a:rPr>
            <a:t>Lung Penetration</a:t>
          </a:r>
        </a:p>
      </dsp:txBody>
      <dsp:txXfrm>
        <a:off x="1955402" y="1263663"/>
        <a:ext cx="1761465" cy="952014"/>
      </dsp:txXfrm>
    </dsp:sp>
    <dsp:sp modelId="{6895AE02-4267-4998-9768-C6EB2B4E8DF9}">
      <dsp:nvSpPr>
        <dsp:cNvPr id="0" name=""/>
        <dsp:cNvSpPr/>
      </dsp:nvSpPr>
      <dsp:spPr>
        <a:xfrm>
          <a:off x="3844585" y="1219203"/>
          <a:ext cx="2884664" cy="8527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ctr" anchorCtr="0">
          <a:noAutofit/>
        </a:bodyPr>
        <a:lstStyle/>
        <a:p>
          <a:pPr marL="228600" lvl="1" indent="-228600" algn="l" defTabSz="1066800">
            <a:lnSpc>
              <a:spcPct val="90000"/>
            </a:lnSpc>
            <a:spcBef>
              <a:spcPct val="0"/>
            </a:spcBef>
            <a:spcAft>
              <a:spcPct val="15000"/>
            </a:spcAft>
            <a:buChar char="•"/>
          </a:pPr>
          <a:r>
            <a:rPr lang="en-US" sz="2400" kern="1200" dirty="0">
              <a:latin typeface="Calibri" panose="020F0502020204030204" pitchFamily="34" charset="0"/>
              <a:cs typeface="Calibri" panose="020F0502020204030204" pitchFamily="34" charset="0"/>
            </a:rPr>
            <a:t>Size selective </a:t>
          </a:r>
        </a:p>
      </dsp:txBody>
      <dsp:txXfrm>
        <a:off x="3844585" y="1219203"/>
        <a:ext cx="2884664" cy="852728"/>
      </dsp:txXfrm>
    </dsp:sp>
    <dsp:sp modelId="{910DA906-4D23-4E6D-B9DB-918542FC386F}">
      <dsp:nvSpPr>
        <dsp:cNvPr id="0" name=""/>
        <dsp:cNvSpPr/>
      </dsp:nvSpPr>
      <dsp:spPr>
        <a:xfrm rot="5400000">
          <a:off x="4196056" y="3389837"/>
          <a:ext cx="895364" cy="1019341"/>
        </a:xfrm>
        <a:prstGeom prst="bentUpArrow">
          <a:avLst>
            <a:gd name="adj1" fmla="val 32840"/>
            <a:gd name="adj2" fmla="val 25000"/>
            <a:gd name="adj3" fmla="val 35780"/>
          </a:avLst>
        </a:prstGeom>
        <a:solidFill>
          <a:schemeClr val="accent1">
            <a:tint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7F8B5C4-FB2D-445D-865E-89D6EEBAF551}">
      <dsp:nvSpPr>
        <dsp:cNvPr id="0" name=""/>
        <dsp:cNvSpPr/>
      </dsp:nvSpPr>
      <dsp:spPr>
        <a:xfrm>
          <a:off x="3704020" y="2397307"/>
          <a:ext cx="2016904" cy="1055038"/>
        </a:xfrm>
        <a:prstGeom prst="roundRect">
          <a:avLst>
            <a:gd name="adj" fmla="val 166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Calibri" panose="020F0502020204030204" pitchFamily="34" charset="0"/>
              <a:cs typeface="Calibri" panose="020F0502020204030204" pitchFamily="34" charset="0"/>
            </a:rPr>
            <a:t>Deposition</a:t>
          </a:r>
        </a:p>
      </dsp:txBody>
      <dsp:txXfrm>
        <a:off x="3755532" y="2448819"/>
        <a:ext cx="1913880" cy="952014"/>
      </dsp:txXfrm>
    </dsp:sp>
    <dsp:sp modelId="{7835A3DA-BABB-47DE-B689-7E8F0EC9EDB1}">
      <dsp:nvSpPr>
        <dsp:cNvPr id="0" name=""/>
        <dsp:cNvSpPr/>
      </dsp:nvSpPr>
      <dsp:spPr>
        <a:xfrm>
          <a:off x="5832811" y="2493146"/>
          <a:ext cx="1096242" cy="8527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ctr" anchorCtr="0">
          <a:noAutofit/>
        </a:bodyPr>
        <a:lstStyle/>
        <a:p>
          <a:pPr marL="228600" lvl="1" indent="-228600" algn="l" defTabSz="1066800">
            <a:lnSpc>
              <a:spcPct val="90000"/>
            </a:lnSpc>
            <a:spcBef>
              <a:spcPct val="0"/>
            </a:spcBef>
            <a:spcAft>
              <a:spcPct val="15000"/>
            </a:spcAft>
            <a:buChar char="•"/>
          </a:pPr>
          <a:r>
            <a:rPr lang="en-US" sz="2400" kern="1200" dirty="0">
              <a:latin typeface="Calibri" panose="020F0502020204030204" pitchFamily="34" charset="0"/>
              <a:cs typeface="Calibri" panose="020F0502020204030204" pitchFamily="34" charset="0"/>
            </a:rPr>
            <a:t>Dose</a:t>
          </a:r>
        </a:p>
      </dsp:txBody>
      <dsp:txXfrm>
        <a:off x="5832811" y="2493146"/>
        <a:ext cx="1096242" cy="852728"/>
      </dsp:txXfrm>
    </dsp:sp>
    <dsp:sp modelId="{C67284FC-B169-4194-8701-A01ABBD920FE}">
      <dsp:nvSpPr>
        <dsp:cNvPr id="0" name=""/>
        <dsp:cNvSpPr/>
      </dsp:nvSpPr>
      <dsp:spPr>
        <a:xfrm>
          <a:off x="5504150" y="3582464"/>
          <a:ext cx="2240688" cy="1055038"/>
        </a:xfrm>
        <a:prstGeom prst="roundRect">
          <a:avLst>
            <a:gd name="adj" fmla="val 166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Calibri" panose="020F0502020204030204" pitchFamily="34" charset="0"/>
              <a:cs typeface="Calibri" panose="020F0502020204030204" pitchFamily="34" charset="0"/>
            </a:rPr>
            <a:t>Health Outcomes</a:t>
          </a:r>
        </a:p>
      </dsp:txBody>
      <dsp:txXfrm>
        <a:off x="5555662" y="3633976"/>
        <a:ext cx="2137664" cy="95201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3E0D18D-40C7-4767-B1CB-01167F5C3846}">
      <dsp:nvSpPr>
        <dsp:cNvPr id="0" name=""/>
        <dsp:cNvSpPr/>
      </dsp:nvSpPr>
      <dsp:spPr>
        <a:xfrm rot="5400000">
          <a:off x="598194" y="997018"/>
          <a:ext cx="875599" cy="996838"/>
        </a:xfrm>
        <a:prstGeom prst="bentUpArrow">
          <a:avLst>
            <a:gd name="adj1" fmla="val 32840"/>
            <a:gd name="adj2" fmla="val 25000"/>
            <a:gd name="adj3" fmla="val 35780"/>
          </a:avLst>
        </a:prstGeom>
        <a:solidFill>
          <a:schemeClr val="accent1">
            <a:tint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F390C06-7A1A-4653-9399-AE31B3AD02C6}">
      <dsp:nvSpPr>
        <dsp:cNvPr id="0" name=""/>
        <dsp:cNvSpPr/>
      </dsp:nvSpPr>
      <dsp:spPr>
        <a:xfrm>
          <a:off x="150001" y="26399"/>
          <a:ext cx="1906419" cy="1031747"/>
        </a:xfrm>
        <a:prstGeom prst="roundRect">
          <a:avLst>
            <a:gd name="adj" fmla="val 166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Exposure</a:t>
          </a:r>
        </a:p>
      </dsp:txBody>
      <dsp:txXfrm>
        <a:off x="200376" y="76774"/>
        <a:ext cx="1805669" cy="930997"/>
      </dsp:txXfrm>
    </dsp:sp>
    <dsp:sp modelId="{710C38A5-CAA2-4B67-84A4-179D2D249806}">
      <dsp:nvSpPr>
        <dsp:cNvPr id="0" name=""/>
        <dsp:cNvSpPr/>
      </dsp:nvSpPr>
      <dsp:spPr>
        <a:xfrm>
          <a:off x="2060512" y="74515"/>
          <a:ext cx="2882507" cy="8339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ctr" anchorCtr="0">
          <a:noAutofit/>
        </a:bodyPr>
        <a:lstStyle/>
        <a:p>
          <a:pPr marL="171450" lvl="1" indent="-171450" algn="l" defTabSz="800100">
            <a:lnSpc>
              <a:spcPct val="90000"/>
            </a:lnSpc>
            <a:spcBef>
              <a:spcPct val="0"/>
            </a:spcBef>
            <a:spcAft>
              <a:spcPct val="15000"/>
            </a:spcAft>
            <a:buChar char="•"/>
          </a:pPr>
          <a:endParaRPr lang="en-US" sz="1800" kern="1200" dirty="0"/>
        </a:p>
      </dsp:txBody>
      <dsp:txXfrm>
        <a:off x="2060512" y="74515"/>
        <a:ext cx="2882507" cy="833903"/>
      </dsp:txXfrm>
    </dsp:sp>
    <dsp:sp modelId="{9580DD1F-6946-45AC-8DB7-2CC1237B3A99}">
      <dsp:nvSpPr>
        <dsp:cNvPr id="0" name=""/>
        <dsp:cNvSpPr/>
      </dsp:nvSpPr>
      <dsp:spPr>
        <a:xfrm rot="5400000">
          <a:off x="2511306" y="2156011"/>
          <a:ext cx="875599" cy="996838"/>
        </a:xfrm>
        <a:prstGeom prst="bentUpArrow">
          <a:avLst>
            <a:gd name="adj1" fmla="val 32840"/>
            <a:gd name="adj2" fmla="val 25000"/>
            <a:gd name="adj3" fmla="val 35780"/>
          </a:avLst>
        </a:prstGeom>
        <a:solidFill>
          <a:schemeClr val="accent1">
            <a:tint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FB05B8F-0F9A-441B-AC16-C7D73AA8F674}">
      <dsp:nvSpPr>
        <dsp:cNvPr id="0" name=""/>
        <dsp:cNvSpPr/>
      </dsp:nvSpPr>
      <dsp:spPr>
        <a:xfrm>
          <a:off x="1754945" y="1151355"/>
          <a:ext cx="2211860" cy="1031747"/>
        </a:xfrm>
        <a:prstGeom prst="roundRect">
          <a:avLst>
            <a:gd name="adj" fmla="val 166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Lung Penetration</a:t>
          </a:r>
        </a:p>
      </dsp:txBody>
      <dsp:txXfrm>
        <a:off x="1805320" y="1201730"/>
        <a:ext cx="2111110" cy="930997"/>
      </dsp:txXfrm>
    </dsp:sp>
    <dsp:sp modelId="{6895AE02-4267-4998-9768-C6EB2B4E8DF9}">
      <dsp:nvSpPr>
        <dsp:cNvPr id="0" name=""/>
        <dsp:cNvSpPr/>
      </dsp:nvSpPr>
      <dsp:spPr>
        <a:xfrm>
          <a:off x="4002510" y="1192288"/>
          <a:ext cx="2820983" cy="833903"/>
        </a:xfrm>
        <a:prstGeom prst="rect">
          <a:avLst/>
        </a:prstGeom>
        <a:noFill/>
        <a:ln>
          <a:noFill/>
        </a:ln>
        <a:effectLst/>
      </dsp:spPr>
      <dsp:style>
        <a:lnRef idx="0">
          <a:scrgbClr r="0" g="0" b="0"/>
        </a:lnRef>
        <a:fillRef idx="0">
          <a:scrgbClr r="0" g="0" b="0"/>
        </a:fillRef>
        <a:effectRef idx="0">
          <a:scrgbClr r="0" g="0" b="0"/>
        </a:effectRef>
        <a:fontRef idx="minor"/>
      </dsp:style>
    </dsp:sp>
    <dsp:sp modelId="{910DA906-4D23-4E6D-B9DB-918542FC386F}">
      <dsp:nvSpPr>
        <dsp:cNvPr id="0" name=""/>
        <dsp:cNvSpPr/>
      </dsp:nvSpPr>
      <dsp:spPr>
        <a:xfrm rot="5400000">
          <a:off x="4151957" y="3315004"/>
          <a:ext cx="875599" cy="996838"/>
        </a:xfrm>
        <a:prstGeom prst="bentUpArrow">
          <a:avLst>
            <a:gd name="adj1" fmla="val 32840"/>
            <a:gd name="adj2" fmla="val 25000"/>
            <a:gd name="adj3" fmla="val 35780"/>
          </a:avLst>
        </a:prstGeom>
        <a:solidFill>
          <a:schemeClr val="accent1">
            <a:tint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7F8B5C4-FB2D-445D-865E-89D6EEBAF551}">
      <dsp:nvSpPr>
        <dsp:cNvPr id="0" name=""/>
        <dsp:cNvSpPr/>
      </dsp:nvSpPr>
      <dsp:spPr>
        <a:xfrm>
          <a:off x="3670783" y="2344385"/>
          <a:ext cx="1972380" cy="1031747"/>
        </a:xfrm>
        <a:prstGeom prst="roundRect">
          <a:avLst>
            <a:gd name="adj" fmla="val 166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Deposition</a:t>
          </a:r>
        </a:p>
      </dsp:txBody>
      <dsp:txXfrm>
        <a:off x="3721158" y="2394760"/>
        <a:ext cx="1871630" cy="930997"/>
      </dsp:txXfrm>
    </dsp:sp>
    <dsp:sp modelId="{7835A3DA-BABB-47DE-B689-7E8F0EC9EDB1}">
      <dsp:nvSpPr>
        <dsp:cNvPr id="0" name=""/>
        <dsp:cNvSpPr/>
      </dsp:nvSpPr>
      <dsp:spPr>
        <a:xfrm>
          <a:off x="5752579" y="2438108"/>
          <a:ext cx="1072042" cy="833903"/>
        </a:xfrm>
        <a:prstGeom prst="rect">
          <a:avLst/>
        </a:prstGeom>
        <a:noFill/>
        <a:ln>
          <a:noFill/>
        </a:ln>
        <a:effectLst/>
      </dsp:spPr>
      <dsp:style>
        <a:lnRef idx="0">
          <a:scrgbClr r="0" g="0" b="0"/>
        </a:lnRef>
        <a:fillRef idx="0">
          <a:scrgbClr r="0" g="0" b="0"/>
        </a:fillRef>
        <a:effectRef idx="0">
          <a:scrgbClr r="0" g="0" b="0"/>
        </a:effectRef>
        <a:fontRef idx="minor"/>
      </dsp:style>
    </dsp:sp>
    <dsp:sp modelId="{C67284FC-B169-4194-8701-A01ABBD920FE}">
      <dsp:nvSpPr>
        <dsp:cNvPr id="0" name=""/>
        <dsp:cNvSpPr/>
      </dsp:nvSpPr>
      <dsp:spPr>
        <a:xfrm>
          <a:off x="5431174" y="3503378"/>
          <a:ext cx="2191224" cy="1031747"/>
        </a:xfrm>
        <a:prstGeom prst="roundRect">
          <a:avLst>
            <a:gd name="adj" fmla="val 166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Health Outcomes</a:t>
          </a:r>
        </a:p>
      </dsp:txBody>
      <dsp:txXfrm>
        <a:off x="5481549" y="3553753"/>
        <a:ext cx="2090474" cy="93099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D237CAA-0EA1-4DFA-ADB3-767B705548C8}">
      <dsp:nvSpPr>
        <dsp:cNvPr id="0" name=""/>
        <dsp:cNvSpPr/>
      </dsp:nvSpPr>
      <dsp:spPr>
        <a:xfrm>
          <a:off x="0" y="31928"/>
          <a:ext cx="8610600" cy="695565"/>
        </a:xfrm>
        <a:prstGeom prst="roundRect">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en-US" sz="2900" b="1" kern="1200" dirty="0">
              <a:latin typeface="Calibri" panose="020F0502020204030204" pitchFamily="34" charset="0"/>
              <a:cs typeface="Calibri" panose="020F0502020204030204" pitchFamily="34" charset="0"/>
            </a:rPr>
            <a:t>PEL (Permissible Exposure Limit)</a:t>
          </a:r>
          <a:endParaRPr lang="en-US" sz="2900" kern="1200" dirty="0">
            <a:latin typeface="Calibri" panose="020F0502020204030204" pitchFamily="34" charset="0"/>
            <a:cs typeface="Calibri" panose="020F0502020204030204" pitchFamily="34" charset="0"/>
          </a:endParaRPr>
        </a:p>
      </dsp:txBody>
      <dsp:txXfrm>
        <a:off x="33955" y="65883"/>
        <a:ext cx="8542690" cy="627655"/>
      </dsp:txXfrm>
    </dsp:sp>
    <dsp:sp modelId="{F466D4EA-C2FF-4DAC-82C2-28F0F1ACC999}">
      <dsp:nvSpPr>
        <dsp:cNvPr id="0" name=""/>
        <dsp:cNvSpPr/>
      </dsp:nvSpPr>
      <dsp:spPr>
        <a:xfrm>
          <a:off x="0" y="727493"/>
          <a:ext cx="8610600" cy="7953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73387" tIns="36830" rIns="206248" bIns="36830" numCol="1" spcCol="1270" anchor="t" anchorCtr="0">
          <a:noAutofit/>
        </a:bodyPr>
        <a:lstStyle/>
        <a:p>
          <a:pPr marL="228600" lvl="1" indent="-228600" algn="l" defTabSz="1022350">
            <a:lnSpc>
              <a:spcPct val="90000"/>
            </a:lnSpc>
            <a:spcBef>
              <a:spcPct val="0"/>
            </a:spcBef>
            <a:spcAft>
              <a:spcPct val="20000"/>
            </a:spcAft>
            <a:buChar char="•"/>
          </a:pPr>
          <a:r>
            <a:rPr lang="en-US" sz="2300" b="1" kern="1200" dirty="0">
              <a:latin typeface="Calibri" panose="020F0502020204030204" pitchFamily="34" charset="0"/>
              <a:cs typeface="Calibri" panose="020F0502020204030204" pitchFamily="34" charset="0"/>
            </a:rPr>
            <a:t>Regulatory Limit set by OSHA and MSHA</a:t>
          </a:r>
          <a:endParaRPr lang="en-US" sz="2300" kern="1200" dirty="0">
            <a:latin typeface="Calibri" panose="020F0502020204030204" pitchFamily="34" charset="0"/>
            <a:cs typeface="Calibri" panose="020F0502020204030204" pitchFamily="34" charset="0"/>
          </a:endParaRPr>
        </a:p>
        <a:p>
          <a:pPr marL="228600" lvl="1" indent="-228600" algn="l" defTabSz="1022350">
            <a:lnSpc>
              <a:spcPct val="90000"/>
            </a:lnSpc>
            <a:spcBef>
              <a:spcPct val="0"/>
            </a:spcBef>
            <a:spcAft>
              <a:spcPct val="20000"/>
            </a:spcAft>
            <a:buChar char="•"/>
          </a:pPr>
          <a:r>
            <a:rPr lang="en-US" sz="2300" b="1" kern="1200" dirty="0">
              <a:latin typeface="Calibri" panose="020F0502020204030204" pitchFamily="34" charset="0"/>
              <a:cs typeface="Calibri" panose="020F0502020204030204" pitchFamily="34" charset="0"/>
            </a:rPr>
            <a:t>Action Level</a:t>
          </a:r>
        </a:p>
      </dsp:txBody>
      <dsp:txXfrm>
        <a:off x="0" y="727493"/>
        <a:ext cx="8610600" cy="795397"/>
      </dsp:txXfrm>
    </dsp:sp>
    <dsp:sp modelId="{6B077AFF-2D33-4C59-8E38-9EB0010EE6F3}">
      <dsp:nvSpPr>
        <dsp:cNvPr id="0" name=""/>
        <dsp:cNvSpPr/>
      </dsp:nvSpPr>
      <dsp:spPr>
        <a:xfrm>
          <a:off x="0" y="1522891"/>
          <a:ext cx="8610600" cy="695565"/>
        </a:xfrm>
        <a:prstGeom prst="roundRect">
          <a:avLst/>
        </a:prstGeom>
        <a:gradFill rotWithShape="0">
          <a:gsLst>
            <a:gs pos="0">
              <a:schemeClr val="accent5">
                <a:hueOff val="-4966938"/>
                <a:satOff val="19906"/>
                <a:lumOff val="4314"/>
                <a:alphaOff val="0"/>
                <a:shade val="51000"/>
                <a:satMod val="130000"/>
              </a:schemeClr>
            </a:gs>
            <a:gs pos="80000">
              <a:schemeClr val="accent5">
                <a:hueOff val="-4966938"/>
                <a:satOff val="19906"/>
                <a:lumOff val="4314"/>
                <a:alphaOff val="0"/>
                <a:shade val="93000"/>
                <a:satMod val="130000"/>
              </a:schemeClr>
            </a:gs>
            <a:gs pos="100000">
              <a:schemeClr val="accent5">
                <a:hueOff val="-4966938"/>
                <a:satOff val="19906"/>
                <a:lumOff val="4314"/>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en-US" sz="2900" b="1" kern="1200" dirty="0">
              <a:latin typeface="Calibri" panose="020F0502020204030204" pitchFamily="34" charset="0"/>
              <a:cs typeface="Calibri" panose="020F0502020204030204" pitchFamily="34" charset="0"/>
            </a:rPr>
            <a:t>REL (Recommended Exposure Limit)</a:t>
          </a:r>
          <a:endParaRPr lang="en-US" sz="2900" kern="1200" dirty="0">
            <a:latin typeface="Calibri" panose="020F0502020204030204" pitchFamily="34" charset="0"/>
            <a:cs typeface="Calibri" panose="020F0502020204030204" pitchFamily="34" charset="0"/>
          </a:endParaRPr>
        </a:p>
      </dsp:txBody>
      <dsp:txXfrm>
        <a:off x="33955" y="1556846"/>
        <a:ext cx="8542690" cy="627655"/>
      </dsp:txXfrm>
    </dsp:sp>
    <dsp:sp modelId="{8187E69A-922C-4C6C-B162-154075D1CBE7}">
      <dsp:nvSpPr>
        <dsp:cNvPr id="0" name=""/>
        <dsp:cNvSpPr/>
      </dsp:nvSpPr>
      <dsp:spPr>
        <a:xfrm>
          <a:off x="0" y="2218456"/>
          <a:ext cx="8610600" cy="4802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73387" tIns="36830" rIns="206248" bIns="36830" numCol="1" spcCol="1270" anchor="t" anchorCtr="0">
          <a:noAutofit/>
        </a:bodyPr>
        <a:lstStyle/>
        <a:p>
          <a:pPr marL="228600" lvl="1" indent="-228600" algn="l" defTabSz="1022350">
            <a:lnSpc>
              <a:spcPct val="90000"/>
            </a:lnSpc>
            <a:spcBef>
              <a:spcPct val="0"/>
            </a:spcBef>
            <a:spcAft>
              <a:spcPct val="20000"/>
            </a:spcAft>
            <a:buChar char="•"/>
          </a:pPr>
          <a:r>
            <a:rPr lang="en-US" sz="2300" b="1" kern="1200" dirty="0">
              <a:latin typeface="Calibri" panose="020F0502020204030204" pitchFamily="34" charset="0"/>
              <a:cs typeface="Calibri" panose="020F0502020204030204" pitchFamily="34" charset="0"/>
            </a:rPr>
            <a:t>Recommended limit set by NIOSH</a:t>
          </a:r>
          <a:endParaRPr lang="en-US" sz="2300" kern="1200" dirty="0">
            <a:latin typeface="Calibri" panose="020F0502020204030204" pitchFamily="34" charset="0"/>
            <a:cs typeface="Calibri" panose="020F0502020204030204" pitchFamily="34" charset="0"/>
          </a:endParaRPr>
        </a:p>
      </dsp:txBody>
      <dsp:txXfrm>
        <a:off x="0" y="2218456"/>
        <a:ext cx="8610600" cy="480240"/>
      </dsp:txXfrm>
    </dsp:sp>
    <dsp:sp modelId="{57332287-AD02-4FB1-BB6C-F871BA65E4FD}">
      <dsp:nvSpPr>
        <dsp:cNvPr id="0" name=""/>
        <dsp:cNvSpPr/>
      </dsp:nvSpPr>
      <dsp:spPr>
        <a:xfrm>
          <a:off x="0" y="2698696"/>
          <a:ext cx="8610600" cy="695565"/>
        </a:xfrm>
        <a:prstGeom prst="roundRect">
          <a:avLst/>
        </a:prstGeom>
        <a:gradFill rotWithShape="0">
          <a:gsLst>
            <a:gs pos="0">
              <a:schemeClr val="accent5">
                <a:hueOff val="-9933876"/>
                <a:satOff val="39811"/>
                <a:lumOff val="8628"/>
                <a:alphaOff val="0"/>
                <a:shade val="51000"/>
                <a:satMod val="130000"/>
              </a:schemeClr>
            </a:gs>
            <a:gs pos="80000">
              <a:schemeClr val="accent5">
                <a:hueOff val="-9933876"/>
                <a:satOff val="39811"/>
                <a:lumOff val="8628"/>
                <a:alphaOff val="0"/>
                <a:shade val="93000"/>
                <a:satMod val="130000"/>
              </a:schemeClr>
            </a:gs>
            <a:gs pos="100000">
              <a:schemeClr val="accent5">
                <a:hueOff val="-9933876"/>
                <a:satOff val="39811"/>
                <a:lumOff val="8628"/>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en-US" sz="2900" b="1" kern="1200" dirty="0">
              <a:latin typeface="Calibri" panose="020F0502020204030204" pitchFamily="34" charset="0"/>
              <a:cs typeface="Calibri" panose="020F0502020204030204" pitchFamily="34" charset="0"/>
            </a:rPr>
            <a:t>TLV (Threshold Limit Value)</a:t>
          </a:r>
          <a:endParaRPr lang="en-US" sz="2900" kern="1200" dirty="0">
            <a:latin typeface="Calibri" panose="020F0502020204030204" pitchFamily="34" charset="0"/>
            <a:cs typeface="Calibri" panose="020F0502020204030204" pitchFamily="34" charset="0"/>
          </a:endParaRPr>
        </a:p>
      </dsp:txBody>
      <dsp:txXfrm>
        <a:off x="33955" y="2732651"/>
        <a:ext cx="8542690" cy="627655"/>
      </dsp:txXfrm>
    </dsp:sp>
    <dsp:sp modelId="{374BD334-2587-4EAB-84AE-7FE4BC80AAAE}">
      <dsp:nvSpPr>
        <dsp:cNvPr id="0" name=""/>
        <dsp:cNvSpPr/>
      </dsp:nvSpPr>
      <dsp:spPr>
        <a:xfrm>
          <a:off x="0" y="3394261"/>
          <a:ext cx="8610600" cy="7203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73387" tIns="36830" rIns="206248" bIns="36830" numCol="1" spcCol="1270" anchor="t" anchorCtr="0">
          <a:noAutofit/>
        </a:bodyPr>
        <a:lstStyle/>
        <a:p>
          <a:pPr marL="228600" lvl="1" indent="-228600" algn="l" defTabSz="1022350">
            <a:lnSpc>
              <a:spcPct val="90000"/>
            </a:lnSpc>
            <a:spcBef>
              <a:spcPct val="0"/>
            </a:spcBef>
            <a:spcAft>
              <a:spcPct val="20000"/>
            </a:spcAft>
            <a:buChar char="•"/>
          </a:pPr>
          <a:r>
            <a:rPr lang="en-US" sz="2300" b="1" kern="1200" dirty="0">
              <a:latin typeface="Calibri" panose="020F0502020204030204" pitchFamily="34" charset="0"/>
              <a:cs typeface="Calibri" panose="020F0502020204030204" pitchFamily="34" charset="0"/>
            </a:rPr>
            <a:t>Recommended limit set by ACGIH</a:t>
          </a:r>
          <a:br>
            <a:rPr lang="en-US" sz="2300" b="1" kern="1200" dirty="0"/>
          </a:br>
          <a:endParaRPr lang="en-US" sz="2300" kern="1200" dirty="0"/>
        </a:p>
      </dsp:txBody>
      <dsp:txXfrm>
        <a:off x="0" y="3394261"/>
        <a:ext cx="8610600" cy="72035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3E0D18D-40C7-4767-B1CB-01167F5C3846}">
      <dsp:nvSpPr>
        <dsp:cNvPr id="0" name=""/>
        <dsp:cNvSpPr/>
      </dsp:nvSpPr>
      <dsp:spPr>
        <a:xfrm rot="5400000">
          <a:off x="598194" y="997018"/>
          <a:ext cx="875599" cy="996838"/>
        </a:xfrm>
        <a:prstGeom prst="bentUpArrow">
          <a:avLst>
            <a:gd name="adj1" fmla="val 32840"/>
            <a:gd name="adj2" fmla="val 25000"/>
            <a:gd name="adj3" fmla="val 35780"/>
          </a:avLst>
        </a:prstGeom>
        <a:solidFill>
          <a:schemeClr val="accent1">
            <a:tint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F390C06-7A1A-4653-9399-AE31B3AD02C6}">
      <dsp:nvSpPr>
        <dsp:cNvPr id="0" name=""/>
        <dsp:cNvSpPr/>
      </dsp:nvSpPr>
      <dsp:spPr>
        <a:xfrm>
          <a:off x="150001" y="26399"/>
          <a:ext cx="1906419" cy="1031747"/>
        </a:xfrm>
        <a:prstGeom prst="roundRect">
          <a:avLst>
            <a:gd name="adj" fmla="val 166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Exposure</a:t>
          </a:r>
        </a:p>
      </dsp:txBody>
      <dsp:txXfrm>
        <a:off x="200376" y="76774"/>
        <a:ext cx="1805669" cy="930997"/>
      </dsp:txXfrm>
    </dsp:sp>
    <dsp:sp modelId="{710C38A5-CAA2-4B67-84A4-179D2D249806}">
      <dsp:nvSpPr>
        <dsp:cNvPr id="0" name=""/>
        <dsp:cNvSpPr/>
      </dsp:nvSpPr>
      <dsp:spPr>
        <a:xfrm>
          <a:off x="2060512" y="74515"/>
          <a:ext cx="2882507" cy="8339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ctr" anchorCtr="0">
          <a:noAutofit/>
        </a:bodyPr>
        <a:lstStyle/>
        <a:p>
          <a:pPr marL="171450" lvl="1" indent="-171450" algn="l" defTabSz="800100">
            <a:lnSpc>
              <a:spcPct val="90000"/>
            </a:lnSpc>
            <a:spcBef>
              <a:spcPct val="0"/>
            </a:spcBef>
            <a:spcAft>
              <a:spcPct val="15000"/>
            </a:spcAft>
            <a:buChar char="•"/>
          </a:pPr>
          <a:endParaRPr lang="en-US" sz="1800" kern="1200" dirty="0"/>
        </a:p>
      </dsp:txBody>
      <dsp:txXfrm>
        <a:off x="2060512" y="74515"/>
        <a:ext cx="2882507" cy="833903"/>
      </dsp:txXfrm>
    </dsp:sp>
    <dsp:sp modelId="{9580DD1F-6946-45AC-8DB7-2CC1237B3A99}">
      <dsp:nvSpPr>
        <dsp:cNvPr id="0" name=""/>
        <dsp:cNvSpPr/>
      </dsp:nvSpPr>
      <dsp:spPr>
        <a:xfrm rot="5400000">
          <a:off x="2511306" y="2156011"/>
          <a:ext cx="875599" cy="996838"/>
        </a:xfrm>
        <a:prstGeom prst="bentUpArrow">
          <a:avLst>
            <a:gd name="adj1" fmla="val 32840"/>
            <a:gd name="adj2" fmla="val 25000"/>
            <a:gd name="adj3" fmla="val 35780"/>
          </a:avLst>
        </a:prstGeom>
        <a:solidFill>
          <a:schemeClr val="accent1">
            <a:tint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FB05B8F-0F9A-441B-AC16-C7D73AA8F674}">
      <dsp:nvSpPr>
        <dsp:cNvPr id="0" name=""/>
        <dsp:cNvSpPr/>
      </dsp:nvSpPr>
      <dsp:spPr>
        <a:xfrm>
          <a:off x="1754945" y="1151355"/>
          <a:ext cx="2211860" cy="1031747"/>
        </a:xfrm>
        <a:prstGeom prst="roundRect">
          <a:avLst>
            <a:gd name="adj" fmla="val 166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Lung Penetration</a:t>
          </a:r>
        </a:p>
      </dsp:txBody>
      <dsp:txXfrm>
        <a:off x="1805320" y="1201730"/>
        <a:ext cx="2111110" cy="930997"/>
      </dsp:txXfrm>
    </dsp:sp>
    <dsp:sp modelId="{6895AE02-4267-4998-9768-C6EB2B4E8DF9}">
      <dsp:nvSpPr>
        <dsp:cNvPr id="0" name=""/>
        <dsp:cNvSpPr/>
      </dsp:nvSpPr>
      <dsp:spPr>
        <a:xfrm>
          <a:off x="4002510" y="1192288"/>
          <a:ext cx="2820983" cy="833903"/>
        </a:xfrm>
        <a:prstGeom prst="rect">
          <a:avLst/>
        </a:prstGeom>
        <a:noFill/>
        <a:ln>
          <a:noFill/>
        </a:ln>
        <a:effectLst/>
      </dsp:spPr>
      <dsp:style>
        <a:lnRef idx="0">
          <a:scrgbClr r="0" g="0" b="0"/>
        </a:lnRef>
        <a:fillRef idx="0">
          <a:scrgbClr r="0" g="0" b="0"/>
        </a:fillRef>
        <a:effectRef idx="0">
          <a:scrgbClr r="0" g="0" b="0"/>
        </a:effectRef>
        <a:fontRef idx="minor"/>
      </dsp:style>
    </dsp:sp>
    <dsp:sp modelId="{910DA906-4D23-4E6D-B9DB-918542FC386F}">
      <dsp:nvSpPr>
        <dsp:cNvPr id="0" name=""/>
        <dsp:cNvSpPr/>
      </dsp:nvSpPr>
      <dsp:spPr>
        <a:xfrm rot="5400000">
          <a:off x="4151957" y="3315004"/>
          <a:ext cx="875599" cy="996838"/>
        </a:xfrm>
        <a:prstGeom prst="bentUpArrow">
          <a:avLst>
            <a:gd name="adj1" fmla="val 32840"/>
            <a:gd name="adj2" fmla="val 25000"/>
            <a:gd name="adj3" fmla="val 35780"/>
          </a:avLst>
        </a:prstGeom>
        <a:solidFill>
          <a:schemeClr val="accent1">
            <a:tint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7F8B5C4-FB2D-445D-865E-89D6EEBAF551}">
      <dsp:nvSpPr>
        <dsp:cNvPr id="0" name=""/>
        <dsp:cNvSpPr/>
      </dsp:nvSpPr>
      <dsp:spPr>
        <a:xfrm>
          <a:off x="3670783" y="2344385"/>
          <a:ext cx="1972380" cy="1031747"/>
        </a:xfrm>
        <a:prstGeom prst="roundRect">
          <a:avLst>
            <a:gd name="adj" fmla="val 166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Deposition</a:t>
          </a:r>
        </a:p>
      </dsp:txBody>
      <dsp:txXfrm>
        <a:off x="3721158" y="2394760"/>
        <a:ext cx="1871630" cy="930997"/>
      </dsp:txXfrm>
    </dsp:sp>
    <dsp:sp modelId="{7835A3DA-BABB-47DE-B689-7E8F0EC9EDB1}">
      <dsp:nvSpPr>
        <dsp:cNvPr id="0" name=""/>
        <dsp:cNvSpPr/>
      </dsp:nvSpPr>
      <dsp:spPr>
        <a:xfrm>
          <a:off x="5752579" y="2438108"/>
          <a:ext cx="1072042" cy="833903"/>
        </a:xfrm>
        <a:prstGeom prst="rect">
          <a:avLst/>
        </a:prstGeom>
        <a:noFill/>
        <a:ln>
          <a:noFill/>
        </a:ln>
        <a:effectLst/>
      </dsp:spPr>
      <dsp:style>
        <a:lnRef idx="0">
          <a:scrgbClr r="0" g="0" b="0"/>
        </a:lnRef>
        <a:fillRef idx="0">
          <a:scrgbClr r="0" g="0" b="0"/>
        </a:fillRef>
        <a:effectRef idx="0">
          <a:scrgbClr r="0" g="0" b="0"/>
        </a:effectRef>
        <a:fontRef idx="minor"/>
      </dsp:style>
    </dsp:sp>
    <dsp:sp modelId="{C67284FC-B169-4194-8701-A01ABBD920FE}">
      <dsp:nvSpPr>
        <dsp:cNvPr id="0" name=""/>
        <dsp:cNvSpPr/>
      </dsp:nvSpPr>
      <dsp:spPr>
        <a:xfrm>
          <a:off x="5431174" y="3503378"/>
          <a:ext cx="2191224" cy="1031747"/>
        </a:xfrm>
        <a:prstGeom prst="roundRect">
          <a:avLst>
            <a:gd name="adj" fmla="val 166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Health Outcomes</a:t>
          </a:r>
        </a:p>
      </dsp:txBody>
      <dsp:txXfrm>
        <a:off x="5481549" y="3553753"/>
        <a:ext cx="2090474" cy="93099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EC5C690-4423-45DD-85A3-2C691513BF1C}">
      <dsp:nvSpPr>
        <dsp:cNvPr id="0" name=""/>
        <dsp:cNvSpPr/>
      </dsp:nvSpPr>
      <dsp:spPr>
        <a:xfrm>
          <a:off x="-228621" y="228598"/>
          <a:ext cx="8504238" cy="1302144"/>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06E5CAD-CDFD-4F27-AFFC-3978DBD70A30}">
      <dsp:nvSpPr>
        <dsp:cNvPr id="0" name=""/>
        <dsp:cNvSpPr/>
      </dsp:nvSpPr>
      <dsp:spPr>
        <a:xfrm>
          <a:off x="52615" y="381000"/>
          <a:ext cx="716179" cy="716179"/>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FE05B097-5D63-4D84-A0EA-F589270D8DFE}">
      <dsp:nvSpPr>
        <dsp:cNvPr id="0" name=""/>
        <dsp:cNvSpPr/>
      </dsp:nvSpPr>
      <dsp:spPr>
        <a:xfrm>
          <a:off x="814629" y="152397"/>
          <a:ext cx="3826907" cy="13021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810" tIns="137810" rIns="137810" bIns="137810" numCol="1" spcCol="1270" anchor="ctr" anchorCtr="0">
          <a:noAutofit/>
        </a:bodyPr>
        <a:lstStyle/>
        <a:p>
          <a:pPr marL="0" lvl="0" indent="0" algn="l" defTabSz="1066800">
            <a:lnSpc>
              <a:spcPct val="100000"/>
            </a:lnSpc>
            <a:spcBef>
              <a:spcPct val="0"/>
            </a:spcBef>
            <a:spcAft>
              <a:spcPct val="35000"/>
            </a:spcAft>
            <a:buNone/>
          </a:pPr>
          <a:r>
            <a:rPr lang="en-US" sz="2400" kern="1200" dirty="0">
              <a:latin typeface="Calibri" panose="020F0502020204030204" pitchFamily="34" charset="0"/>
              <a:cs typeface="Calibri" panose="020F0502020204030204" pitchFamily="34" charset="0"/>
            </a:rPr>
            <a:t>Task based</a:t>
          </a:r>
        </a:p>
      </dsp:txBody>
      <dsp:txXfrm>
        <a:off x="814629" y="152397"/>
        <a:ext cx="3826907" cy="1302144"/>
      </dsp:txXfrm>
    </dsp:sp>
    <dsp:sp modelId="{0DFC424E-7D5A-432D-9D7C-A6C6C16BC660}">
      <dsp:nvSpPr>
        <dsp:cNvPr id="0" name=""/>
        <dsp:cNvSpPr/>
      </dsp:nvSpPr>
      <dsp:spPr>
        <a:xfrm>
          <a:off x="4980906" y="7247"/>
          <a:ext cx="3170412" cy="13021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810" tIns="137810" rIns="137810" bIns="137810" numCol="1" spcCol="1270" anchor="ctr" anchorCtr="0">
          <a:noAutofit/>
        </a:bodyPr>
        <a:lstStyle/>
        <a:p>
          <a:pPr marL="0" lvl="0" indent="0" algn="l" defTabSz="533400">
            <a:lnSpc>
              <a:spcPct val="100000"/>
            </a:lnSpc>
            <a:spcBef>
              <a:spcPct val="0"/>
            </a:spcBef>
            <a:spcAft>
              <a:spcPct val="35000"/>
            </a:spcAft>
            <a:buNone/>
          </a:pPr>
          <a:endParaRPr lang="en-US" sz="1200" kern="1200" dirty="0"/>
        </a:p>
      </dsp:txBody>
      <dsp:txXfrm>
        <a:off x="4980906" y="7247"/>
        <a:ext cx="3170412" cy="1302144"/>
      </dsp:txXfrm>
    </dsp:sp>
    <dsp:sp modelId="{B0D27C8B-2090-4E69-9868-00D02C46DF73}">
      <dsp:nvSpPr>
        <dsp:cNvPr id="0" name=""/>
        <dsp:cNvSpPr/>
      </dsp:nvSpPr>
      <dsp:spPr>
        <a:xfrm>
          <a:off x="-252178" y="3269855"/>
          <a:ext cx="8504238" cy="1302144"/>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81CE49F-2A1C-4AE1-AFDB-C7F0D85EBC85}">
      <dsp:nvSpPr>
        <dsp:cNvPr id="0" name=""/>
        <dsp:cNvSpPr/>
      </dsp:nvSpPr>
      <dsp:spPr>
        <a:xfrm>
          <a:off x="141715" y="3569579"/>
          <a:ext cx="716179" cy="716179"/>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60876A2C-0CFD-4B25-9F12-85E400188592}">
      <dsp:nvSpPr>
        <dsp:cNvPr id="0" name=""/>
        <dsp:cNvSpPr/>
      </dsp:nvSpPr>
      <dsp:spPr>
        <a:xfrm>
          <a:off x="1153999" y="1634927"/>
          <a:ext cx="3826907" cy="13021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810" tIns="137810" rIns="137810" bIns="137810" numCol="1" spcCol="1270" anchor="ctr" anchorCtr="0">
          <a:noAutofit/>
        </a:bodyPr>
        <a:lstStyle/>
        <a:p>
          <a:pPr marL="0" lvl="0" indent="0" algn="l" defTabSz="800100">
            <a:lnSpc>
              <a:spcPct val="100000"/>
            </a:lnSpc>
            <a:spcBef>
              <a:spcPct val="0"/>
            </a:spcBef>
            <a:spcAft>
              <a:spcPct val="35000"/>
            </a:spcAft>
            <a:buNone/>
          </a:pPr>
          <a:r>
            <a:rPr lang="en-US" sz="1800" kern="1200" dirty="0"/>
            <a:t>Test</a:t>
          </a:r>
        </a:p>
      </dsp:txBody>
      <dsp:txXfrm>
        <a:off x="1153999" y="1634927"/>
        <a:ext cx="3826907" cy="1302144"/>
      </dsp:txXfrm>
    </dsp:sp>
    <dsp:sp modelId="{5B3A57CB-491E-4BB6-8BCD-624FE00A6BA9}">
      <dsp:nvSpPr>
        <dsp:cNvPr id="0" name=""/>
        <dsp:cNvSpPr/>
      </dsp:nvSpPr>
      <dsp:spPr>
        <a:xfrm>
          <a:off x="4114797" y="228598"/>
          <a:ext cx="4576204" cy="13021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810" tIns="137810" rIns="137810" bIns="137810" numCol="1" spcCol="1270" anchor="ctr" anchorCtr="0">
          <a:noAutofit/>
        </a:bodyPr>
        <a:lstStyle/>
        <a:p>
          <a:pPr marL="0" lvl="0" indent="0" algn="l" defTabSz="1066800">
            <a:lnSpc>
              <a:spcPct val="100000"/>
            </a:lnSpc>
            <a:spcBef>
              <a:spcPct val="0"/>
            </a:spcBef>
            <a:spcAft>
              <a:spcPct val="35000"/>
            </a:spcAft>
            <a:buFont typeface="Wingdings" panose="05000000000000000000" pitchFamily="2" charset="2"/>
            <a:buNone/>
          </a:pPr>
          <a:r>
            <a:rPr lang="en-US" sz="2400" kern="1200" dirty="0">
              <a:latin typeface="Calibri" panose="020F0502020204030204" pitchFamily="34" charset="0"/>
              <a:cs typeface="Calibri" panose="020F0502020204030204" pitchFamily="34" charset="0"/>
            </a:rPr>
            <a:t>- Short term sampling</a:t>
          </a:r>
        </a:p>
        <a:p>
          <a:pPr marL="0" lvl="0" indent="0" algn="l" defTabSz="1066800">
            <a:lnSpc>
              <a:spcPct val="100000"/>
            </a:lnSpc>
            <a:spcBef>
              <a:spcPct val="0"/>
            </a:spcBef>
            <a:spcAft>
              <a:spcPct val="35000"/>
            </a:spcAft>
            <a:buFont typeface="Wingdings" panose="05000000000000000000" pitchFamily="2" charset="2"/>
            <a:buNone/>
          </a:pPr>
          <a:r>
            <a:rPr lang="en-US" sz="2400" kern="1200" dirty="0">
              <a:latin typeface="Calibri" panose="020F0502020204030204" pitchFamily="34" charset="0"/>
              <a:cs typeface="Calibri" panose="020F0502020204030204" pitchFamily="34" charset="0"/>
            </a:rPr>
            <a:t>- Focus on a specific task or     operation</a:t>
          </a:r>
        </a:p>
      </dsp:txBody>
      <dsp:txXfrm>
        <a:off x="4114797" y="228598"/>
        <a:ext cx="4576204" cy="1302144"/>
      </dsp:txXfrm>
    </dsp:sp>
    <dsp:sp modelId="{3E8AD1C3-E6A2-4AB1-B36D-AD96EE62FD6A}">
      <dsp:nvSpPr>
        <dsp:cNvPr id="0" name=""/>
        <dsp:cNvSpPr/>
      </dsp:nvSpPr>
      <dsp:spPr>
        <a:xfrm>
          <a:off x="-252178" y="1676401"/>
          <a:ext cx="8504238" cy="1302144"/>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FFE245C-3ACF-4EC6-AD15-D5A2C95E65A5}">
      <dsp:nvSpPr>
        <dsp:cNvPr id="0" name=""/>
        <dsp:cNvSpPr/>
      </dsp:nvSpPr>
      <dsp:spPr>
        <a:xfrm>
          <a:off x="128817" y="1904997"/>
          <a:ext cx="716179" cy="716179"/>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39E882FF-2819-4F4E-AB11-0BDE85D9A42D}">
      <dsp:nvSpPr>
        <dsp:cNvPr id="0" name=""/>
        <dsp:cNvSpPr/>
      </dsp:nvSpPr>
      <dsp:spPr>
        <a:xfrm>
          <a:off x="814629" y="1676401"/>
          <a:ext cx="3826907" cy="13021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810" tIns="137810" rIns="137810" bIns="137810" numCol="1" spcCol="1270" anchor="ctr" anchorCtr="0">
          <a:noAutofit/>
        </a:bodyPr>
        <a:lstStyle/>
        <a:p>
          <a:pPr marL="0" lvl="0" indent="0" algn="l" defTabSz="1066800">
            <a:lnSpc>
              <a:spcPct val="100000"/>
            </a:lnSpc>
            <a:spcBef>
              <a:spcPct val="0"/>
            </a:spcBef>
            <a:spcAft>
              <a:spcPct val="35000"/>
            </a:spcAft>
            <a:buNone/>
          </a:pPr>
          <a:r>
            <a:rPr lang="en-US" sz="2400" kern="1200" dirty="0">
              <a:latin typeface="Calibri" panose="020F0502020204030204" pitchFamily="34" charset="0"/>
              <a:cs typeface="Calibri" panose="020F0502020204030204" pitchFamily="34" charset="0"/>
            </a:rPr>
            <a:t>Real time monitoring</a:t>
          </a:r>
        </a:p>
      </dsp:txBody>
      <dsp:txXfrm>
        <a:off x="814629" y="1676401"/>
        <a:ext cx="3826907" cy="1302144"/>
      </dsp:txXfrm>
    </dsp:sp>
    <dsp:sp modelId="{7BD2C1F4-CAAD-4C77-9E9D-B55C4E7AD7A0}">
      <dsp:nvSpPr>
        <dsp:cNvPr id="0" name=""/>
        <dsp:cNvSpPr/>
      </dsp:nvSpPr>
      <dsp:spPr>
        <a:xfrm>
          <a:off x="4065576" y="1676401"/>
          <a:ext cx="4379353" cy="13021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810" tIns="137810" rIns="137810" bIns="137810" numCol="1" spcCol="1270" anchor="ctr" anchorCtr="0">
          <a:noAutofit/>
        </a:bodyPr>
        <a:lstStyle/>
        <a:p>
          <a:pPr marL="0" lvl="0" indent="0" algn="l" defTabSz="1066800">
            <a:lnSpc>
              <a:spcPct val="100000"/>
            </a:lnSpc>
            <a:spcBef>
              <a:spcPct val="0"/>
            </a:spcBef>
            <a:spcAft>
              <a:spcPct val="35000"/>
            </a:spcAft>
            <a:buNone/>
          </a:pPr>
          <a:r>
            <a:rPr lang="en-US" sz="2400" kern="1200" dirty="0">
              <a:latin typeface="Calibri" panose="020F0502020204030204" pitchFamily="34" charset="0"/>
              <a:cs typeface="Calibri" panose="020F0502020204030204" pitchFamily="34" charset="0"/>
            </a:rPr>
            <a:t>- Immediate results</a:t>
          </a:r>
        </a:p>
        <a:p>
          <a:pPr marL="0" lvl="0" indent="0" algn="l" defTabSz="1066800">
            <a:lnSpc>
              <a:spcPct val="100000"/>
            </a:lnSpc>
            <a:spcBef>
              <a:spcPct val="0"/>
            </a:spcBef>
            <a:spcAft>
              <a:spcPct val="35000"/>
            </a:spcAft>
            <a:buNone/>
          </a:pPr>
          <a:r>
            <a:rPr lang="en-US" sz="2400" kern="1200" dirty="0">
              <a:latin typeface="Calibri" panose="020F0502020204030204" pitchFamily="34" charset="0"/>
              <a:cs typeface="Calibri" panose="020F0502020204030204" pitchFamily="34" charset="0"/>
            </a:rPr>
            <a:t>- Measure peak exposure(s)</a:t>
          </a:r>
        </a:p>
      </dsp:txBody>
      <dsp:txXfrm>
        <a:off x="4065576" y="1676401"/>
        <a:ext cx="4379353" cy="1302144"/>
      </dsp:txXfrm>
    </dsp:sp>
  </dsp:spTree>
</dsp:drawing>
</file>

<file path=ppt/diagrams/layout1.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461" cy="465500"/>
          </a:xfrm>
          <a:prstGeom prst="rect">
            <a:avLst/>
          </a:prstGeom>
        </p:spPr>
        <p:txBody>
          <a:bodyPr vert="horz" lIns="98463" tIns="49231" rIns="98463" bIns="49231" rtlCol="0"/>
          <a:lstStyle>
            <a:lvl1pPr algn="l">
              <a:defRPr sz="1300"/>
            </a:lvl1pPr>
          </a:lstStyle>
          <a:p>
            <a:endParaRPr lang="en-US" dirty="0"/>
          </a:p>
        </p:txBody>
      </p:sp>
      <p:sp>
        <p:nvSpPr>
          <p:cNvPr id="3" name="Date Placeholder 2"/>
          <p:cNvSpPr>
            <a:spLocks noGrp="1"/>
          </p:cNvSpPr>
          <p:nvPr>
            <p:ph type="dt" sz="quarter" idx="1"/>
          </p:nvPr>
        </p:nvSpPr>
        <p:spPr>
          <a:xfrm>
            <a:off x="3884840" y="0"/>
            <a:ext cx="2971461" cy="465500"/>
          </a:xfrm>
          <a:prstGeom prst="rect">
            <a:avLst/>
          </a:prstGeom>
        </p:spPr>
        <p:txBody>
          <a:bodyPr vert="horz" lIns="98463" tIns="49231" rIns="98463" bIns="49231" rtlCol="0"/>
          <a:lstStyle>
            <a:lvl1pPr algn="r">
              <a:defRPr sz="1300"/>
            </a:lvl1pPr>
          </a:lstStyle>
          <a:p>
            <a:fld id="{ABCF5222-02C6-4342-B615-3236BFF81D71}" type="datetimeFigureOut">
              <a:rPr lang="en-US" smtClean="0"/>
              <a:pPr/>
              <a:t>12/1/2023</a:t>
            </a:fld>
            <a:endParaRPr lang="en-US" dirty="0"/>
          </a:p>
        </p:txBody>
      </p:sp>
      <p:sp>
        <p:nvSpPr>
          <p:cNvPr id="4" name="Footer Placeholder 3"/>
          <p:cNvSpPr>
            <a:spLocks noGrp="1"/>
          </p:cNvSpPr>
          <p:nvPr>
            <p:ph type="ftr" sz="quarter" idx="2"/>
          </p:nvPr>
        </p:nvSpPr>
        <p:spPr>
          <a:xfrm>
            <a:off x="0" y="8829203"/>
            <a:ext cx="2971461" cy="465500"/>
          </a:xfrm>
          <a:prstGeom prst="rect">
            <a:avLst/>
          </a:prstGeom>
        </p:spPr>
        <p:txBody>
          <a:bodyPr vert="horz" lIns="98463" tIns="49231" rIns="98463" bIns="49231" rtlCol="0" anchor="b"/>
          <a:lstStyle>
            <a:lvl1pPr algn="l">
              <a:defRPr sz="1300"/>
            </a:lvl1pPr>
          </a:lstStyle>
          <a:p>
            <a:endParaRPr lang="en-US" dirty="0"/>
          </a:p>
        </p:txBody>
      </p:sp>
      <p:sp>
        <p:nvSpPr>
          <p:cNvPr id="5" name="Slide Number Placeholder 4"/>
          <p:cNvSpPr>
            <a:spLocks noGrp="1"/>
          </p:cNvSpPr>
          <p:nvPr>
            <p:ph type="sldNum" sz="quarter" idx="3"/>
          </p:nvPr>
        </p:nvSpPr>
        <p:spPr>
          <a:xfrm>
            <a:off x="3884840" y="8829203"/>
            <a:ext cx="2971461" cy="465500"/>
          </a:xfrm>
          <a:prstGeom prst="rect">
            <a:avLst/>
          </a:prstGeom>
        </p:spPr>
        <p:txBody>
          <a:bodyPr vert="horz" lIns="98463" tIns="49231" rIns="98463" bIns="49231" rtlCol="0" anchor="b"/>
          <a:lstStyle>
            <a:lvl1pPr algn="r">
              <a:defRPr sz="1300"/>
            </a:lvl1pPr>
          </a:lstStyle>
          <a:p>
            <a:fld id="{B424B7C7-616C-4FFE-8D50-DB8F6F4AB470}" type="slidenum">
              <a:rPr lang="en-US" smtClean="0"/>
              <a:pPr/>
              <a:t>‹#›</a:t>
            </a:fld>
            <a:endParaRPr lang="en-US" dirty="0"/>
          </a:p>
        </p:txBody>
      </p:sp>
    </p:spTree>
    <p:extLst>
      <p:ext uri="{BB962C8B-B14F-4D97-AF65-F5344CB8AC3E}">
        <p14:creationId xmlns:p14="http://schemas.microsoft.com/office/powerpoint/2010/main" val="89587671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2972421" cy="46498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027" y="1"/>
            <a:ext cx="2972421" cy="464980"/>
          </a:xfrm>
          <a:prstGeom prst="rect">
            <a:avLst/>
          </a:prstGeom>
        </p:spPr>
        <p:txBody>
          <a:bodyPr vert="horz" lIns="91440" tIns="45720" rIns="91440" bIns="45720" rtlCol="0"/>
          <a:lstStyle>
            <a:lvl1pPr algn="r">
              <a:defRPr sz="1200"/>
            </a:lvl1pPr>
          </a:lstStyle>
          <a:p>
            <a:fld id="{E0320B0C-6997-4B26-B357-29514E15D386}" type="datetimeFigureOut">
              <a:rPr lang="en-US" smtClean="0"/>
              <a:t>12/1/2023</a:t>
            </a:fld>
            <a:endParaRPr lang="en-US" dirty="0"/>
          </a:p>
        </p:txBody>
      </p:sp>
      <p:sp>
        <p:nvSpPr>
          <p:cNvPr id="4" name="Slide Image Placeholder 3"/>
          <p:cNvSpPr>
            <a:spLocks noGrp="1" noRot="1" noChangeAspect="1"/>
          </p:cNvSpPr>
          <p:nvPr>
            <p:ph type="sldImg" idx="2"/>
          </p:nvPr>
        </p:nvSpPr>
        <p:spPr>
          <a:xfrm>
            <a:off x="1104900" y="696913"/>
            <a:ext cx="4648200" cy="348615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6421" y="4416510"/>
            <a:ext cx="5485158" cy="418322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8829823"/>
            <a:ext cx="2972421" cy="46498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027" y="8829823"/>
            <a:ext cx="2972421" cy="464980"/>
          </a:xfrm>
          <a:prstGeom prst="rect">
            <a:avLst/>
          </a:prstGeom>
        </p:spPr>
        <p:txBody>
          <a:bodyPr vert="horz" lIns="91440" tIns="45720" rIns="91440" bIns="45720" rtlCol="0" anchor="b"/>
          <a:lstStyle>
            <a:lvl1pPr algn="r">
              <a:defRPr sz="1200"/>
            </a:lvl1pPr>
          </a:lstStyle>
          <a:p>
            <a:fld id="{36EF4817-4E86-4B68-9735-3BD735F25E64}" type="slidenum">
              <a:rPr lang="en-US" smtClean="0"/>
              <a:t>‹#›</a:t>
            </a:fld>
            <a:endParaRPr lang="en-US" dirty="0"/>
          </a:p>
        </p:txBody>
      </p:sp>
    </p:spTree>
    <p:extLst>
      <p:ext uri="{BB962C8B-B14F-4D97-AF65-F5344CB8AC3E}">
        <p14:creationId xmlns:p14="http://schemas.microsoft.com/office/powerpoint/2010/main" val="10435038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6EF4817-4E86-4B68-9735-3BD735F25E64}" type="slidenum">
              <a:rPr lang="en-US" smtClean="0"/>
              <a:t>1</a:t>
            </a:fld>
            <a:endParaRPr lang="en-US" dirty="0"/>
          </a:p>
        </p:txBody>
      </p:sp>
    </p:spTree>
    <p:extLst>
      <p:ext uri="{BB962C8B-B14F-4D97-AF65-F5344CB8AC3E}">
        <p14:creationId xmlns:p14="http://schemas.microsoft.com/office/powerpoint/2010/main" val="3836340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6EF4817-4E86-4B68-9735-3BD735F25E64}" type="slidenum">
              <a:rPr lang="en-US" smtClean="0"/>
              <a:t>10</a:t>
            </a:fld>
            <a:endParaRPr lang="en-US" dirty="0"/>
          </a:p>
        </p:txBody>
      </p:sp>
    </p:spTree>
    <p:extLst>
      <p:ext uri="{BB962C8B-B14F-4D97-AF65-F5344CB8AC3E}">
        <p14:creationId xmlns:p14="http://schemas.microsoft.com/office/powerpoint/2010/main" val="41263104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6EF4817-4E86-4B68-9735-3BD735F25E64}" type="slidenum">
              <a:rPr lang="en-US" smtClean="0"/>
              <a:t>11</a:t>
            </a:fld>
            <a:endParaRPr lang="en-US" dirty="0"/>
          </a:p>
        </p:txBody>
      </p:sp>
    </p:spTree>
    <p:extLst>
      <p:ext uri="{BB962C8B-B14F-4D97-AF65-F5344CB8AC3E}">
        <p14:creationId xmlns:p14="http://schemas.microsoft.com/office/powerpoint/2010/main" val="19530337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6EF4817-4E86-4B68-9735-3BD735F25E64}" type="slidenum">
              <a:rPr lang="en-US" smtClean="0"/>
              <a:t>12</a:t>
            </a:fld>
            <a:endParaRPr lang="en-US" dirty="0"/>
          </a:p>
        </p:txBody>
      </p:sp>
    </p:spTree>
    <p:extLst>
      <p:ext uri="{BB962C8B-B14F-4D97-AF65-F5344CB8AC3E}">
        <p14:creationId xmlns:p14="http://schemas.microsoft.com/office/powerpoint/2010/main" val="37734247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6EF4817-4E86-4B68-9735-3BD735F25E64}" type="slidenum">
              <a:rPr lang="en-US" smtClean="0"/>
              <a:t>13</a:t>
            </a:fld>
            <a:endParaRPr lang="en-US" dirty="0"/>
          </a:p>
        </p:txBody>
      </p:sp>
    </p:spTree>
    <p:extLst>
      <p:ext uri="{BB962C8B-B14F-4D97-AF65-F5344CB8AC3E}">
        <p14:creationId xmlns:p14="http://schemas.microsoft.com/office/powerpoint/2010/main" val="34498743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6EF4817-4E86-4B68-9735-3BD735F25E64}" type="slidenum">
              <a:rPr lang="en-US" smtClean="0"/>
              <a:t>14</a:t>
            </a:fld>
            <a:endParaRPr lang="en-US" dirty="0"/>
          </a:p>
        </p:txBody>
      </p:sp>
    </p:spTree>
    <p:extLst>
      <p:ext uri="{BB962C8B-B14F-4D97-AF65-F5344CB8AC3E}">
        <p14:creationId xmlns:p14="http://schemas.microsoft.com/office/powerpoint/2010/main" val="41959975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6EF4817-4E86-4B68-9735-3BD735F25E64}" type="slidenum">
              <a:rPr lang="en-US" smtClean="0"/>
              <a:t>15</a:t>
            </a:fld>
            <a:endParaRPr lang="en-US" dirty="0"/>
          </a:p>
        </p:txBody>
      </p:sp>
    </p:spTree>
    <p:extLst>
      <p:ext uri="{BB962C8B-B14F-4D97-AF65-F5344CB8AC3E}">
        <p14:creationId xmlns:p14="http://schemas.microsoft.com/office/powerpoint/2010/main" val="41417110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6EF4817-4E86-4B68-9735-3BD735F25E64}" type="slidenum">
              <a:rPr lang="en-US" smtClean="0"/>
              <a:t>16</a:t>
            </a:fld>
            <a:endParaRPr lang="en-US" dirty="0"/>
          </a:p>
        </p:txBody>
      </p:sp>
    </p:spTree>
    <p:extLst>
      <p:ext uri="{BB962C8B-B14F-4D97-AF65-F5344CB8AC3E}">
        <p14:creationId xmlns:p14="http://schemas.microsoft.com/office/powerpoint/2010/main" val="22216337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6EF4817-4E86-4B68-9735-3BD735F25E64}" type="slidenum">
              <a:rPr lang="en-US" smtClean="0"/>
              <a:t>17</a:t>
            </a:fld>
            <a:endParaRPr lang="en-US" dirty="0"/>
          </a:p>
        </p:txBody>
      </p:sp>
    </p:spTree>
    <p:extLst>
      <p:ext uri="{BB962C8B-B14F-4D97-AF65-F5344CB8AC3E}">
        <p14:creationId xmlns:p14="http://schemas.microsoft.com/office/powerpoint/2010/main" val="391665127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6EF4817-4E86-4B68-9735-3BD735F25E64}" type="slidenum">
              <a:rPr lang="en-US" smtClean="0"/>
              <a:t>18</a:t>
            </a:fld>
            <a:endParaRPr lang="en-US" dirty="0"/>
          </a:p>
        </p:txBody>
      </p:sp>
    </p:spTree>
    <p:extLst>
      <p:ext uri="{BB962C8B-B14F-4D97-AF65-F5344CB8AC3E}">
        <p14:creationId xmlns:p14="http://schemas.microsoft.com/office/powerpoint/2010/main" val="20340388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6EF4817-4E86-4B68-9735-3BD735F25E64}" type="slidenum">
              <a:rPr lang="en-US" smtClean="0"/>
              <a:t>19</a:t>
            </a:fld>
            <a:endParaRPr lang="en-US" dirty="0"/>
          </a:p>
        </p:txBody>
      </p:sp>
    </p:spTree>
    <p:extLst>
      <p:ext uri="{BB962C8B-B14F-4D97-AF65-F5344CB8AC3E}">
        <p14:creationId xmlns:p14="http://schemas.microsoft.com/office/powerpoint/2010/main" val="40351101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6EF4817-4E86-4B68-9735-3BD735F25E64}" type="slidenum">
              <a:rPr lang="en-US" smtClean="0"/>
              <a:t>2</a:t>
            </a:fld>
            <a:endParaRPr lang="en-US" dirty="0"/>
          </a:p>
        </p:txBody>
      </p:sp>
    </p:spTree>
    <p:extLst>
      <p:ext uri="{BB962C8B-B14F-4D97-AF65-F5344CB8AC3E}">
        <p14:creationId xmlns:p14="http://schemas.microsoft.com/office/powerpoint/2010/main" val="402221601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6EF4817-4E86-4B68-9735-3BD735F25E64}" type="slidenum">
              <a:rPr lang="en-US" smtClean="0"/>
              <a:t>20</a:t>
            </a:fld>
            <a:endParaRPr lang="en-US" dirty="0"/>
          </a:p>
        </p:txBody>
      </p:sp>
    </p:spTree>
    <p:extLst>
      <p:ext uri="{BB962C8B-B14F-4D97-AF65-F5344CB8AC3E}">
        <p14:creationId xmlns:p14="http://schemas.microsoft.com/office/powerpoint/2010/main" val="164557317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6EF4817-4E86-4B68-9735-3BD735F25E64}" type="slidenum">
              <a:rPr lang="en-US" smtClean="0"/>
              <a:t>21</a:t>
            </a:fld>
            <a:endParaRPr lang="en-US" dirty="0"/>
          </a:p>
        </p:txBody>
      </p:sp>
    </p:spTree>
    <p:extLst>
      <p:ext uri="{BB962C8B-B14F-4D97-AF65-F5344CB8AC3E}">
        <p14:creationId xmlns:p14="http://schemas.microsoft.com/office/powerpoint/2010/main" val="314846474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6EF4817-4E86-4B68-9735-3BD735F25E64}" type="slidenum">
              <a:rPr lang="en-US" smtClean="0"/>
              <a:t>22</a:t>
            </a:fld>
            <a:endParaRPr lang="en-US" dirty="0"/>
          </a:p>
        </p:txBody>
      </p:sp>
    </p:spTree>
    <p:extLst>
      <p:ext uri="{BB962C8B-B14F-4D97-AF65-F5344CB8AC3E}">
        <p14:creationId xmlns:p14="http://schemas.microsoft.com/office/powerpoint/2010/main" val="199301736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6EF4817-4E86-4B68-9735-3BD735F25E64}" type="slidenum">
              <a:rPr lang="en-US" smtClean="0"/>
              <a:t>23</a:t>
            </a:fld>
            <a:endParaRPr lang="en-US" dirty="0"/>
          </a:p>
        </p:txBody>
      </p:sp>
    </p:spTree>
    <p:extLst>
      <p:ext uri="{BB962C8B-B14F-4D97-AF65-F5344CB8AC3E}">
        <p14:creationId xmlns:p14="http://schemas.microsoft.com/office/powerpoint/2010/main" val="56818308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6EF4817-4E86-4B68-9735-3BD735F25E64}" type="slidenum">
              <a:rPr lang="en-US" smtClean="0"/>
              <a:t>24</a:t>
            </a:fld>
            <a:endParaRPr lang="en-US" dirty="0"/>
          </a:p>
        </p:txBody>
      </p:sp>
    </p:spTree>
    <p:extLst>
      <p:ext uri="{BB962C8B-B14F-4D97-AF65-F5344CB8AC3E}">
        <p14:creationId xmlns:p14="http://schemas.microsoft.com/office/powerpoint/2010/main" val="1276130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6EF4817-4E86-4B68-9735-3BD735F25E64}" type="slidenum">
              <a:rPr lang="en-US" smtClean="0"/>
              <a:t>25</a:t>
            </a:fld>
            <a:endParaRPr lang="en-US" dirty="0"/>
          </a:p>
        </p:txBody>
      </p:sp>
    </p:spTree>
    <p:extLst>
      <p:ext uri="{BB962C8B-B14F-4D97-AF65-F5344CB8AC3E}">
        <p14:creationId xmlns:p14="http://schemas.microsoft.com/office/powerpoint/2010/main" val="248590948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36EF4817-4E86-4B68-9735-3BD735F25E64}" type="slidenum">
              <a:rPr lang="en-US" smtClean="0"/>
              <a:t>27</a:t>
            </a:fld>
            <a:endParaRPr lang="en-US" dirty="0"/>
          </a:p>
        </p:txBody>
      </p:sp>
    </p:spTree>
    <p:extLst>
      <p:ext uri="{BB962C8B-B14F-4D97-AF65-F5344CB8AC3E}">
        <p14:creationId xmlns:p14="http://schemas.microsoft.com/office/powerpoint/2010/main" val="39196462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6EF4817-4E86-4B68-9735-3BD735F25E64}" type="slidenum">
              <a:rPr lang="en-US" smtClean="0"/>
              <a:t>28</a:t>
            </a:fld>
            <a:endParaRPr lang="en-US" dirty="0"/>
          </a:p>
        </p:txBody>
      </p:sp>
    </p:spTree>
    <p:extLst>
      <p:ext uri="{BB962C8B-B14F-4D97-AF65-F5344CB8AC3E}">
        <p14:creationId xmlns:p14="http://schemas.microsoft.com/office/powerpoint/2010/main" val="205989888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400" dirty="0"/>
          </a:p>
        </p:txBody>
      </p:sp>
      <p:sp>
        <p:nvSpPr>
          <p:cNvPr id="4" name="Slide Number Placeholder 3"/>
          <p:cNvSpPr>
            <a:spLocks noGrp="1"/>
          </p:cNvSpPr>
          <p:nvPr>
            <p:ph type="sldNum" sz="quarter" idx="10"/>
          </p:nvPr>
        </p:nvSpPr>
        <p:spPr/>
        <p:txBody>
          <a:bodyPr/>
          <a:lstStyle/>
          <a:p>
            <a:fld id="{36EF4817-4E86-4B68-9735-3BD735F25E64}" type="slidenum">
              <a:rPr lang="en-US" smtClean="0"/>
              <a:t>29</a:t>
            </a:fld>
            <a:endParaRPr lang="en-US" dirty="0"/>
          </a:p>
        </p:txBody>
      </p:sp>
    </p:spTree>
    <p:extLst>
      <p:ext uri="{BB962C8B-B14F-4D97-AF65-F5344CB8AC3E}">
        <p14:creationId xmlns:p14="http://schemas.microsoft.com/office/powerpoint/2010/main" val="38259570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dirty="0"/>
          </a:p>
        </p:txBody>
      </p:sp>
      <p:sp>
        <p:nvSpPr>
          <p:cNvPr id="4" name="Slide Number Placeholder 3"/>
          <p:cNvSpPr>
            <a:spLocks noGrp="1"/>
          </p:cNvSpPr>
          <p:nvPr>
            <p:ph type="sldNum" sz="quarter" idx="10"/>
          </p:nvPr>
        </p:nvSpPr>
        <p:spPr/>
        <p:txBody>
          <a:bodyPr/>
          <a:lstStyle/>
          <a:p>
            <a:fld id="{36EF4817-4E86-4B68-9735-3BD735F25E64}" type="slidenum">
              <a:rPr lang="en-US" smtClean="0"/>
              <a:t>30</a:t>
            </a:fld>
            <a:endParaRPr lang="en-US" dirty="0"/>
          </a:p>
        </p:txBody>
      </p:sp>
    </p:spTree>
    <p:extLst>
      <p:ext uri="{BB962C8B-B14F-4D97-AF65-F5344CB8AC3E}">
        <p14:creationId xmlns:p14="http://schemas.microsoft.com/office/powerpoint/2010/main" val="36312156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6EF4817-4E86-4B68-9735-3BD735F25E64}" type="slidenum">
              <a:rPr lang="en-US" smtClean="0"/>
              <a:t>3</a:t>
            </a:fld>
            <a:endParaRPr lang="en-US" dirty="0"/>
          </a:p>
        </p:txBody>
      </p:sp>
    </p:spTree>
    <p:extLst>
      <p:ext uri="{BB962C8B-B14F-4D97-AF65-F5344CB8AC3E}">
        <p14:creationId xmlns:p14="http://schemas.microsoft.com/office/powerpoint/2010/main" val="78570875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6EF4817-4E86-4B68-9735-3BD735F25E64}" type="slidenum">
              <a:rPr lang="en-US" smtClean="0"/>
              <a:t>31</a:t>
            </a:fld>
            <a:endParaRPr lang="en-US" dirty="0"/>
          </a:p>
        </p:txBody>
      </p:sp>
    </p:spTree>
    <p:extLst>
      <p:ext uri="{BB962C8B-B14F-4D97-AF65-F5344CB8AC3E}">
        <p14:creationId xmlns:p14="http://schemas.microsoft.com/office/powerpoint/2010/main" val="345862486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6EF4817-4E86-4B68-9735-3BD735F25E64}" type="slidenum">
              <a:rPr lang="en-US" smtClean="0"/>
              <a:t>32</a:t>
            </a:fld>
            <a:endParaRPr lang="en-US" dirty="0"/>
          </a:p>
        </p:txBody>
      </p:sp>
    </p:spTree>
    <p:extLst>
      <p:ext uri="{BB962C8B-B14F-4D97-AF65-F5344CB8AC3E}">
        <p14:creationId xmlns:p14="http://schemas.microsoft.com/office/powerpoint/2010/main" val="9081351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a:ln/>
        </p:spPr>
      </p:sp>
      <p:sp>
        <p:nvSpPr>
          <p:cNvPr id="40963" name="Notes Placeholder 2"/>
          <p:cNvSpPr>
            <a:spLocks noGrp="1"/>
          </p:cNvSpPr>
          <p:nvPr>
            <p:ph type="body" idx="1"/>
          </p:nvPr>
        </p:nvSpPr>
        <p:spPr>
          <a:noFill/>
        </p:spPr>
        <p:txBody>
          <a:bodyPr/>
          <a:lstStyle/>
          <a:p>
            <a:endParaRPr lang="en-US" altLang="en-US" dirty="0">
              <a:latin typeface="Arial" panose="020B0604020202020204" pitchFamily="34" charset="0"/>
            </a:endParaRPr>
          </a:p>
        </p:txBody>
      </p:sp>
      <p:sp>
        <p:nvSpPr>
          <p:cNvPr id="40964" name="Slide Number Placeholder 3"/>
          <p:cNvSpPr>
            <a:spLocks noGrp="1"/>
          </p:cNvSpPr>
          <p:nvPr>
            <p:ph type="sldNum" sz="quarter" idx="5"/>
          </p:nvPr>
        </p:nvSpPr>
        <p:spPr>
          <a:noFill/>
        </p:spPr>
        <p:txBody>
          <a:bodyPr/>
          <a:lstStyle>
            <a:lvl1pPr defTabSz="927100" eaLnBrk="0" hangingPunct="0">
              <a:spcBef>
                <a:spcPct val="30000"/>
              </a:spcBef>
              <a:defRPr sz="1200">
                <a:solidFill>
                  <a:schemeClr val="tx1"/>
                </a:solidFill>
                <a:latin typeface="Arial" panose="020B0604020202020204" pitchFamily="34" charset="0"/>
              </a:defRPr>
            </a:lvl1pPr>
            <a:lvl2pPr marL="742950" indent="-285750" defTabSz="927100" eaLnBrk="0" hangingPunct="0">
              <a:spcBef>
                <a:spcPct val="30000"/>
              </a:spcBef>
              <a:defRPr sz="1200">
                <a:solidFill>
                  <a:schemeClr val="tx1"/>
                </a:solidFill>
                <a:latin typeface="Arial" panose="020B0604020202020204" pitchFamily="34" charset="0"/>
              </a:defRPr>
            </a:lvl2pPr>
            <a:lvl3pPr marL="1143000" indent="-228600" defTabSz="927100" eaLnBrk="0" hangingPunct="0">
              <a:spcBef>
                <a:spcPct val="30000"/>
              </a:spcBef>
              <a:defRPr sz="1200">
                <a:solidFill>
                  <a:schemeClr val="tx1"/>
                </a:solidFill>
                <a:latin typeface="Arial" panose="020B0604020202020204" pitchFamily="34" charset="0"/>
              </a:defRPr>
            </a:lvl3pPr>
            <a:lvl4pPr marL="1600200" indent="-228600" defTabSz="927100" eaLnBrk="0" hangingPunct="0">
              <a:spcBef>
                <a:spcPct val="30000"/>
              </a:spcBef>
              <a:defRPr sz="1200">
                <a:solidFill>
                  <a:schemeClr val="tx1"/>
                </a:solidFill>
                <a:latin typeface="Arial" panose="020B0604020202020204" pitchFamily="34" charset="0"/>
              </a:defRPr>
            </a:lvl4pPr>
            <a:lvl5pPr marL="2057400" indent="-228600" defTabSz="927100" eaLnBrk="0" hangingPunct="0">
              <a:spcBef>
                <a:spcPct val="30000"/>
              </a:spcBef>
              <a:defRPr sz="1200">
                <a:solidFill>
                  <a:schemeClr val="tx1"/>
                </a:solidFill>
                <a:latin typeface="Arial" panose="020B0604020202020204" pitchFamily="34" charset="0"/>
              </a:defRPr>
            </a:lvl5pPr>
            <a:lvl6pPr marL="2514600" indent="-228600" defTabSz="927100"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27100"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27100"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27100"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fld id="{0662B55B-EB66-46F9-BC9D-816071FE1BB8}" type="slidenum">
              <a:rPr lang="en-US" altLang="en-US"/>
              <a:pPr eaLnBrk="1" hangingPunct="1">
                <a:spcBef>
                  <a:spcPct val="0"/>
                </a:spcBef>
              </a:pPr>
              <a:t>33</a:t>
            </a:fld>
            <a:endParaRPr lang="en-US" altLang="en-US"/>
          </a:p>
        </p:txBody>
      </p:sp>
    </p:spTree>
    <p:extLst>
      <p:ext uri="{BB962C8B-B14F-4D97-AF65-F5344CB8AC3E}">
        <p14:creationId xmlns:p14="http://schemas.microsoft.com/office/powerpoint/2010/main" val="422262849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6EF4817-4E86-4B68-9735-3BD735F25E64}" type="slidenum">
              <a:rPr lang="en-US" smtClean="0"/>
              <a:t>34</a:t>
            </a:fld>
            <a:endParaRPr lang="en-US" dirty="0"/>
          </a:p>
        </p:txBody>
      </p:sp>
    </p:spTree>
    <p:extLst>
      <p:ext uri="{BB962C8B-B14F-4D97-AF65-F5344CB8AC3E}">
        <p14:creationId xmlns:p14="http://schemas.microsoft.com/office/powerpoint/2010/main" val="117987292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a:extLst>
              <a:ext uri="{FF2B5EF4-FFF2-40B4-BE49-F238E27FC236}">
                <a16:creationId xmlns:a16="http://schemas.microsoft.com/office/drawing/2014/main" id="{B81C56BD-833A-409B-95F8-E5F917D0E5FF}"/>
              </a:ext>
            </a:extLst>
          </p:cNvPr>
          <p:cNvSpPr>
            <a:spLocks noGrp="1" noChangeArrowheads="1"/>
          </p:cNvSpPr>
          <p:nvPr>
            <p:ph type="hdr" sz="quarter"/>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latin typeface="Times New Roman" panose="02020603050405020304" pitchFamily="18" charset="0"/>
              </a:rPr>
              <a:t>ToxicologyToxicology Instructor’s Notes</a:t>
            </a:r>
          </a:p>
        </p:txBody>
      </p:sp>
      <p:sp>
        <p:nvSpPr>
          <p:cNvPr id="64515" name="Rectangle 3">
            <a:extLst>
              <a:ext uri="{FF2B5EF4-FFF2-40B4-BE49-F238E27FC236}">
                <a16:creationId xmlns:a16="http://schemas.microsoft.com/office/drawing/2014/main" id="{FCD15284-7B12-49AE-829E-AE754B122089}"/>
              </a:ext>
            </a:extLst>
          </p:cNvPr>
          <p:cNvSpPr>
            <a:spLocks noGrp="1" noChangeArrowheads="1"/>
          </p:cNvSpPr>
          <p:nvPr>
            <p:ph type="dt" sz="quarter" idx="1"/>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2C4DC6E1-9BDC-4686-A442-3D07AE12A0D5}" type="datetime6">
              <a:rPr lang="en-US" altLang="en-US" smtClean="0">
                <a:latin typeface="Times New Roman" panose="02020603050405020304" pitchFamily="18" charset="0"/>
              </a:rPr>
              <a:pPr/>
              <a:t>December 23</a:t>
            </a:fld>
            <a:r>
              <a:rPr lang="en-US" altLang="en-US">
                <a:latin typeface="Times New Roman" panose="02020603050405020304" pitchFamily="18" charset="0"/>
              </a:rPr>
              <a:t>September, 1999</a:t>
            </a:r>
          </a:p>
        </p:txBody>
      </p:sp>
      <p:sp>
        <p:nvSpPr>
          <p:cNvPr id="64516" name="Rectangle 6">
            <a:extLst>
              <a:ext uri="{FF2B5EF4-FFF2-40B4-BE49-F238E27FC236}">
                <a16:creationId xmlns:a16="http://schemas.microsoft.com/office/drawing/2014/main" id="{1EAE406A-7546-4DC4-B220-C52A2B41D4C6}"/>
              </a:ext>
            </a:extLst>
          </p:cNvPr>
          <p:cNvSpPr>
            <a:spLocks noGrp="1" noChangeArrowheads="1"/>
          </p:cNvSpPr>
          <p:nvPr>
            <p:ph type="ftr" sz="quarter" idx="4"/>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latin typeface="Times New Roman" panose="02020603050405020304" pitchFamily="18" charset="0"/>
              </a:rPr>
              <a:t>Tetra Tech EM Inc.Ecology and Environment, Inc./EPA Region 7 START</a:t>
            </a:r>
            <a:endParaRPr lang="en-US" altLang="en-US" sz="1200">
              <a:latin typeface="Times New Roman" panose="02020603050405020304" pitchFamily="18" charset="0"/>
            </a:endParaRPr>
          </a:p>
        </p:txBody>
      </p:sp>
      <p:sp>
        <p:nvSpPr>
          <p:cNvPr id="64517" name="Rectangle 7">
            <a:extLst>
              <a:ext uri="{FF2B5EF4-FFF2-40B4-BE49-F238E27FC236}">
                <a16:creationId xmlns:a16="http://schemas.microsoft.com/office/drawing/2014/main" id="{0A4FF114-5D5C-4150-BC1C-61FA6AF32F1B}"/>
              </a:ext>
            </a:extLst>
          </p:cNvPr>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latin typeface="Times New Roman" panose="02020603050405020304" pitchFamily="18" charset="0"/>
              </a:rPr>
              <a:t>3 - </a:t>
            </a:r>
            <a:fld id="{75EE58A6-4293-4B31-B97E-67277F3A4E00}" type="slidenum">
              <a:rPr lang="en-US" altLang="en-US">
                <a:latin typeface="Times New Roman" panose="02020603050405020304" pitchFamily="18" charset="0"/>
              </a:rPr>
              <a:pPr/>
              <a:t>35</a:t>
            </a:fld>
            <a:endParaRPr lang="en-US" altLang="en-US">
              <a:latin typeface="Times New Roman" panose="02020603050405020304" pitchFamily="18" charset="0"/>
            </a:endParaRPr>
          </a:p>
        </p:txBody>
      </p:sp>
      <p:sp>
        <p:nvSpPr>
          <p:cNvPr id="64518" name="Rectangle 2">
            <a:extLst>
              <a:ext uri="{FF2B5EF4-FFF2-40B4-BE49-F238E27FC236}">
                <a16:creationId xmlns:a16="http://schemas.microsoft.com/office/drawing/2014/main" id="{B4E9E2B0-3779-49ED-B064-ECE54B15500D}"/>
              </a:ext>
            </a:extLst>
          </p:cNvPr>
          <p:cNvSpPr>
            <a:spLocks noGrp="1" noRot="1" noChangeAspect="1" noChangeArrowheads="1" noTextEdit="1"/>
          </p:cNvSpPr>
          <p:nvPr>
            <p:ph type="sldImg"/>
          </p:nvPr>
        </p:nvSpPr>
        <p:spPr>
          <a:xfrm>
            <a:off x="1101725" y="696913"/>
            <a:ext cx="4641850" cy="3481387"/>
          </a:xfrm>
          <a:ln/>
        </p:spPr>
      </p:sp>
      <p:sp>
        <p:nvSpPr>
          <p:cNvPr id="64519" name="Rectangle 3">
            <a:extLst>
              <a:ext uri="{FF2B5EF4-FFF2-40B4-BE49-F238E27FC236}">
                <a16:creationId xmlns:a16="http://schemas.microsoft.com/office/drawing/2014/main" id="{F56D89DC-5C93-41DC-9CFD-BB2BB03CF5F3}"/>
              </a:ext>
            </a:extLst>
          </p:cNvPr>
          <p:cNvSpPr>
            <a:spLocks noGrp="1" noChangeArrowheads="1"/>
          </p:cNvSpPr>
          <p:nvPr>
            <p:ph type="body" idx="1"/>
          </p:nvPr>
        </p:nvSpPr>
        <p:spPr>
          <a:xfrm>
            <a:off x="912813" y="4410075"/>
            <a:ext cx="5018087" cy="4176713"/>
          </a:xfrm>
          <a:noFill/>
        </p:spPr>
        <p:txBody>
          <a:bodyPr/>
          <a:lstStyle/>
          <a:p>
            <a:endParaRPr lang="en-US" altLang="en-US"/>
          </a:p>
        </p:txBody>
      </p:sp>
    </p:spTree>
    <p:extLst>
      <p:ext uri="{BB962C8B-B14F-4D97-AF65-F5344CB8AC3E}">
        <p14:creationId xmlns:p14="http://schemas.microsoft.com/office/powerpoint/2010/main" val="125102895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6EF4817-4E86-4B68-9735-3BD735F25E64}" type="slidenum">
              <a:rPr lang="en-US" smtClean="0"/>
              <a:t>36</a:t>
            </a:fld>
            <a:endParaRPr lang="en-US" dirty="0"/>
          </a:p>
        </p:txBody>
      </p:sp>
    </p:spTree>
    <p:extLst>
      <p:ext uri="{BB962C8B-B14F-4D97-AF65-F5344CB8AC3E}">
        <p14:creationId xmlns:p14="http://schemas.microsoft.com/office/powerpoint/2010/main" val="143294434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6EF4817-4E86-4B68-9735-3BD735F25E64}" type="slidenum">
              <a:rPr lang="en-US" smtClean="0"/>
              <a:t>37</a:t>
            </a:fld>
            <a:endParaRPr lang="en-US" dirty="0"/>
          </a:p>
        </p:txBody>
      </p:sp>
    </p:spTree>
    <p:extLst>
      <p:ext uri="{BB962C8B-B14F-4D97-AF65-F5344CB8AC3E}">
        <p14:creationId xmlns:p14="http://schemas.microsoft.com/office/powerpoint/2010/main" val="263420812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6EF4817-4E86-4B68-9735-3BD735F25E64}" type="slidenum">
              <a:rPr lang="en-US" smtClean="0"/>
              <a:t>38</a:t>
            </a:fld>
            <a:endParaRPr lang="en-US" dirty="0"/>
          </a:p>
        </p:txBody>
      </p:sp>
    </p:spTree>
    <p:extLst>
      <p:ext uri="{BB962C8B-B14F-4D97-AF65-F5344CB8AC3E}">
        <p14:creationId xmlns:p14="http://schemas.microsoft.com/office/powerpoint/2010/main" val="64331750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6EF4817-4E86-4B68-9735-3BD735F25E64}" type="slidenum">
              <a:rPr lang="en-US" smtClean="0"/>
              <a:t>39</a:t>
            </a:fld>
            <a:endParaRPr lang="en-US" dirty="0"/>
          </a:p>
        </p:txBody>
      </p:sp>
    </p:spTree>
    <p:extLst>
      <p:ext uri="{BB962C8B-B14F-4D97-AF65-F5344CB8AC3E}">
        <p14:creationId xmlns:p14="http://schemas.microsoft.com/office/powerpoint/2010/main" val="115639310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6EF4817-4E86-4B68-9735-3BD735F25E64}" type="slidenum">
              <a:rPr lang="en-US" smtClean="0"/>
              <a:t>40</a:t>
            </a:fld>
            <a:endParaRPr lang="en-US" dirty="0"/>
          </a:p>
        </p:txBody>
      </p:sp>
    </p:spTree>
    <p:extLst>
      <p:ext uri="{BB962C8B-B14F-4D97-AF65-F5344CB8AC3E}">
        <p14:creationId xmlns:p14="http://schemas.microsoft.com/office/powerpoint/2010/main" val="41806781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6EF4817-4E86-4B68-9735-3BD735F25E64}" type="slidenum">
              <a:rPr lang="en-US" smtClean="0"/>
              <a:t>4</a:t>
            </a:fld>
            <a:endParaRPr lang="en-US" dirty="0"/>
          </a:p>
        </p:txBody>
      </p:sp>
    </p:spTree>
    <p:extLst>
      <p:ext uri="{BB962C8B-B14F-4D97-AF65-F5344CB8AC3E}">
        <p14:creationId xmlns:p14="http://schemas.microsoft.com/office/powerpoint/2010/main" val="307226419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6EF4817-4E86-4B68-9735-3BD735F25E64}" type="slidenum">
              <a:rPr lang="en-US" smtClean="0"/>
              <a:t>41</a:t>
            </a:fld>
            <a:endParaRPr lang="en-US" dirty="0"/>
          </a:p>
        </p:txBody>
      </p:sp>
    </p:spTree>
    <p:extLst>
      <p:ext uri="{BB962C8B-B14F-4D97-AF65-F5344CB8AC3E}">
        <p14:creationId xmlns:p14="http://schemas.microsoft.com/office/powerpoint/2010/main" val="15803706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6EF4817-4E86-4B68-9735-3BD735F25E64}" type="slidenum">
              <a:rPr lang="en-US" smtClean="0"/>
              <a:t>42</a:t>
            </a:fld>
            <a:endParaRPr lang="en-US" dirty="0"/>
          </a:p>
        </p:txBody>
      </p:sp>
    </p:spTree>
    <p:extLst>
      <p:ext uri="{BB962C8B-B14F-4D97-AF65-F5344CB8AC3E}">
        <p14:creationId xmlns:p14="http://schemas.microsoft.com/office/powerpoint/2010/main" val="390651823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6EF4817-4E86-4B68-9735-3BD735F25E64}" type="slidenum">
              <a:rPr lang="en-US" smtClean="0"/>
              <a:t>43</a:t>
            </a:fld>
            <a:endParaRPr lang="en-US" dirty="0"/>
          </a:p>
        </p:txBody>
      </p:sp>
    </p:spTree>
    <p:extLst>
      <p:ext uri="{BB962C8B-B14F-4D97-AF65-F5344CB8AC3E}">
        <p14:creationId xmlns:p14="http://schemas.microsoft.com/office/powerpoint/2010/main" val="198931886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6EF4817-4E86-4B68-9735-3BD735F25E64}" type="slidenum">
              <a:rPr lang="en-US" smtClean="0"/>
              <a:t>44</a:t>
            </a:fld>
            <a:endParaRPr lang="en-US" dirty="0"/>
          </a:p>
        </p:txBody>
      </p:sp>
    </p:spTree>
    <p:extLst>
      <p:ext uri="{BB962C8B-B14F-4D97-AF65-F5344CB8AC3E}">
        <p14:creationId xmlns:p14="http://schemas.microsoft.com/office/powerpoint/2010/main" val="285462909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151E24"/>
                </a:solidFill>
                <a:effectLst/>
                <a:latin typeface="Lora" pitchFamily="2" charset="0"/>
              </a:rPr>
              <a:t>Tomorrow’s Presentation:10:30-11:15  </a:t>
            </a:r>
            <a:r>
              <a:rPr lang="en-US" b="1" i="0" dirty="0">
                <a:solidFill>
                  <a:srgbClr val="151E24"/>
                </a:solidFill>
                <a:effectLst/>
                <a:latin typeface="Lora" pitchFamily="2" charset="0"/>
              </a:rPr>
              <a:t>MSHA's New Silica Rule</a:t>
            </a:r>
            <a:r>
              <a:rPr lang="en-US" b="0" i="0" dirty="0">
                <a:solidFill>
                  <a:srgbClr val="151E24"/>
                </a:solidFill>
                <a:effectLst/>
                <a:latin typeface="Lora" pitchFamily="2" charset="0"/>
              </a:rPr>
              <a:t>, presented by Nick Scala (Conn </a:t>
            </a:r>
            <a:r>
              <a:rPr lang="en-US" b="0" i="0" dirty="0" err="1">
                <a:solidFill>
                  <a:srgbClr val="151E24"/>
                </a:solidFill>
                <a:effectLst/>
                <a:latin typeface="Lora" pitchFamily="2" charset="0"/>
              </a:rPr>
              <a:t>Maciel</a:t>
            </a:r>
            <a:r>
              <a:rPr lang="en-US" b="0" i="0" dirty="0">
                <a:solidFill>
                  <a:srgbClr val="151E24"/>
                </a:solidFill>
                <a:effectLst/>
                <a:latin typeface="Lora" pitchFamily="2" charset="0"/>
              </a:rPr>
              <a:t> Carey, Chair MSHA Workplace Safety Group)</a:t>
            </a:r>
            <a:endParaRPr lang="en-US" dirty="0"/>
          </a:p>
        </p:txBody>
      </p:sp>
      <p:sp>
        <p:nvSpPr>
          <p:cNvPr id="4" name="Slide Number Placeholder 3"/>
          <p:cNvSpPr>
            <a:spLocks noGrp="1"/>
          </p:cNvSpPr>
          <p:nvPr>
            <p:ph type="sldNum" sz="quarter" idx="5"/>
          </p:nvPr>
        </p:nvSpPr>
        <p:spPr/>
        <p:txBody>
          <a:bodyPr/>
          <a:lstStyle/>
          <a:p>
            <a:fld id="{36EF4817-4E86-4B68-9735-3BD735F25E64}" type="slidenum">
              <a:rPr lang="en-US" smtClean="0"/>
              <a:t>45</a:t>
            </a:fld>
            <a:endParaRPr lang="en-US" dirty="0"/>
          </a:p>
        </p:txBody>
      </p:sp>
    </p:spTree>
    <p:extLst>
      <p:ext uri="{BB962C8B-B14F-4D97-AF65-F5344CB8AC3E}">
        <p14:creationId xmlns:p14="http://schemas.microsoft.com/office/powerpoint/2010/main" val="78737632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6EF4817-4E86-4B68-9735-3BD735F25E64}" type="slidenum">
              <a:rPr lang="en-US" smtClean="0"/>
              <a:t>46</a:t>
            </a:fld>
            <a:endParaRPr lang="en-US" dirty="0"/>
          </a:p>
        </p:txBody>
      </p:sp>
    </p:spTree>
    <p:extLst>
      <p:ext uri="{BB962C8B-B14F-4D97-AF65-F5344CB8AC3E}">
        <p14:creationId xmlns:p14="http://schemas.microsoft.com/office/powerpoint/2010/main" val="29028050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6EF4817-4E86-4B68-9735-3BD735F25E64}" type="slidenum">
              <a:rPr lang="en-US" smtClean="0"/>
              <a:t>5</a:t>
            </a:fld>
            <a:endParaRPr lang="en-US" dirty="0"/>
          </a:p>
        </p:txBody>
      </p:sp>
    </p:spTree>
    <p:extLst>
      <p:ext uri="{BB962C8B-B14F-4D97-AF65-F5344CB8AC3E}">
        <p14:creationId xmlns:p14="http://schemas.microsoft.com/office/powerpoint/2010/main" val="31501662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155727C-133E-4DCB-944C-28A745404F74}" type="slidenum">
              <a:rPr lang="en-US" smtClean="0"/>
              <a:pPr/>
              <a:t>6</a:t>
            </a:fld>
            <a:endParaRPr lang="en-US"/>
          </a:p>
        </p:txBody>
      </p:sp>
    </p:spTree>
    <p:extLst>
      <p:ext uri="{BB962C8B-B14F-4D97-AF65-F5344CB8AC3E}">
        <p14:creationId xmlns:p14="http://schemas.microsoft.com/office/powerpoint/2010/main" val="39245947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6EF4817-4E86-4B68-9735-3BD735F25E64}" type="slidenum">
              <a:rPr lang="en-US" smtClean="0"/>
              <a:t>7</a:t>
            </a:fld>
            <a:endParaRPr lang="en-US" dirty="0"/>
          </a:p>
        </p:txBody>
      </p:sp>
    </p:spTree>
    <p:extLst>
      <p:ext uri="{BB962C8B-B14F-4D97-AF65-F5344CB8AC3E}">
        <p14:creationId xmlns:p14="http://schemas.microsoft.com/office/powerpoint/2010/main" val="7587170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6EF4817-4E86-4B68-9735-3BD735F25E64}" type="slidenum">
              <a:rPr lang="en-US" smtClean="0"/>
              <a:t>8</a:t>
            </a:fld>
            <a:endParaRPr lang="en-US" dirty="0"/>
          </a:p>
        </p:txBody>
      </p:sp>
    </p:spTree>
    <p:extLst>
      <p:ext uri="{BB962C8B-B14F-4D97-AF65-F5344CB8AC3E}">
        <p14:creationId xmlns:p14="http://schemas.microsoft.com/office/powerpoint/2010/main" val="42490483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6EF4817-4E86-4B68-9735-3BD735F25E64}" type="slidenum">
              <a:rPr lang="en-US" smtClean="0"/>
              <a:t>9</a:t>
            </a:fld>
            <a:endParaRPr lang="en-US" dirty="0"/>
          </a:p>
        </p:txBody>
      </p:sp>
    </p:spTree>
    <p:extLst>
      <p:ext uri="{BB962C8B-B14F-4D97-AF65-F5344CB8AC3E}">
        <p14:creationId xmlns:p14="http://schemas.microsoft.com/office/powerpoint/2010/main" val="21377847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2.xml"/><Relationship Id="rId5" Type="http://schemas.openxmlformats.org/officeDocument/2006/relationships/image" Target="../media/image4.jpeg"/><Relationship Id="rId4" Type="http://schemas.openxmlformats.org/officeDocument/2006/relationships/image" Target="../media/image9.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2.xml"/><Relationship Id="rId5" Type="http://schemas.openxmlformats.org/officeDocument/2006/relationships/image" Target="../media/image9.png"/><Relationship Id="rId4" Type="http://schemas.openxmlformats.org/officeDocument/2006/relationships/image" Target="../media/image8.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2.xml"/><Relationship Id="rId5" Type="http://schemas.openxmlformats.org/officeDocument/2006/relationships/image" Target="../media/image9.png"/><Relationship Id="rId4" Type="http://schemas.openxmlformats.org/officeDocument/2006/relationships/image" Target="../media/image8.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2.xml"/><Relationship Id="rId5" Type="http://schemas.openxmlformats.org/officeDocument/2006/relationships/image" Target="../media/image9.png"/><Relationship Id="rId4" Type="http://schemas.openxmlformats.org/officeDocument/2006/relationships/image" Target="../media/image8.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png"/><Relationship Id="rId1" Type="http://schemas.openxmlformats.org/officeDocument/2006/relationships/slideMaster" Target="../slideMasters/slideMaster2.xml"/><Relationship Id="rId4" Type="http://schemas.openxmlformats.org/officeDocument/2006/relationships/image" Target="../media/image9.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96DFF08F-DC6B-4601-B491-B0F83F6DD2DA}" type="datetimeFigureOut">
              <a:rPr lang="en-US" smtClean="0"/>
              <a:pPr/>
              <a:t>12/1/2023</a:t>
            </a:fld>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6092940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dirty="0"/>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96DFF08F-DC6B-4601-B491-B0F83F6DD2DA}" type="datetimeFigureOut">
              <a:rPr lang="en-US" smtClean="0"/>
              <a:pPr/>
              <a:t>12/1/2023</a:t>
            </a:fld>
            <a:endParaRPr lang="en-US" dirty="0"/>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5901421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96DFF08F-DC6B-4601-B491-B0F83F6DD2DA}" type="datetimeFigureOut">
              <a:rPr lang="en-US" smtClean="0"/>
              <a:pPr/>
              <a:t>12/1/2023</a:t>
            </a:fld>
            <a:endParaRPr lang="en-US" dirty="0"/>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70684483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96DFF08F-DC6B-4601-B491-B0F83F6DD2DA}" type="datetimeFigureOut">
              <a:rPr lang="en-US" smtClean="0"/>
              <a:pPr/>
              <a:t>12/1/2023</a:t>
            </a:fld>
            <a:endParaRPr lang="en-US" dirty="0"/>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4614044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96DFF08F-DC6B-4601-B491-B0F83F6DD2DA}" type="datetimeFigureOut">
              <a:rPr lang="en-US" smtClean="0"/>
              <a:pPr/>
              <a:t>12/1/2023</a:t>
            </a:fld>
            <a:endParaRPr lang="en-US" dirty="0"/>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78516399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96DFF08F-DC6B-4601-B491-B0F83F6DD2DA}" type="datetimeFigureOut">
              <a:rPr lang="en-US" smtClean="0"/>
              <a:pPr/>
              <a:t>12/1/2023</a:t>
            </a:fld>
            <a:endParaRPr lang="en-US" dirty="0"/>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9084925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Picture with Caption">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581185"/>
          </a:xfrm>
          <a:prstGeom prst="rect">
            <a:avLst/>
          </a:prstGeom>
        </p:spPr>
      </p:pic>
      <p:pic>
        <p:nvPicPr>
          <p:cNvPr id="4" name="Picture 3"/>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0"/>
            <a:ext cx="947930" cy="1828804"/>
          </a:xfrm>
          <a:prstGeom prst="rect">
            <a:avLst/>
          </a:prstGeom>
        </p:spPr>
      </p:pic>
      <p:pic>
        <p:nvPicPr>
          <p:cNvPr id="5" name="Picture 2"/>
          <p:cNvPicPr>
            <a:picLocks noChangeAspect="1" noChangeArrowheads="1"/>
          </p:cNvPicPr>
          <p:nvPr userDrawn="1"/>
        </p:nvPicPr>
        <p:blipFill>
          <a:blip r:embed="rId4" cstate="screen">
            <a:extLst>
              <a:ext uri="{28A0092B-C50C-407E-A947-70E740481C1C}">
                <a14:useLocalDpi xmlns:a14="http://schemas.microsoft.com/office/drawing/2010/main"/>
              </a:ext>
            </a:extLst>
          </a:blip>
          <a:srcRect/>
          <a:stretch>
            <a:fillRect/>
          </a:stretch>
        </p:blipFill>
        <p:spPr bwMode="auto">
          <a:xfrm>
            <a:off x="0" y="6629400"/>
            <a:ext cx="9144000" cy="2303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userDrawn="1"/>
        </p:nvSpPr>
        <p:spPr>
          <a:xfrm>
            <a:off x="7772400" y="6611779"/>
            <a:ext cx="1295400" cy="246221"/>
          </a:xfrm>
          <a:prstGeom prst="rect">
            <a:avLst/>
          </a:prstGeom>
          <a:noFill/>
        </p:spPr>
        <p:txBody>
          <a:bodyPr wrap="square" rtlCol="0">
            <a:spAutoFit/>
          </a:bodyPr>
          <a:lstStyle/>
          <a:p>
            <a:pPr algn="r"/>
            <a:r>
              <a:rPr lang="en-US" sz="1000" dirty="0">
                <a:solidFill>
                  <a:schemeClr val="bg1"/>
                </a:solidFill>
              </a:rPr>
              <a:t>Page | </a:t>
            </a:r>
            <a:fld id="{A8013208-1318-4FFA-B29C-DFECFE182B2E}" type="slidenum">
              <a:rPr lang="en-US" sz="1000" smtClean="0">
                <a:solidFill>
                  <a:schemeClr val="bg1"/>
                </a:solidFill>
              </a:rPr>
              <a:pPr algn="r"/>
              <a:t>‹#›</a:t>
            </a:fld>
            <a:endParaRPr lang="en-US" sz="1000" dirty="0">
              <a:solidFill>
                <a:schemeClr val="bg1"/>
              </a:solidFill>
            </a:endParaRPr>
          </a:p>
        </p:txBody>
      </p:sp>
      <p:pic>
        <p:nvPicPr>
          <p:cNvPr id="7" name="Picture 6"/>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6781800" y="0"/>
            <a:ext cx="2131304" cy="581185"/>
          </a:xfrm>
          <a:prstGeom prst="rect">
            <a:avLst/>
          </a:prstGeom>
        </p:spPr>
      </p:pic>
    </p:spTree>
    <p:extLst>
      <p:ext uri="{BB962C8B-B14F-4D97-AF65-F5344CB8AC3E}">
        <p14:creationId xmlns:p14="http://schemas.microsoft.com/office/powerpoint/2010/main" val="240139208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96DFF08F-DC6B-4601-B491-B0F83F6DD2DA}" type="datetimeFigureOut">
              <a:rPr lang="en-US" smtClean="0"/>
              <a:pPr/>
              <a:t>12/1/2023</a:t>
            </a:fld>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56600550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96DFF08F-DC6B-4601-B491-B0F83F6DD2DA}" type="datetimeFigureOut">
              <a:rPr lang="en-US" smtClean="0"/>
              <a:pPr/>
              <a:t>12/1/2023</a:t>
            </a:fld>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65636163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474567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with Text and Photo">
    <p:spTree>
      <p:nvGrpSpPr>
        <p:cNvPr id="1" name=""/>
        <p:cNvGrpSpPr/>
        <p:nvPr/>
      </p:nvGrpSpPr>
      <p:grpSpPr>
        <a:xfrm>
          <a:off x="0" y="0"/>
          <a:ext cx="0" cy="0"/>
          <a:chOff x="0" y="0"/>
          <a:chExt cx="0" cy="0"/>
        </a:xfrm>
      </p:grpSpPr>
      <p:sp>
        <p:nvSpPr>
          <p:cNvPr id="5" name="TextBox 4"/>
          <p:cNvSpPr txBox="1"/>
          <p:nvPr userDrawn="1"/>
        </p:nvSpPr>
        <p:spPr>
          <a:xfrm>
            <a:off x="0" y="5880393"/>
            <a:ext cx="914400" cy="646331"/>
          </a:xfrm>
          <a:prstGeom prst="rect">
            <a:avLst/>
          </a:prstGeom>
          <a:noFill/>
        </p:spPr>
        <p:txBody>
          <a:bodyPr wrap="square" rtlCol="0">
            <a:spAutoFit/>
          </a:bodyPr>
          <a:lstStyle/>
          <a:p>
            <a:pPr algn="ctr"/>
            <a:r>
              <a:rPr lang="en-US" sz="900" dirty="0">
                <a:solidFill>
                  <a:schemeClr val="bg1"/>
                </a:solidFill>
                <a:latin typeface="Lucida Sans" panose="020B0602030504020204" pitchFamily="34" charset="0"/>
                <a:cs typeface="Lucida Sans" panose="020B0602030504020204" pitchFamily="34" charset="0"/>
              </a:rPr>
              <a:t>2014 Principals Meeting</a:t>
            </a:r>
          </a:p>
          <a:p>
            <a:pPr algn="ctr"/>
            <a:endParaRPr lang="en-US" sz="900" dirty="0">
              <a:solidFill>
                <a:schemeClr val="bg1"/>
              </a:solidFill>
              <a:latin typeface="Lucida Sans" panose="020B0602030504020204" pitchFamily="34" charset="0"/>
              <a:cs typeface="Lucida Sans" panose="020B0602030504020204" pitchFamily="34" charset="0"/>
            </a:endParaRPr>
          </a:p>
        </p:txBody>
      </p:sp>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74320" y="5550641"/>
            <a:ext cx="369840" cy="545359"/>
          </a:xfrm>
          <a:prstGeom prst="rect">
            <a:avLst/>
          </a:prstGeom>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08537803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_Title with Text and Photo">
    <p:spTree>
      <p:nvGrpSpPr>
        <p:cNvPr id="1" name=""/>
        <p:cNvGrpSpPr/>
        <p:nvPr/>
      </p:nvGrpSpPr>
      <p:grpSpPr>
        <a:xfrm>
          <a:off x="0" y="0"/>
          <a:ext cx="0" cy="0"/>
          <a:chOff x="0" y="0"/>
          <a:chExt cx="0" cy="0"/>
        </a:xfrm>
      </p:grpSpPr>
      <p:sp>
        <p:nvSpPr>
          <p:cNvPr id="5" name="TextBox 4"/>
          <p:cNvSpPr txBox="1"/>
          <p:nvPr userDrawn="1"/>
        </p:nvSpPr>
        <p:spPr>
          <a:xfrm>
            <a:off x="0" y="5880393"/>
            <a:ext cx="914400" cy="646331"/>
          </a:xfrm>
          <a:prstGeom prst="rect">
            <a:avLst/>
          </a:prstGeom>
          <a:noFill/>
        </p:spPr>
        <p:txBody>
          <a:bodyPr wrap="square" rtlCol="0">
            <a:spAutoFit/>
          </a:bodyPr>
          <a:lstStyle/>
          <a:p>
            <a:pPr algn="ctr"/>
            <a:r>
              <a:rPr lang="en-US" sz="900" dirty="0">
                <a:solidFill>
                  <a:schemeClr val="bg1"/>
                </a:solidFill>
                <a:latin typeface="Lucida Sans" panose="020B0602030504020204" pitchFamily="34" charset="0"/>
                <a:cs typeface="Lucida Sans" panose="020B0602030504020204" pitchFamily="34" charset="0"/>
              </a:rPr>
              <a:t>2014 Principals Meeting</a:t>
            </a:r>
          </a:p>
          <a:p>
            <a:pPr algn="ctr"/>
            <a:endParaRPr lang="en-US" sz="900" dirty="0">
              <a:solidFill>
                <a:schemeClr val="bg1"/>
              </a:solidFill>
              <a:latin typeface="Lucida Sans" panose="020B0602030504020204" pitchFamily="34" charset="0"/>
              <a:cs typeface="Lucida Sans" panose="020B0602030504020204" pitchFamily="34" charset="0"/>
            </a:endParaRPr>
          </a:p>
        </p:txBody>
      </p:sp>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74320" y="5550641"/>
            <a:ext cx="369840" cy="545359"/>
          </a:xfrm>
          <a:prstGeom prst="rect">
            <a:avLst/>
          </a:prstGeom>
        </p:spPr>
      </p:pic>
    </p:spTree>
    <p:extLst>
      <p:ext uri="{BB962C8B-B14F-4D97-AF65-F5344CB8AC3E}">
        <p14:creationId xmlns:p14="http://schemas.microsoft.com/office/powerpoint/2010/main" val="368265568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2_Title with Text and Photo">
    <p:spTree>
      <p:nvGrpSpPr>
        <p:cNvPr id="1" name=""/>
        <p:cNvGrpSpPr/>
        <p:nvPr/>
      </p:nvGrpSpPr>
      <p:grpSpPr>
        <a:xfrm>
          <a:off x="0" y="0"/>
          <a:ext cx="0" cy="0"/>
          <a:chOff x="0" y="0"/>
          <a:chExt cx="0" cy="0"/>
        </a:xfrm>
      </p:grpSpPr>
      <p:sp>
        <p:nvSpPr>
          <p:cNvPr id="5" name="TextBox 4"/>
          <p:cNvSpPr txBox="1"/>
          <p:nvPr userDrawn="1"/>
        </p:nvSpPr>
        <p:spPr>
          <a:xfrm>
            <a:off x="0" y="5880393"/>
            <a:ext cx="914400" cy="646331"/>
          </a:xfrm>
          <a:prstGeom prst="rect">
            <a:avLst/>
          </a:prstGeom>
          <a:noFill/>
        </p:spPr>
        <p:txBody>
          <a:bodyPr wrap="square" rtlCol="0">
            <a:spAutoFit/>
          </a:bodyPr>
          <a:lstStyle/>
          <a:p>
            <a:pPr algn="ctr"/>
            <a:r>
              <a:rPr lang="en-US" sz="900" dirty="0">
                <a:solidFill>
                  <a:schemeClr val="bg1"/>
                </a:solidFill>
                <a:latin typeface="Lucida Sans" panose="020B0602030504020204" pitchFamily="34" charset="0"/>
                <a:cs typeface="Lucida Sans" panose="020B0602030504020204" pitchFamily="34" charset="0"/>
              </a:rPr>
              <a:t>2014 Principals Meeting</a:t>
            </a:r>
          </a:p>
          <a:p>
            <a:pPr algn="ctr"/>
            <a:endParaRPr lang="en-US" sz="900" dirty="0">
              <a:solidFill>
                <a:schemeClr val="bg1"/>
              </a:solidFill>
              <a:latin typeface="Lucida Sans" panose="020B0602030504020204" pitchFamily="34" charset="0"/>
              <a:cs typeface="Lucida Sans" panose="020B0602030504020204" pitchFamily="34" charset="0"/>
            </a:endParaRPr>
          </a:p>
        </p:txBody>
      </p:sp>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74320" y="5550641"/>
            <a:ext cx="369840" cy="545359"/>
          </a:xfrm>
          <a:prstGeom prst="rect">
            <a:avLst/>
          </a:prstGeom>
        </p:spPr>
      </p:pic>
      <p:pic>
        <p:nvPicPr>
          <p:cNvPr id="2" name="Picture 1"/>
          <p:cNvPicPr>
            <a:picLocks noChangeAspect="1"/>
          </p:cNvPicPr>
          <p:nvPr userDrawn="1"/>
        </p:nvPicPr>
        <p:blipFill>
          <a:blip r:embed="rId3"/>
          <a:stretch>
            <a:fillRect/>
          </a:stretch>
        </p:blipFill>
        <p:spPr>
          <a:xfrm>
            <a:off x="109341" y="152116"/>
            <a:ext cx="8925318" cy="6553768"/>
          </a:xfrm>
          <a:prstGeom prst="rect">
            <a:avLst/>
          </a:prstGeom>
        </p:spPr>
      </p:pic>
    </p:spTree>
    <p:extLst>
      <p:ext uri="{BB962C8B-B14F-4D97-AF65-F5344CB8AC3E}">
        <p14:creationId xmlns:p14="http://schemas.microsoft.com/office/powerpoint/2010/main" val="401876257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cSld name="5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4482100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998B54CE-B28A-5F4B-B6BE-84A19C027462}" type="datetimeFigureOut">
              <a:rPr lang="en-US" smtClean="0"/>
              <a:t>12/1/2023</a:t>
            </a:fld>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3817BE54-784B-0845-AF6E-09491521A1D4}" type="slidenum">
              <a:rPr lang="en-US" smtClean="0"/>
              <a:t>‹#›</a:t>
            </a:fld>
            <a:endParaRPr lang="en-US" dirty="0"/>
          </a:p>
        </p:txBody>
      </p:sp>
    </p:spTree>
    <p:extLst>
      <p:ext uri="{BB962C8B-B14F-4D97-AF65-F5344CB8AC3E}">
        <p14:creationId xmlns:p14="http://schemas.microsoft.com/office/powerpoint/2010/main" val="11038648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415443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581185"/>
          </a:xfrm>
          <a:prstGeom prst="rect">
            <a:avLst/>
          </a:prstGeom>
        </p:spPr>
      </p:pic>
      <p:pic>
        <p:nvPicPr>
          <p:cNvPr id="10" name="Picture 9"/>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781800" y="0"/>
            <a:ext cx="2131304" cy="581185"/>
          </a:xfrm>
          <a:prstGeom prst="rect">
            <a:avLst/>
          </a:prstGeom>
        </p:spPr>
      </p:pic>
      <p:pic>
        <p:nvPicPr>
          <p:cNvPr id="7" name="Picture 6"/>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0" y="0"/>
            <a:ext cx="947930" cy="1828804"/>
          </a:xfrm>
          <a:prstGeom prst="rect">
            <a:avLst/>
          </a:prstGeom>
        </p:spPr>
      </p:pic>
      <p:pic>
        <p:nvPicPr>
          <p:cNvPr id="16" name="Picture 2"/>
          <p:cNvPicPr>
            <a:picLocks noChangeAspect="1" noChangeArrowheads="1"/>
          </p:cNvPicPr>
          <p:nvPr userDrawn="1"/>
        </p:nvPicPr>
        <p:blipFill>
          <a:blip r:embed="rId5" cstate="screen">
            <a:extLst>
              <a:ext uri="{28A0092B-C50C-407E-A947-70E740481C1C}">
                <a14:useLocalDpi xmlns:a14="http://schemas.microsoft.com/office/drawing/2010/main"/>
              </a:ext>
            </a:extLst>
          </a:blip>
          <a:srcRect/>
          <a:stretch>
            <a:fillRect/>
          </a:stretch>
        </p:blipFill>
        <p:spPr bwMode="auto">
          <a:xfrm>
            <a:off x="0" y="6629400"/>
            <a:ext cx="9144000" cy="2303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TextBox 16"/>
          <p:cNvSpPr txBox="1"/>
          <p:nvPr userDrawn="1"/>
        </p:nvSpPr>
        <p:spPr>
          <a:xfrm>
            <a:off x="7772400" y="6611779"/>
            <a:ext cx="1295400" cy="246221"/>
          </a:xfrm>
          <a:prstGeom prst="rect">
            <a:avLst/>
          </a:prstGeom>
          <a:noFill/>
        </p:spPr>
        <p:txBody>
          <a:bodyPr wrap="square" rtlCol="0">
            <a:spAutoFit/>
          </a:bodyPr>
          <a:lstStyle/>
          <a:p>
            <a:pPr algn="r"/>
            <a:r>
              <a:rPr lang="en-US" sz="1000" dirty="0">
                <a:solidFill>
                  <a:schemeClr val="bg1"/>
                </a:solidFill>
              </a:rPr>
              <a:t>Page | </a:t>
            </a:r>
            <a:fld id="{A8013208-1318-4FFA-B29C-DFECFE182B2E}" type="slidenum">
              <a:rPr lang="en-US" sz="1000" smtClean="0">
                <a:solidFill>
                  <a:schemeClr val="bg1"/>
                </a:solidFill>
              </a:rPr>
              <a:pPr algn="r"/>
              <a:t>‹#›</a:t>
            </a:fld>
            <a:endParaRPr lang="en-US" sz="1000" dirty="0">
              <a:solidFill>
                <a:schemeClr val="bg1"/>
              </a:solidFill>
            </a:endParaRPr>
          </a:p>
        </p:txBody>
      </p:sp>
    </p:spTree>
    <p:extLst>
      <p:ext uri="{BB962C8B-B14F-4D97-AF65-F5344CB8AC3E}">
        <p14:creationId xmlns:p14="http://schemas.microsoft.com/office/powerpoint/2010/main" val="11680044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4_Title Slid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581185"/>
          </a:xfrm>
          <a:prstGeom prst="rect">
            <a:avLst/>
          </a:prstGeom>
        </p:spPr>
      </p:pic>
      <p:pic>
        <p:nvPicPr>
          <p:cNvPr id="9" name="Picture 8"/>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781800" y="0"/>
            <a:ext cx="2131304" cy="581185"/>
          </a:xfrm>
          <a:prstGeom prst="rect">
            <a:avLst/>
          </a:prstGeom>
        </p:spPr>
      </p:pic>
      <p:pic>
        <p:nvPicPr>
          <p:cNvPr id="7" name="Picture 6"/>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0" y="0"/>
            <a:ext cx="947930" cy="1828804"/>
          </a:xfrm>
          <a:prstGeom prst="rect">
            <a:avLst/>
          </a:prstGeom>
        </p:spPr>
      </p:pic>
      <p:pic>
        <p:nvPicPr>
          <p:cNvPr id="16" name="Picture 2"/>
          <p:cNvPicPr>
            <a:picLocks noChangeAspect="1" noChangeArrowheads="1"/>
          </p:cNvPicPr>
          <p:nvPr userDrawn="1"/>
        </p:nvPicPr>
        <p:blipFill>
          <a:blip r:embed="rId5" cstate="screen">
            <a:extLst>
              <a:ext uri="{28A0092B-C50C-407E-A947-70E740481C1C}">
                <a14:useLocalDpi xmlns:a14="http://schemas.microsoft.com/office/drawing/2010/main"/>
              </a:ext>
            </a:extLst>
          </a:blip>
          <a:srcRect/>
          <a:stretch>
            <a:fillRect/>
          </a:stretch>
        </p:blipFill>
        <p:spPr bwMode="auto">
          <a:xfrm>
            <a:off x="0" y="6629400"/>
            <a:ext cx="9144000" cy="2303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TextBox 16"/>
          <p:cNvSpPr txBox="1"/>
          <p:nvPr userDrawn="1"/>
        </p:nvSpPr>
        <p:spPr>
          <a:xfrm>
            <a:off x="7772400" y="6611779"/>
            <a:ext cx="1295400" cy="246221"/>
          </a:xfrm>
          <a:prstGeom prst="rect">
            <a:avLst/>
          </a:prstGeom>
          <a:noFill/>
        </p:spPr>
        <p:txBody>
          <a:bodyPr wrap="square" rtlCol="0">
            <a:spAutoFit/>
          </a:bodyPr>
          <a:lstStyle/>
          <a:p>
            <a:pPr algn="r"/>
            <a:r>
              <a:rPr lang="en-US" sz="1000" dirty="0">
                <a:solidFill>
                  <a:schemeClr val="bg1"/>
                </a:solidFill>
              </a:rPr>
              <a:t>Page | </a:t>
            </a:r>
            <a:fld id="{A8013208-1318-4FFA-B29C-DFECFE182B2E}" type="slidenum">
              <a:rPr lang="en-US" sz="1000" smtClean="0">
                <a:solidFill>
                  <a:schemeClr val="bg1"/>
                </a:solidFill>
              </a:rPr>
              <a:pPr algn="r"/>
              <a:t>‹#›</a:t>
            </a:fld>
            <a:endParaRPr lang="en-US" sz="1000" dirty="0">
              <a:solidFill>
                <a:schemeClr val="bg1"/>
              </a:solidFill>
            </a:endParaRPr>
          </a:p>
        </p:txBody>
      </p:sp>
    </p:spTree>
    <p:extLst>
      <p:ext uri="{BB962C8B-B14F-4D97-AF65-F5344CB8AC3E}">
        <p14:creationId xmlns:p14="http://schemas.microsoft.com/office/powerpoint/2010/main" val="33060996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3_Title Slid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581185"/>
          </a:xfrm>
          <a:prstGeom prst="rect">
            <a:avLst/>
          </a:prstGeom>
        </p:spPr>
      </p:pic>
      <p:pic>
        <p:nvPicPr>
          <p:cNvPr id="9" name="Picture 8"/>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781800" y="0"/>
            <a:ext cx="2131304" cy="581185"/>
          </a:xfrm>
          <a:prstGeom prst="rect">
            <a:avLst/>
          </a:prstGeom>
        </p:spPr>
      </p:pic>
      <p:pic>
        <p:nvPicPr>
          <p:cNvPr id="7" name="Picture 6"/>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0" y="0"/>
            <a:ext cx="947930" cy="1828804"/>
          </a:xfrm>
          <a:prstGeom prst="rect">
            <a:avLst/>
          </a:prstGeom>
        </p:spPr>
      </p:pic>
      <p:pic>
        <p:nvPicPr>
          <p:cNvPr id="16" name="Picture 2"/>
          <p:cNvPicPr>
            <a:picLocks noChangeAspect="1" noChangeArrowheads="1"/>
          </p:cNvPicPr>
          <p:nvPr userDrawn="1"/>
        </p:nvPicPr>
        <p:blipFill>
          <a:blip r:embed="rId5" cstate="screen">
            <a:extLst>
              <a:ext uri="{28A0092B-C50C-407E-A947-70E740481C1C}">
                <a14:useLocalDpi xmlns:a14="http://schemas.microsoft.com/office/drawing/2010/main"/>
              </a:ext>
            </a:extLst>
          </a:blip>
          <a:srcRect/>
          <a:stretch>
            <a:fillRect/>
          </a:stretch>
        </p:blipFill>
        <p:spPr bwMode="auto">
          <a:xfrm>
            <a:off x="0" y="6629400"/>
            <a:ext cx="9144000" cy="2303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TextBox 16"/>
          <p:cNvSpPr txBox="1"/>
          <p:nvPr userDrawn="1"/>
        </p:nvSpPr>
        <p:spPr>
          <a:xfrm>
            <a:off x="7772400" y="6611779"/>
            <a:ext cx="1295400" cy="246221"/>
          </a:xfrm>
          <a:prstGeom prst="rect">
            <a:avLst/>
          </a:prstGeom>
          <a:noFill/>
        </p:spPr>
        <p:txBody>
          <a:bodyPr wrap="square" rtlCol="0">
            <a:spAutoFit/>
          </a:bodyPr>
          <a:lstStyle/>
          <a:p>
            <a:pPr algn="r"/>
            <a:r>
              <a:rPr lang="en-US" sz="1000" dirty="0">
                <a:solidFill>
                  <a:schemeClr val="bg1"/>
                </a:solidFill>
              </a:rPr>
              <a:t>Page | </a:t>
            </a:r>
            <a:fld id="{A8013208-1318-4FFA-B29C-DFECFE182B2E}" type="slidenum">
              <a:rPr lang="en-US" sz="1000" smtClean="0">
                <a:solidFill>
                  <a:schemeClr val="bg1"/>
                </a:solidFill>
              </a:rPr>
              <a:pPr algn="r"/>
              <a:t>‹#›</a:t>
            </a:fld>
            <a:endParaRPr lang="en-US" sz="1000" dirty="0">
              <a:solidFill>
                <a:schemeClr val="bg1"/>
              </a:solidFill>
            </a:endParaRPr>
          </a:p>
        </p:txBody>
      </p:sp>
    </p:spTree>
    <p:extLst>
      <p:ext uri="{BB962C8B-B14F-4D97-AF65-F5344CB8AC3E}">
        <p14:creationId xmlns:p14="http://schemas.microsoft.com/office/powerpoint/2010/main" val="33060996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2_Title Slide">
    <p:spTree>
      <p:nvGrpSpPr>
        <p:cNvPr id="1" name=""/>
        <p:cNvGrpSpPr/>
        <p:nvPr/>
      </p:nvGrpSpPr>
      <p:grpSpPr>
        <a:xfrm>
          <a:off x="0" y="0"/>
          <a:ext cx="0" cy="0"/>
          <a:chOff x="0" y="0"/>
          <a:chExt cx="0" cy="0"/>
        </a:xfrm>
      </p:grpSpPr>
      <p:pic>
        <p:nvPicPr>
          <p:cNvPr id="1026"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0"/>
            <a:ext cx="947930" cy="1828804"/>
          </a:xfrm>
          <a:prstGeom prst="rect">
            <a:avLst/>
          </a:prstGeom>
        </p:spPr>
      </p:pic>
      <p:pic>
        <p:nvPicPr>
          <p:cNvPr id="16" name="Picture 2"/>
          <p:cNvPicPr>
            <a:picLocks noChangeAspect="1" noChangeArrowheads="1"/>
          </p:cNvPicPr>
          <p:nvPr userDrawn="1"/>
        </p:nvPicPr>
        <p:blipFill>
          <a:blip r:embed="rId4" cstate="screen">
            <a:extLst>
              <a:ext uri="{28A0092B-C50C-407E-A947-70E740481C1C}">
                <a14:useLocalDpi xmlns:a14="http://schemas.microsoft.com/office/drawing/2010/main"/>
              </a:ext>
            </a:extLst>
          </a:blip>
          <a:srcRect/>
          <a:stretch>
            <a:fillRect/>
          </a:stretch>
        </p:blipFill>
        <p:spPr bwMode="auto">
          <a:xfrm>
            <a:off x="0" y="6629400"/>
            <a:ext cx="9144000" cy="2303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TextBox 16"/>
          <p:cNvSpPr txBox="1"/>
          <p:nvPr userDrawn="1"/>
        </p:nvSpPr>
        <p:spPr>
          <a:xfrm>
            <a:off x="7772400" y="6611779"/>
            <a:ext cx="1295400" cy="246221"/>
          </a:xfrm>
          <a:prstGeom prst="rect">
            <a:avLst/>
          </a:prstGeom>
          <a:noFill/>
        </p:spPr>
        <p:txBody>
          <a:bodyPr wrap="square" rtlCol="0">
            <a:spAutoFit/>
          </a:bodyPr>
          <a:lstStyle/>
          <a:p>
            <a:pPr algn="r"/>
            <a:r>
              <a:rPr lang="en-US" sz="1000" dirty="0">
                <a:solidFill>
                  <a:schemeClr val="bg1"/>
                </a:solidFill>
              </a:rPr>
              <a:t>Page | </a:t>
            </a:r>
            <a:fld id="{A8013208-1318-4FFA-B29C-DFECFE182B2E}" type="slidenum">
              <a:rPr lang="en-US" sz="1000" smtClean="0">
                <a:solidFill>
                  <a:schemeClr val="bg1"/>
                </a:solidFill>
              </a:rPr>
              <a:pPr algn="r"/>
              <a:t>‹#›</a:t>
            </a:fld>
            <a:endParaRPr lang="en-US" sz="1000" dirty="0">
              <a:solidFill>
                <a:schemeClr val="bg1"/>
              </a:solidFill>
            </a:endParaRPr>
          </a:p>
        </p:txBody>
      </p:sp>
    </p:spTree>
    <p:extLst>
      <p:ext uri="{BB962C8B-B14F-4D97-AF65-F5344CB8AC3E}">
        <p14:creationId xmlns:p14="http://schemas.microsoft.com/office/powerpoint/2010/main" val="33060996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5688828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13" Type="http://schemas.openxmlformats.org/officeDocument/2006/relationships/slideLayout" Target="../slideLayouts/slideLayout17.xml"/><Relationship Id="rId18" Type="http://schemas.openxmlformats.org/officeDocument/2006/relationships/slideLayout" Target="../slideLayouts/slideLayout22.xml"/><Relationship Id="rId26" Type="http://schemas.openxmlformats.org/officeDocument/2006/relationships/image" Target="../media/image7.png"/><Relationship Id="rId3" Type="http://schemas.openxmlformats.org/officeDocument/2006/relationships/slideLayout" Target="../slideLayouts/slideLayout7.xml"/><Relationship Id="rId21" Type="http://schemas.openxmlformats.org/officeDocument/2006/relationships/image" Target="../media/image2.png"/><Relationship Id="rId7" Type="http://schemas.openxmlformats.org/officeDocument/2006/relationships/slideLayout" Target="../slideLayouts/slideLayout11.xml"/><Relationship Id="rId12" Type="http://schemas.openxmlformats.org/officeDocument/2006/relationships/slideLayout" Target="../slideLayouts/slideLayout16.xml"/><Relationship Id="rId17" Type="http://schemas.openxmlformats.org/officeDocument/2006/relationships/slideLayout" Target="../slideLayouts/slideLayout21.xml"/><Relationship Id="rId25" Type="http://schemas.openxmlformats.org/officeDocument/2006/relationships/image" Target="../media/image6.png"/><Relationship Id="rId2" Type="http://schemas.openxmlformats.org/officeDocument/2006/relationships/slideLayout" Target="../slideLayouts/slideLayout6.xml"/><Relationship Id="rId16" Type="http://schemas.openxmlformats.org/officeDocument/2006/relationships/slideLayout" Target="../slideLayouts/slideLayout20.xml"/><Relationship Id="rId20" Type="http://schemas.openxmlformats.org/officeDocument/2006/relationships/theme" Target="../theme/theme2.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24" Type="http://schemas.openxmlformats.org/officeDocument/2006/relationships/image" Target="../media/image5.png"/><Relationship Id="rId5" Type="http://schemas.openxmlformats.org/officeDocument/2006/relationships/slideLayout" Target="../slideLayouts/slideLayout9.xml"/><Relationship Id="rId15" Type="http://schemas.openxmlformats.org/officeDocument/2006/relationships/slideLayout" Target="../slideLayouts/slideLayout19.xml"/><Relationship Id="rId23" Type="http://schemas.openxmlformats.org/officeDocument/2006/relationships/image" Target="../media/image4.jpeg"/><Relationship Id="rId10" Type="http://schemas.openxmlformats.org/officeDocument/2006/relationships/slideLayout" Target="../slideLayouts/slideLayout14.xml"/><Relationship Id="rId19" Type="http://schemas.openxmlformats.org/officeDocument/2006/relationships/slideLayout" Target="../slideLayouts/slideLayout23.xml"/><Relationship Id="rId4" Type="http://schemas.openxmlformats.org/officeDocument/2006/relationships/slideLayout" Target="../slideLayouts/slideLayout8.xml"/><Relationship Id="rId9" Type="http://schemas.openxmlformats.org/officeDocument/2006/relationships/slideLayout" Target="../slideLayouts/slideLayout13.xml"/><Relationship Id="rId14" Type="http://schemas.openxmlformats.org/officeDocument/2006/relationships/slideLayout" Target="../slideLayouts/slideLayout18.xml"/><Relationship Id="rId22"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1" name="TextBox 10"/>
          <p:cNvSpPr txBox="1"/>
          <p:nvPr userDrawn="1"/>
        </p:nvSpPr>
        <p:spPr>
          <a:xfrm>
            <a:off x="0" y="5880393"/>
            <a:ext cx="914400" cy="507831"/>
          </a:xfrm>
          <a:prstGeom prst="rect">
            <a:avLst/>
          </a:prstGeom>
          <a:noFill/>
        </p:spPr>
        <p:txBody>
          <a:bodyPr wrap="square" rtlCol="0">
            <a:spAutoFit/>
          </a:bodyPr>
          <a:lstStyle/>
          <a:p>
            <a:pPr algn="ctr"/>
            <a:r>
              <a:rPr lang="en-US" sz="900" dirty="0">
                <a:solidFill>
                  <a:schemeClr val="bg1"/>
                </a:solidFill>
                <a:latin typeface="Lucida Sans" panose="020B0602030504020204" pitchFamily="34" charset="0"/>
                <a:cs typeface="Lucida Sans" panose="020B0602030504020204" pitchFamily="34" charset="0"/>
              </a:rPr>
              <a:t>2014 Principals Meeting</a:t>
            </a:r>
          </a:p>
        </p:txBody>
      </p:sp>
      <p:pic>
        <p:nvPicPr>
          <p:cNvPr id="3" name="Picture 2"/>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274320" y="5550641"/>
            <a:ext cx="369840" cy="545359"/>
          </a:xfrm>
          <a:prstGeom prst="rect">
            <a:avLst/>
          </a:prstGeom>
        </p:spPr>
      </p:pic>
    </p:spTree>
  </p:cSld>
  <p:clrMap bg1="lt1" tx1="dk1" bg2="lt2" tx2="dk2" accent1="accent1" accent2="accent2" accent3="accent3" accent4="accent4" accent5="accent5" accent6="accent6" hlink="hlink" folHlink="folHlink"/>
  <p:sldLayoutIdLst>
    <p:sldLayoutId id="2147483716" r:id="rId1"/>
    <p:sldLayoutId id="2147483719" r:id="rId2"/>
    <p:sldLayoutId id="2147483720" r:id="rId3"/>
    <p:sldLayoutId id="2147483721" r:id="rId4"/>
  </p:sldLayoutIdLst>
  <p:txStyles>
    <p:titleStyle>
      <a:lvl1pPr algn="l" defTabSz="914400" rtl="0" eaLnBrk="1" latinLnBrk="0" hangingPunct="1">
        <a:spcBef>
          <a:spcPct val="0"/>
        </a:spcBef>
        <a:buNone/>
        <a:defRPr sz="3600" kern="1200" baseline="0">
          <a:solidFill>
            <a:schemeClr val="accent4"/>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2"/>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2"/>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2"/>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2"/>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26" name="Picture 2"/>
          <p:cNvPicPr>
            <a:picLocks noChangeAspect="1" noChangeArrowheads="1"/>
          </p:cNvPicPr>
          <p:nvPr userDrawn="1"/>
        </p:nvPicPr>
        <p:blipFill>
          <a:blip r:embed="rId21">
            <a:extLst>
              <a:ext uri="{28A0092B-C50C-407E-A947-70E740481C1C}">
                <a14:useLocalDpi xmlns:a14="http://schemas.microsoft.com/office/drawing/2010/main"/>
              </a:ext>
            </a:extLst>
          </a:blip>
          <a:srcRect/>
          <a:stretch>
            <a:fillRect/>
          </a:stretch>
        </p:blipFill>
        <p:spPr bwMode="auto">
          <a:xfrm>
            <a:off x="0" y="5408820"/>
            <a:ext cx="9144000" cy="1450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p:cNvPicPr>
            <a:picLocks noChangeAspect="1"/>
          </p:cNvPicPr>
          <p:nvPr/>
        </p:nvPicPr>
        <p:blipFill>
          <a:blip r:embed="rId22" cstate="screen">
            <a:extLst>
              <a:ext uri="{28A0092B-C50C-407E-A947-70E740481C1C}">
                <a14:useLocalDpi xmlns:a14="http://schemas.microsoft.com/office/drawing/2010/main"/>
              </a:ext>
            </a:extLst>
          </a:blip>
          <a:stretch>
            <a:fillRect/>
          </a:stretch>
        </p:blipFill>
        <p:spPr>
          <a:xfrm>
            <a:off x="0" y="0"/>
            <a:ext cx="9144000" cy="1447800"/>
          </a:xfrm>
          <a:prstGeom prst="rect">
            <a:avLst/>
          </a:prstGeom>
        </p:spPr>
      </p:pic>
      <p:sp>
        <p:nvSpPr>
          <p:cNvPr id="2" name="Rectangle 1"/>
          <p:cNvSpPr/>
          <p:nvPr/>
        </p:nvSpPr>
        <p:spPr>
          <a:xfrm>
            <a:off x="1447800" y="1441706"/>
            <a:ext cx="7696200" cy="51114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p:cNvPicPr>
            <a:picLocks noChangeAspect="1"/>
          </p:cNvPicPr>
          <p:nvPr/>
        </p:nvPicPr>
        <p:blipFill>
          <a:blip r:embed="rId23" cstate="screen">
            <a:extLst>
              <a:ext uri="{28A0092B-C50C-407E-A947-70E740481C1C}">
                <a14:useLocalDpi xmlns:a14="http://schemas.microsoft.com/office/drawing/2010/main"/>
              </a:ext>
            </a:extLst>
          </a:blip>
          <a:stretch>
            <a:fillRect/>
          </a:stretch>
        </p:blipFill>
        <p:spPr>
          <a:xfrm>
            <a:off x="5369824" y="0"/>
            <a:ext cx="3543280" cy="966216"/>
          </a:xfrm>
          <a:prstGeom prst="rect">
            <a:avLst/>
          </a:prstGeom>
        </p:spPr>
      </p:pic>
      <p:pic>
        <p:nvPicPr>
          <p:cNvPr id="5" name="Picture 4" descr="Blue_Curve.png"/>
          <p:cNvPicPr>
            <a:picLocks noChangeAspect="1"/>
          </p:cNvPicPr>
          <p:nvPr/>
        </p:nvPicPr>
        <p:blipFill>
          <a:blip r:embed="rId24" cstate="screen">
            <a:extLst>
              <a:ext uri="{28A0092B-C50C-407E-A947-70E740481C1C}">
                <a14:useLocalDpi xmlns:a14="http://schemas.microsoft.com/office/drawing/2010/main"/>
              </a:ext>
            </a:extLst>
          </a:blip>
          <a:stretch>
            <a:fillRect/>
          </a:stretch>
        </p:blipFill>
        <p:spPr>
          <a:xfrm>
            <a:off x="0" y="0"/>
            <a:ext cx="2133600" cy="6858000"/>
          </a:xfrm>
          <a:prstGeom prst="rect">
            <a:avLst/>
          </a:prstGeom>
        </p:spPr>
      </p:pic>
      <p:pic>
        <p:nvPicPr>
          <p:cNvPr id="10" name="Picture 9"/>
          <p:cNvPicPr>
            <a:picLocks noChangeAspect="1"/>
          </p:cNvPicPr>
          <p:nvPr/>
        </p:nvPicPr>
        <p:blipFill>
          <a:blip r:embed="rId25" cstate="screen">
            <a:extLst>
              <a:ext uri="{28A0092B-C50C-407E-A947-70E740481C1C}">
                <a14:useLocalDpi xmlns:a14="http://schemas.microsoft.com/office/drawing/2010/main"/>
              </a:ext>
            </a:extLst>
          </a:blip>
          <a:stretch>
            <a:fillRect/>
          </a:stretch>
        </p:blipFill>
        <p:spPr>
          <a:xfrm>
            <a:off x="228600" y="381000"/>
            <a:ext cx="719329" cy="1060706"/>
          </a:xfrm>
          <a:prstGeom prst="rect">
            <a:avLst/>
          </a:prstGeom>
        </p:spPr>
      </p:pic>
      <p:pic>
        <p:nvPicPr>
          <p:cNvPr id="7" name="Picture 6" descr="4_Line_white.png"/>
          <p:cNvPicPr>
            <a:picLocks noChangeAspect="1"/>
          </p:cNvPicPr>
          <p:nvPr/>
        </p:nvPicPr>
        <p:blipFill>
          <a:blip r:embed="rId26" cstate="screen">
            <a:extLst>
              <a:ext uri="{28A0092B-C50C-407E-A947-70E740481C1C}">
                <a14:useLocalDpi xmlns:a14="http://schemas.microsoft.com/office/drawing/2010/main"/>
              </a:ext>
            </a:extLst>
          </a:blip>
          <a:stretch>
            <a:fillRect/>
          </a:stretch>
        </p:blipFill>
        <p:spPr>
          <a:xfrm>
            <a:off x="9071" y="2667000"/>
            <a:ext cx="240792" cy="579120"/>
          </a:xfrm>
          <a:prstGeom prst="rect">
            <a:avLst/>
          </a:prstGeom>
        </p:spPr>
      </p:pic>
      <p:sp>
        <p:nvSpPr>
          <p:cNvPr id="11" name="TextBox 10"/>
          <p:cNvSpPr txBox="1"/>
          <p:nvPr/>
        </p:nvSpPr>
        <p:spPr>
          <a:xfrm>
            <a:off x="7772400" y="6553200"/>
            <a:ext cx="1295400" cy="246221"/>
          </a:xfrm>
          <a:prstGeom prst="rect">
            <a:avLst/>
          </a:prstGeom>
          <a:noFill/>
        </p:spPr>
        <p:txBody>
          <a:bodyPr wrap="square" rtlCol="0">
            <a:spAutoFit/>
          </a:bodyPr>
          <a:lstStyle/>
          <a:p>
            <a:pPr algn="r"/>
            <a:r>
              <a:rPr lang="en-US" sz="1000" dirty="0">
                <a:solidFill>
                  <a:schemeClr val="bg1"/>
                </a:solidFill>
              </a:rPr>
              <a:t>Page | </a:t>
            </a:r>
            <a:fld id="{A8013208-1318-4FFA-B29C-DFECFE182B2E}" type="slidenum">
              <a:rPr lang="en-US" sz="1000" smtClean="0">
                <a:solidFill>
                  <a:schemeClr val="bg1"/>
                </a:solidFill>
              </a:rPr>
              <a:pPr algn="r"/>
              <a:t>‹#›</a:t>
            </a:fld>
            <a:endParaRPr lang="en-US" sz="1000" dirty="0">
              <a:solidFill>
                <a:schemeClr val="bg1"/>
              </a:solidFill>
            </a:endParaRPr>
          </a:p>
        </p:txBody>
      </p:sp>
      <p:sp>
        <p:nvSpPr>
          <p:cNvPr id="13" name="TextBox 12"/>
          <p:cNvSpPr txBox="1"/>
          <p:nvPr/>
        </p:nvSpPr>
        <p:spPr>
          <a:xfrm>
            <a:off x="228600" y="3276600"/>
            <a:ext cx="1685077" cy="400110"/>
          </a:xfrm>
          <a:prstGeom prst="rect">
            <a:avLst/>
          </a:prstGeom>
          <a:noFill/>
        </p:spPr>
        <p:txBody>
          <a:bodyPr wrap="none" rtlCol="0">
            <a:spAutoFit/>
          </a:bodyPr>
          <a:lstStyle/>
          <a:p>
            <a:pPr algn="l"/>
            <a:r>
              <a:rPr lang="en-US" sz="1000" b="1" dirty="0">
                <a:solidFill>
                  <a:schemeClr val="bg1"/>
                </a:solidFill>
              </a:rPr>
              <a:t>Proactive By Design</a:t>
            </a:r>
            <a:r>
              <a:rPr lang="en-US" sz="1000" dirty="0">
                <a:solidFill>
                  <a:schemeClr val="bg1"/>
                </a:solidFill>
              </a:rPr>
              <a:t>.</a:t>
            </a:r>
          </a:p>
          <a:p>
            <a:pPr algn="l"/>
            <a:r>
              <a:rPr lang="en-US" sz="1000" dirty="0">
                <a:solidFill>
                  <a:schemeClr val="bg1"/>
                </a:solidFill>
              </a:rPr>
              <a:t>Our Company Commitment</a:t>
            </a:r>
          </a:p>
        </p:txBody>
      </p:sp>
    </p:spTree>
    <p:extLst>
      <p:ext uri="{BB962C8B-B14F-4D97-AF65-F5344CB8AC3E}">
        <p14:creationId xmlns:p14="http://schemas.microsoft.com/office/powerpoint/2010/main" val="944087083"/>
      </p:ext>
    </p:extLst>
  </p:cSld>
  <p:clrMap bg1="lt1" tx1="dk1" bg2="lt2" tx2="dk2" accent1="accent1" accent2="accent2" accent3="accent3" accent4="accent4" accent5="accent5" accent6="accent6" hlink="hlink" folHlink="folHlink"/>
  <p:sldLayoutIdLst>
    <p:sldLayoutId id="2147483942" r:id="rId1"/>
    <p:sldLayoutId id="2147483955" r:id="rId2"/>
    <p:sldLayoutId id="2147483954" r:id="rId3"/>
    <p:sldLayoutId id="2147483953" r:id="rId4"/>
    <p:sldLayoutId id="2147483943" r:id="rId5"/>
    <p:sldLayoutId id="2147483944" r:id="rId6"/>
    <p:sldLayoutId id="2147483945" r:id="rId7"/>
    <p:sldLayoutId id="2147483946" r:id="rId8"/>
    <p:sldLayoutId id="2147483947" r:id="rId9"/>
    <p:sldLayoutId id="2147483948" r:id="rId10"/>
    <p:sldLayoutId id="2147483949" r:id="rId11"/>
    <p:sldLayoutId id="2147483950" r:id="rId12"/>
    <p:sldLayoutId id="2147483951" r:id="rId13"/>
    <p:sldLayoutId id="2147483952" r:id="rId14"/>
    <p:sldLayoutId id="2147483874" r:id="rId15"/>
    <p:sldLayoutId id="2147483857" r:id="rId16"/>
    <p:sldLayoutId id="2147483914" r:id="rId17"/>
    <p:sldLayoutId id="2147483940" r:id="rId18"/>
    <p:sldLayoutId id="2147483956" r:id="rId19"/>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23.gif"/><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7.xml"/><Relationship Id="rId1" Type="http://schemas.openxmlformats.org/officeDocument/2006/relationships/slideLayout" Target="../slideLayouts/slideLayout5.xml"/><Relationship Id="rId4" Type="http://schemas.openxmlformats.org/officeDocument/2006/relationships/image" Target="../media/image25.jpeg"/></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9.xml"/><Relationship Id="rId1" Type="http://schemas.openxmlformats.org/officeDocument/2006/relationships/slideLayout" Target="../slideLayouts/slideLayout5.xml"/><Relationship Id="rId5" Type="http://schemas.openxmlformats.org/officeDocument/2006/relationships/image" Target="../media/image29.jpeg"/><Relationship Id="rId4" Type="http://schemas.openxmlformats.org/officeDocument/2006/relationships/image" Target="../media/image28.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4.svg"/><Relationship Id="rId2" Type="http://schemas.openxmlformats.org/officeDocument/2006/relationships/notesSlide" Target="../notesSlides/notesSlide20.xml"/><Relationship Id="rId1" Type="http://schemas.openxmlformats.org/officeDocument/2006/relationships/slideLayout" Target="../slideLayouts/slideLayout5.xml"/><Relationship Id="rId6" Type="http://schemas.openxmlformats.org/officeDocument/2006/relationships/image" Target="../media/image33.png"/><Relationship Id="rId5" Type="http://schemas.openxmlformats.org/officeDocument/2006/relationships/image" Target="../media/image32.svg"/><Relationship Id="rId4" Type="http://schemas.openxmlformats.org/officeDocument/2006/relationships/image" Target="../media/image31.png"/></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1.xml"/><Relationship Id="rId1" Type="http://schemas.openxmlformats.org/officeDocument/2006/relationships/slideLayout" Target="../slideLayouts/slideLayout5.xml"/><Relationship Id="rId5" Type="http://schemas.openxmlformats.org/officeDocument/2006/relationships/image" Target="../media/image37.png"/><Relationship Id="rId4" Type="http://schemas.openxmlformats.org/officeDocument/2006/relationships/image" Target="../media/image36.svg"/></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notesSlide" Target="../notesSlides/notesSlide22.xml"/><Relationship Id="rId1" Type="http://schemas.openxmlformats.org/officeDocument/2006/relationships/slideLayout" Target="../slideLayouts/slideLayout5.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2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3.xml"/><Relationship Id="rId1" Type="http://schemas.openxmlformats.org/officeDocument/2006/relationships/slideLayout" Target="../slideLayouts/slideLayout5.xml"/><Relationship Id="rId4" Type="http://schemas.openxmlformats.org/officeDocument/2006/relationships/image" Target="../media/image44.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hyperlink" Target="https://www.osha.gov/laws-regs/interlinking/standards/1910.1053" TargetMode="External"/><Relationship Id="rId2" Type="http://schemas.openxmlformats.org/officeDocument/2006/relationships/hyperlink" Target="https://www.osha.gov/laws-regs/interlinking/standards/1926.1153" TargetMode="External"/><Relationship Id="rId1" Type="http://schemas.openxmlformats.org/officeDocument/2006/relationships/slideLayout" Target="../slideLayouts/slideLayout6.xml"/><Relationship Id="rId4" Type="http://schemas.openxmlformats.org/officeDocument/2006/relationships/image" Target="../media/image45.png"/></Relationships>
</file>

<file path=ppt/slides/_rels/slide2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xml"/><Relationship Id="rId1" Type="http://schemas.openxmlformats.org/officeDocument/2006/relationships/slideLayout" Target="../slideLayouts/slideLayout5.xml"/><Relationship Id="rId5" Type="http://schemas.openxmlformats.org/officeDocument/2006/relationships/image" Target="../media/image15.png"/><Relationship Id="rId4" Type="http://schemas.openxmlformats.org/officeDocument/2006/relationships/image" Target="../media/image14.jpe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34.xml"/><Relationship Id="rId1" Type="http://schemas.openxmlformats.org/officeDocument/2006/relationships/slideLayout" Target="../slideLayouts/slideLayout5.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5.xml"/><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8" Type="http://schemas.openxmlformats.org/officeDocument/2006/relationships/image" Target="../media/image48.jpe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37.xml"/><Relationship Id="rId1" Type="http://schemas.openxmlformats.org/officeDocument/2006/relationships/slideLayout" Target="../slideLayouts/slideLayout5.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8.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8" Type="http://schemas.openxmlformats.org/officeDocument/2006/relationships/image" Target="../media/image57.jpe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41.xml"/><Relationship Id="rId1" Type="http://schemas.openxmlformats.org/officeDocument/2006/relationships/slideLayout" Target="../slideLayouts/slideLayout5.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4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2.xml"/><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4.svg"/><Relationship Id="rId2" Type="http://schemas.openxmlformats.org/officeDocument/2006/relationships/notesSlide" Target="../notesSlides/notesSlide43.xml"/><Relationship Id="rId1" Type="http://schemas.openxmlformats.org/officeDocument/2006/relationships/slideLayout" Target="../slideLayouts/slideLayout5.xml"/><Relationship Id="rId6" Type="http://schemas.openxmlformats.org/officeDocument/2006/relationships/image" Target="../media/image33.png"/><Relationship Id="rId5" Type="http://schemas.openxmlformats.org/officeDocument/2006/relationships/image" Target="../media/image32.svg"/><Relationship Id="rId4" Type="http://schemas.openxmlformats.org/officeDocument/2006/relationships/image" Target="../media/image31.png"/></Relationships>
</file>

<file path=ppt/slides/_rels/slide45.xml.rels><?xml version="1.0" encoding="UTF-8" standalone="yes"?>
<Relationships xmlns="http://schemas.openxmlformats.org/package/2006/relationships"><Relationship Id="rId3" Type="http://schemas.openxmlformats.org/officeDocument/2006/relationships/hyperlink" Target="https://www.federalregister.gov/documents/2023/07/13/2023-14199/lowering-miners-exposure-to-respirable-crystalline-silica-and-improving-respiratory-protection" TargetMode="External"/><Relationship Id="rId2" Type="http://schemas.openxmlformats.org/officeDocument/2006/relationships/notesSlide" Target="../notesSlides/notesSlide44.xml"/><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5.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981200" y="1648361"/>
            <a:ext cx="7299573" cy="1323439"/>
          </a:xfrm>
          <a:prstGeom prst="rect">
            <a:avLst/>
          </a:prstGeom>
        </p:spPr>
        <p:txBody>
          <a:bodyPr wrap="square">
            <a:spAutoFit/>
          </a:bodyPr>
          <a:lstStyle/>
          <a:p>
            <a:pPr algn="ctr"/>
            <a:r>
              <a:rPr lang="en-US" sz="4400" b="1" dirty="0">
                <a:solidFill>
                  <a:schemeClr val="tx1">
                    <a:lumMod val="65000"/>
                    <a:lumOff val="35000"/>
                  </a:schemeClr>
                </a:solidFill>
                <a:latin typeface="Calibri" panose="020F0502020204030204" pitchFamily="34" charset="0"/>
                <a:cs typeface="Calibri" panose="020F0502020204030204" pitchFamily="34" charset="0"/>
              </a:rPr>
              <a:t>IAAP </a:t>
            </a:r>
            <a:endParaRPr lang="en-US" sz="4400" dirty="0">
              <a:solidFill>
                <a:schemeClr val="tx1">
                  <a:lumMod val="65000"/>
                  <a:lumOff val="35000"/>
                </a:schemeClr>
              </a:solidFill>
              <a:latin typeface="Calibri" panose="020F0502020204030204" pitchFamily="34" charset="0"/>
              <a:cs typeface="Calibri" panose="020F0502020204030204" pitchFamily="34" charset="0"/>
            </a:endParaRPr>
          </a:p>
          <a:p>
            <a:pPr algn="ctr"/>
            <a:endParaRPr lang="en-US" sz="3600" dirty="0">
              <a:solidFill>
                <a:schemeClr val="tx1">
                  <a:lumMod val="65000"/>
                  <a:lumOff val="35000"/>
                </a:schemeClr>
              </a:solidFill>
              <a:latin typeface="Calibri" panose="020F0502020204030204" pitchFamily="34" charset="0"/>
              <a:cs typeface="Calibri" panose="020F0502020204030204" pitchFamily="34" charset="0"/>
            </a:endParaRPr>
          </a:p>
        </p:txBody>
      </p:sp>
      <p:sp>
        <p:nvSpPr>
          <p:cNvPr id="3" name="Text Box 19"/>
          <p:cNvSpPr txBox="1">
            <a:spLocks noChangeArrowheads="1"/>
          </p:cNvSpPr>
          <p:nvPr/>
        </p:nvSpPr>
        <p:spPr bwMode="auto">
          <a:xfrm>
            <a:off x="1814183" y="4495800"/>
            <a:ext cx="7185660" cy="324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pPr marL="0" marR="0" algn="ctr">
              <a:spcBef>
                <a:spcPts val="0"/>
              </a:spcBef>
              <a:spcAft>
                <a:spcPts val="0"/>
              </a:spcAft>
            </a:pPr>
            <a:r>
              <a:rPr lang="en-US" sz="2000" i="1" dirty="0">
                <a:solidFill>
                  <a:schemeClr val="tx1">
                    <a:lumMod val="50000"/>
                    <a:lumOff val="50000"/>
                  </a:schemeClr>
                </a:solidFill>
                <a:effectLst/>
                <a:latin typeface="Calibri" panose="020F0502020204030204" pitchFamily="34" charset="0"/>
                <a:ea typeface="Times New Roman"/>
                <a:cs typeface="Calibri" panose="020F0502020204030204" pitchFamily="34" charset="0"/>
              </a:rPr>
              <a:t>December 5, 2023</a:t>
            </a:r>
          </a:p>
          <a:p>
            <a:pPr marL="0" marR="0" algn="ctr">
              <a:spcBef>
                <a:spcPts val="0"/>
              </a:spcBef>
              <a:spcAft>
                <a:spcPts val="0"/>
              </a:spcAft>
            </a:pPr>
            <a:endParaRPr lang="en-US" sz="1050" i="1" dirty="0">
              <a:solidFill>
                <a:schemeClr val="tx1">
                  <a:lumMod val="50000"/>
                  <a:lumOff val="50000"/>
                </a:schemeClr>
              </a:solidFill>
              <a:effectLst/>
              <a:latin typeface="Calibri" panose="020F0502020204030204" pitchFamily="34" charset="0"/>
              <a:ea typeface="Times New Roman"/>
              <a:cs typeface="Calibri" panose="020F0502020204030204" pitchFamily="34" charset="0"/>
            </a:endParaRPr>
          </a:p>
          <a:p>
            <a:pPr marL="0" marR="0" algn="ctr">
              <a:spcBef>
                <a:spcPts val="0"/>
              </a:spcBef>
              <a:spcAft>
                <a:spcPts val="0"/>
              </a:spcAft>
            </a:pPr>
            <a:r>
              <a:rPr lang="en-US" sz="2000" i="1" dirty="0">
                <a:solidFill>
                  <a:schemeClr val="tx1">
                    <a:lumMod val="50000"/>
                    <a:lumOff val="50000"/>
                  </a:schemeClr>
                </a:solidFill>
                <a:effectLst/>
                <a:latin typeface="Calibri" panose="020F0502020204030204" pitchFamily="34" charset="0"/>
                <a:ea typeface="Times New Roman"/>
                <a:cs typeface="Calibri" panose="020F0502020204030204" pitchFamily="34" charset="0"/>
              </a:rPr>
              <a:t>Kimberly  A. Hoppe Parr, PhD, CIH</a:t>
            </a:r>
          </a:p>
          <a:p>
            <a:pPr marL="0" marR="0" algn="ctr">
              <a:spcBef>
                <a:spcPts val="0"/>
              </a:spcBef>
              <a:spcAft>
                <a:spcPts val="0"/>
              </a:spcAft>
            </a:pPr>
            <a:r>
              <a:rPr lang="en-US" sz="2000" b="1" dirty="0">
                <a:solidFill>
                  <a:schemeClr val="tx1">
                    <a:lumMod val="65000"/>
                    <a:lumOff val="35000"/>
                  </a:schemeClr>
                </a:solidFill>
                <a:latin typeface="Calibri" panose="020F0502020204030204" pitchFamily="34" charset="0"/>
                <a:cs typeface="Calibri" panose="020F0502020204030204" pitchFamily="34" charset="0"/>
              </a:rPr>
              <a:t>GZA GeoEnvironmental, Inc.</a:t>
            </a:r>
            <a:endParaRPr lang="en-US" sz="2000" dirty="0">
              <a:effectLst/>
              <a:latin typeface="Calibri" panose="020F0502020204030204" pitchFamily="34" charset="0"/>
              <a:ea typeface="Times New Roman"/>
              <a:cs typeface="Calibri" panose="020F0502020204030204" pitchFamily="34" charset="0"/>
            </a:endParaRPr>
          </a:p>
        </p:txBody>
      </p:sp>
      <p:sp>
        <p:nvSpPr>
          <p:cNvPr id="5" name="Rectangle 4"/>
          <p:cNvSpPr/>
          <p:nvPr/>
        </p:nvSpPr>
        <p:spPr>
          <a:xfrm>
            <a:off x="1814183" y="2859613"/>
            <a:ext cx="7299573" cy="1261884"/>
          </a:xfrm>
          <a:prstGeom prst="rect">
            <a:avLst/>
          </a:prstGeom>
        </p:spPr>
        <p:txBody>
          <a:bodyPr wrap="square">
            <a:spAutoFit/>
          </a:bodyPr>
          <a:lstStyle/>
          <a:p>
            <a:pPr algn="ctr"/>
            <a:r>
              <a:rPr lang="en-US" sz="2400" b="1" dirty="0">
                <a:solidFill>
                  <a:schemeClr val="tx1">
                    <a:lumMod val="65000"/>
                    <a:lumOff val="35000"/>
                  </a:schemeClr>
                </a:solidFill>
                <a:latin typeface="Calibri" panose="020F0502020204030204" pitchFamily="34" charset="0"/>
                <a:cs typeface="Calibri" panose="020F0502020204030204" pitchFamily="34" charset="0"/>
              </a:rPr>
              <a:t>Aggregate Miner Safety Conference</a:t>
            </a:r>
          </a:p>
          <a:p>
            <a:pPr algn="ctr"/>
            <a:endParaRPr lang="en-US" sz="2000" b="1" dirty="0">
              <a:solidFill>
                <a:schemeClr val="tx1">
                  <a:lumMod val="65000"/>
                  <a:lumOff val="35000"/>
                </a:schemeClr>
              </a:solidFill>
              <a:latin typeface="Calibri" panose="020F0502020204030204" pitchFamily="34" charset="0"/>
              <a:cs typeface="Calibri" panose="020F0502020204030204" pitchFamily="34" charset="0"/>
            </a:endParaRPr>
          </a:p>
          <a:p>
            <a:pPr algn="ctr"/>
            <a:r>
              <a:rPr lang="en-US" sz="3200" b="0" i="0" dirty="0">
                <a:solidFill>
                  <a:srgbClr val="151E24"/>
                </a:solidFill>
                <a:effectLst/>
                <a:latin typeface="Calibri" panose="020F0502020204030204" pitchFamily="34" charset="0"/>
                <a:cs typeface="Calibri" panose="020F0502020204030204" pitchFamily="34" charset="0"/>
              </a:rPr>
              <a:t>Silica Exposure Testing</a:t>
            </a:r>
            <a:endParaRPr lang="en-US" sz="2400" dirty="0">
              <a:solidFill>
                <a:schemeClr val="tx1">
                  <a:lumMod val="65000"/>
                  <a:lumOff val="35000"/>
                </a:schemeClr>
              </a:solidFill>
              <a:latin typeface="Calibri" panose="020F0502020204030204" pitchFamily="34" charset="0"/>
              <a:cs typeface="Calibri" panose="020F0502020204030204" pitchFamily="34" charset="0"/>
            </a:endParaRPr>
          </a:p>
        </p:txBody>
      </p:sp>
      <p:pic>
        <p:nvPicPr>
          <p:cNvPr id="1026" name="Picture 2" descr="ILLINOIS ASSOCIATION OF AGGREGATE PRODUCERS">
            <a:extLst>
              <a:ext uri="{FF2B5EF4-FFF2-40B4-BE49-F238E27FC236}">
                <a16:creationId xmlns:a16="http://schemas.microsoft.com/office/drawing/2014/main" id="{2F15C6B3-4946-5A08-7B94-6A8CE7B38A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85236" y="1545044"/>
            <a:ext cx="1552575" cy="914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06404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066800" y="685800"/>
            <a:ext cx="8915400" cy="1143000"/>
          </a:xfrm>
          <a:prstGeom prst="rect">
            <a:avLst/>
          </a:prstGeom>
        </p:spPr>
        <p:txBody>
          <a:bodyPr/>
          <a:lstStyle/>
          <a:p>
            <a:pPr algn="l"/>
            <a:r>
              <a:rPr lang="en-US" sz="3600" dirty="0">
                <a:latin typeface="Calibri" panose="020F0502020204030204" pitchFamily="34" charset="0"/>
                <a:cs typeface="Calibri" panose="020F0502020204030204" pitchFamily="34" charset="0"/>
                <a:sym typeface="Wingdings" panose="05000000000000000000" pitchFamily="2" charset="2"/>
              </a:rPr>
              <a:t>Exposure Monitoring</a:t>
            </a:r>
            <a:endParaRPr lang="en-US" sz="3600" dirty="0">
              <a:latin typeface="Calibri" panose="020F0502020204030204" pitchFamily="34" charset="0"/>
              <a:cs typeface="Calibri" panose="020F0502020204030204" pitchFamily="34" charset="0"/>
            </a:endParaRPr>
          </a:p>
        </p:txBody>
      </p:sp>
      <p:graphicFrame>
        <p:nvGraphicFramePr>
          <p:cNvPr id="3" name="Diagram 2">
            <a:extLst>
              <a:ext uri="{FF2B5EF4-FFF2-40B4-BE49-F238E27FC236}">
                <a16:creationId xmlns:a16="http://schemas.microsoft.com/office/drawing/2014/main" id="{6954953C-CFFA-5543-8D4D-E913A4E1328C}"/>
              </a:ext>
            </a:extLst>
          </p:cNvPr>
          <p:cNvGraphicFramePr/>
          <p:nvPr>
            <p:extLst>
              <p:ext uri="{D42A27DB-BD31-4B8C-83A1-F6EECF244321}">
                <p14:modId xmlns:p14="http://schemas.microsoft.com/office/powerpoint/2010/main" val="3818541215"/>
              </p:ext>
            </p:extLst>
          </p:nvPr>
        </p:nvGraphicFramePr>
        <p:xfrm>
          <a:off x="838200" y="1676400"/>
          <a:ext cx="7848600" cy="466449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0610609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What you need to know about MSHA's proposed silica standard">
            <a:extLst>
              <a:ext uri="{FF2B5EF4-FFF2-40B4-BE49-F238E27FC236}">
                <a16:creationId xmlns:a16="http://schemas.microsoft.com/office/drawing/2014/main" id="{8C712E9D-FD75-D13B-3608-BC8E4C11C4C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15652" y="792352"/>
            <a:ext cx="3574242" cy="182286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idx="4294967295"/>
          </p:nvPr>
        </p:nvSpPr>
        <p:spPr>
          <a:xfrm>
            <a:off x="914400" y="879709"/>
            <a:ext cx="8915400" cy="1143000"/>
          </a:xfrm>
          <a:prstGeom prst="rect">
            <a:avLst/>
          </a:prstGeom>
        </p:spPr>
        <p:txBody>
          <a:bodyPr/>
          <a:lstStyle/>
          <a:p>
            <a:pPr algn="l"/>
            <a:r>
              <a:rPr lang="en-US" sz="3600" dirty="0">
                <a:latin typeface="Calibri" panose="020F0502020204030204" pitchFamily="34" charset="0"/>
                <a:cs typeface="Calibri" panose="020F0502020204030204" pitchFamily="34" charset="0"/>
              </a:rPr>
              <a:t>Occupational Exposure</a:t>
            </a:r>
          </a:p>
        </p:txBody>
      </p:sp>
      <p:sp>
        <p:nvSpPr>
          <p:cNvPr id="4" name="Content Placeholder 3"/>
          <p:cNvSpPr>
            <a:spLocks noGrp="1"/>
          </p:cNvSpPr>
          <p:nvPr>
            <p:ph sz="half" idx="4294967295"/>
          </p:nvPr>
        </p:nvSpPr>
        <p:spPr>
          <a:xfrm>
            <a:off x="152400" y="2194959"/>
            <a:ext cx="8915400" cy="1230853"/>
          </a:xfrm>
          <a:prstGeom prst="rect">
            <a:avLst/>
          </a:prstGeom>
        </p:spPr>
        <p:txBody>
          <a:bodyPr/>
          <a:lstStyle/>
          <a:p>
            <a:pPr marL="0" indent="0">
              <a:spcAft>
                <a:spcPts val="1200"/>
              </a:spcAft>
              <a:buNone/>
            </a:pPr>
            <a:r>
              <a:rPr lang="en-US" sz="2800" u="sng" dirty="0">
                <a:latin typeface="Calibri" panose="020F0502020204030204" pitchFamily="34" charset="0"/>
                <a:cs typeface="Calibri" panose="020F0502020204030204" pitchFamily="34" charset="0"/>
              </a:rPr>
              <a:t>MSHA</a:t>
            </a:r>
          </a:p>
          <a:p>
            <a:pPr marL="0" indent="0">
              <a:spcAft>
                <a:spcPts val="1200"/>
              </a:spcAft>
              <a:buNone/>
            </a:pPr>
            <a:r>
              <a:rPr lang="en-US" sz="2800" dirty="0">
                <a:latin typeface="Calibri" panose="020F0502020204030204" pitchFamily="34" charset="0"/>
                <a:cs typeface="Calibri" panose="020F0502020204030204" pitchFamily="34" charset="0"/>
              </a:rPr>
              <a:t>Silica dust is generated in most mining activities</a:t>
            </a:r>
          </a:p>
        </p:txBody>
      </p:sp>
      <p:sp>
        <p:nvSpPr>
          <p:cNvPr id="5" name="Content Placeholder 3">
            <a:extLst>
              <a:ext uri="{FF2B5EF4-FFF2-40B4-BE49-F238E27FC236}">
                <a16:creationId xmlns:a16="http://schemas.microsoft.com/office/drawing/2014/main" id="{5B1D9E75-2BBA-160F-5176-9D9CD259A9A3}"/>
              </a:ext>
            </a:extLst>
          </p:cNvPr>
          <p:cNvSpPr txBox="1">
            <a:spLocks/>
          </p:cNvSpPr>
          <p:nvPr/>
        </p:nvSpPr>
        <p:spPr>
          <a:xfrm>
            <a:off x="228600" y="3591225"/>
            <a:ext cx="8915400" cy="2368027"/>
          </a:xfrm>
          <a:prstGeom prst="rect">
            <a:avLst/>
          </a:prstGeom>
        </p:spPr>
        <p:txBody>
          <a:bodyPr numCol="3"/>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fontAlgn="auto">
              <a:spcAft>
                <a:spcPts val="0"/>
              </a:spcAft>
            </a:pPr>
            <a:r>
              <a:rPr lang="en-US" sz="2800" dirty="0">
                <a:latin typeface="Calibri" panose="020F0502020204030204" pitchFamily="34" charset="0"/>
                <a:cs typeface="Calibri" panose="020F0502020204030204" pitchFamily="34" charset="0"/>
              </a:rPr>
              <a:t>cutting; </a:t>
            </a:r>
          </a:p>
          <a:p>
            <a:pPr fontAlgn="auto">
              <a:spcAft>
                <a:spcPts val="0"/>
              </a:spcAft>
            </a:pPr>
            <a:r>
              <a:rPr lang="en-US" sz="2800" dirty="0">
                <a:latin typeface="Calibri" panose="020F0502020204030204" pitchFamily="34" charset="0"/>
                <a:cs typeface="Calibri" panose="020F0502020204030204" pitchFamily="34" charset="0"/>
              </a:rPr>
              <a:t>sanding; </a:t>
            </a:r>
          </a:p>
          <a:p>
            <a:pPr fontAlgn="auto">
              <a:spcAft>
                <a:spcPts val="0"/>
              </a:spcAft>
            </a:pPr>
            <a:r>
              <a:rPr lang="en-US" sz="2800" dirty="0">
                <a:latin typeface="Calibri" panose="020F0502020204030204" pitchFamily="34" charset="0"/>
                <a:cs typeface="Calibri" panose="020F0502020204030204" pitchFamily="34" charset="0"/>
              </a:rPr>
              <a:t>drilling; </a:t>
            </a:r>
          </a:p>
          <a:p>
            <a:pPr fontAlgn="auto">
              <a:spcAft>
                <a:spcPts val="0"/>
              </a:spcAft>
            </a:pPr>
            <a:r>
              <a:rPr lang="en-US" sz="2800" dirty="0">
                <a:latin typeface="Calibri" panose="020F0502020204030204" pitchFamily="34" charset="0"/>
                <a:cs typeface="Calibri" panose="020F0502020204030204" pitchFamily="34" charset="0"/>
              </a:rPr>
              <a:t>crushing; </a:t>
            </a:r>
          </a:p>
          <a:p>
            <a:pPr fontAlgn="auto">
              <a:spcAft>
                <a:spcPts val="0"/>
              </a:spcAft>
            </a:pPr>
            <a:r>
              <a:rPr lang="en-US" sz="2800" dirty="0">
                <a:latin typeface="Calibri" panose="020F0502020204030204" pitchFamily="34" charset="0"/>
                <a:cs typeface="Calibri" panose="020F0502020204030204" pitchFamily="34" charset="0"/>
              </a:rPr>
              <a:t>grinding; </a:t>
            </a:r>
          </a:p>
          <a:p>
            <a:pPr fontAlgn="auto">
              <a:spcAft>
                <a:spcPts val="0"/>
              </a:spcAft>
            </a:pPr>
            <a:r>
              <a:rPr lang="en-US" sz="2800" dirty="0">
                <a:latin typeface="Calibri" panose="020F0502020204030204" pitchFamily="34" charset="0"/>
                <a:cs typeface="Calibri" panose="020F0502020204030204" pitchFamily="34" charset="0"/>
              </a:rPr>
              <a:t>sawing; </a:t>
            </a:r>
          </a:p>
          <a:p>
            <a:pPr fontAlgn="auto">
              <a:spcAft>
                <a:spcPts val="0"/>
              </a:spcAft>
            </a:pPr>
            <a:r>
              <a:rPr lang="en-US" sz="2800" dirty="0">
                <a:latin typeface="Calibri" panose="020F0502020204030204" pitchFamily="34" charset="0"/>
                <a:cs typeface="Calibri" panose="020F0502020204030204" pitchFamily="34" charset="0"/>
              </a:rPr>
              <a:t>scraping; </a:t>
            </a:r>
          </a:p>
          <a:p>
            <a:pPr fontAlgn="auto">
              <a:spcAft>
                <a:spcPts val="0"/>
              </a:spcAft>
            </a:pPr>
            <a:r>
              <a:rPr lang="en-US" sz="2800" dirty="0">
                <a:latin typeface="Calibri" panose="020F0502020204030204" pitchFamily="34" charset="0"/>
                <a:cs typeface="Calibri" panose="020F0502020204030204" pitchFamily="34" charset="0"/>
              </a:rPr>
              <a:t>jackhammering;</a:t>
            </a:r>
          </a:p>
          <a:p>
            <a:pPr fontAlgn="auto">
              <a:spcAft>
                <a:spcPts val="0"/>
              </a:spcAft>
            </a:pPr>
            <a:r>
              <a:rPr lang="en-US" sz="2800" dirty="0">
                <a:latin typeface="Calibri" panose="020F0502020204030204" pitchFamily="34" charset="0"/>
                <a:cs typeface="Calibri" panose="020F0502020204030204" pitchFamily="34" charset="0"/>
              </a:rPr>
              <a:t>excavating; and</a:t>
            </a:r>
          </a:p>
          <a:p>
            <a:pPr fontAlgn="auto">
              <a:spcAft>
                <a:spcPts val="0"/>
              </a:spcAft>
            </a:pPr>
            <a:r>
              <a:rPr lang="en-US" sz="2800" dirty="0">
                <a:latin typeface="Calibri" panose="020F0502020204030204" pitchFamily="34" charset="0"/>
                <a:cs typeface="Calibri" panose="020F0502020204030204" pitchFamily="34" charset="0"/>
              </a:rPr>
              <a:t> hauling rock, gravel, and sand. </a:t>
            </a:r>
          </a:p>
        </p:txBody>
      </p:sp>
      <p:sp>
        <p:nvSpPr>
          <p:cNvPr id="7" name="TextBox 6">
            <a:extLst>
              <a:ext uri="{FF2B5EF4-FFF2-40B4-BE49-F238E27FC236}">
                <a16:creationId xmlns:a16="http://schemas.microsoft.com/office/drawing/2014/main" id="{D37FEE5D-FEB2-62F4-5E8D-E226DA7C965A}"/>
              </a:ext>
            </a:extLst>
          </p:cNvPr>
          <p:cNvSpPr txBox="1"/>
          <p:nvPr/>
        </p:nvSpPr>
        <p:spPr>
          <a:xfrm>
            <a:off x="0" y="6167735"/>
            <a:ext cx="4995080" cy="461665"/>
          </a:xfrm>
          <a:prstGeom prst="rect">
            <a:avLst/>
          </a:prstGeom>
          <a:noFill/>
        </p:spPr>
        <p:txBody>
          <a:bodyPr wrap="square">
            <a:spAutoFit/>
          </a:bodyPr>
          <a:lstStyle/>
          <a:p>
            <a:r>
              <a:rPr lang="en-US" sz="1200" dirty="0"/>
              <a:t>MSHA. Silica Fact Sheet.</a:t>
            </a:r>
          </a:p>
          <a:p>
            <a:r>
              <a:rPr lang="en-US" sz="1200" dirty="0"/>
              <a:t>Image: Pit and Quarry. 2023 </a:t>
            </a:r>
          </a:p>
        </p:txBody>
      </p:sp>
    </p:spTree>
    <p:extLst>
      <p:ext uri="{BB962C8B-B14F-4D97-AF65-F5344CB8AC3E}">
        <p14:creationId xmlns:p14="http://schemas.microsoft.com/office/powerpoint/2010/main" val="2394917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066800" y="685800"/>
            <a:ext cx="8915400" cy="1143000"/>
          </a:xfrm>
          <a:prstGeom prst="rect">
            <a:avLst/>
          </a:prstGeom>
        </p:spPr>
        <p:txBody>
          <a:bodyPr/>
          <a:lstStyle/>
          <a:p>
            <a:pPr algn="l"/>
            <a:r>
              <a:rPr lang="en-US" sz="3600" dirty="0">
                <a:latin typeface="Calibri" panose="020F0502020204030204" pitchFamily="34" charset="0"/>
                <a:cs typeface="Calibri" panose="020F0502020204030204" pitchFamily="34" charset="0"/>
              </a:rPr>
              <a:t>Evaluate Occupational Exposure to RCS</a:t>
            </a:r>
          </a:p>
        </p:txBody>
      </p:sp>
      <p:graphicFrame>
        <p:nvGraphicFramePr>
          <p:cNvPr id="11" name="Diagram 10">
            <a:extLst>
              <a:ext uri="{FF2B5EF4-FFF2-40B4-BE49-F238E27FC236}">
                <a16:creationId xmlns:a16="http://schemas.microsoft.com/office/drawing/2014/main" id="{08BF5694-9ECF-E2CD-618C-4691BA59278C}"/>
              </a:ext>
            </a:extLst>
          </p:cNvPr>
          <p:cNvGraphicFramePr/>
          <p:nvPr>
            <p:extLst>
              <p:ext uri="{D42A27DB-BD31-4B8C-83A1-F6EECF244321}">
                <p14:modId xmlns:p14="http://schemas.microsoft.com/office/powerpoint/2010/main" val="193180279"/>
              </p:ext>
            </p:extLst>
          </p:nvPr>
        </p:nvGraphicFramePr>
        <p:xfrm>
          <a:off x="762000" y="2035681"/>
          <a:ext cx="7772400" cy="456152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2" name="Rectangle 11">
            <a:extLst>
              <a:ext uri="{FF2B5EF4-FFF2-40B4-BE49-F238E27FC236}">
                <a16:creationId xmlns:a16="http://schemas.microsoft.com/office/drawing/2014/main" id="{45C4F3ED-6BE7-6F1C-7BD4-0CF1A05B03D6}"/>
              </a:ext>
            </a:extLst>
          </p:cNvPr>
          <p:cNvSpPr/>
          <p:nvPr/>
        </p:nvSpPr>
        <p:spPr>
          <a:xfrm>
            <a:off x="1069428" y="3100550"/>
            <a:ext cx="1319753" cy="100474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4CD31279-001D-7B97-F8FA-E5A851A1D69B}"/>
              </a:ext>
            </a:extLst>
          </p:cNvPr>
          <p:cNvSpPr/>
          <p:nvPr/>
        </p:nvSpPr>
        <p:spPr>
          <a:xfrm>
            <a:off x="2895600" y="4267200"/>
            <a:ext cx="1319753" cy="100474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EB3E4815-0CCB-A399-EDBF-74F20126AE87}"/>
              </a:ext>
            </a:extLst>
          </p:cNvPr>
          <p:cNvSpPr/>
          <p:nvPr/>
        </p:nvSpPr>
        <p:spPr>
          <a:xfrm>
            <a:off x="4616920" y="5438092"/>
            <a:ext cx="1319753" cy="100474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quot;Not Allowed&quot; Symbol 6">
            <a:extLst>
              <a:ext uri="{FF2B5EF4-FFF2-40B4-BE49-F238E27FC236}">
                <a16:creationId xmlns:a16="http://schemas.microsoft.com/office/drawing/2014/main" id="{97CCFD31-156C-6151-D168-A6D3D2F8084D}"/>
              </a:ext>
            </a:extLst>
          </p:cNvPr>
          <p:cNvSpPr/>
          <p:nvPr/>
        </p:nvSpPr>
        <p:spPr>
          <a:xfrm>
            <a:off x="838200" y="1768981"/>
            <a:ext cx="1949635" cy="1660019"/>
          </a:xfrm>
          <a:prstGeom prst="noSmoking">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075510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066800" y="914400"/>
            <a:ext cx="8915400" cy="1143000"/>
          </a:xfrm>
          <a:prstGeom prst="rect">
            <a:avLst/>
          </a:prstGeom>
        </p:spPr>
        <p:txBody>
          <a:bodyPr/>
          <a:lstStyle/>
          <a:p>
            <a:pPr algn="l"/>
            <a:r>
              <a:rPr lang="en-US" sz="3600" dirty="0">
                <a:latin typeface="Calibri" panose="020F0502020204030204" pitchFamily="34" charset="0"/>
                <a:cs typeface="Calibri" panose="020F0502020204030204" pitchFamily="34" charset="0"/>
              </a:rPr>
              <a:t>When to sample?</a:t>
            </a:r>
          </a:p>
        </p:txBody>
      </p:sp>
      <p:sp>
        <p:nvSpPr>
          <p:cNvPr id="4" name="Content Placeholder 3"/>
          <p:cNvSpPr>
            <a:spLocks noGrp="1"/>
          </p:cNvSpPr>
          <p:nvPr>
            <p:ph sz="half" idx="4294967295"/>
          </p:nvPr>
        </p:nvSpPr>
        <p:spPr>
          <a:xfrm>
            <a:off x="114300" y="1874837"/>
            <a:ext cx="8915400" cy="4297363"/>
          </a:xfrm>
          <a:prstGeom prst="rect">
            <a:avLst/>
          </a:prstGeom>
        </p:spPr>
        <p:txBody>
          <a:bodyPr/>
          <a:lstStyle/>
          <a:p>
            <a:pPr marL="0" indent="0" algn="just">
              <a:buNone/>
              <a:defRPr/>
            </a:pPr>
            <a:endParaRPr lang="en-US" sz="2800" b="0" i="0" dirty="0">
              <a:solidFill>
                <a:srgbClr val="212121"/>
              </a:solidFill>
              <a:effectLst/>
              <a:latin typeface="Calibri" panose="020F0502020204030204" pitchFamily="34" charset="0"/>
              <a:cs typeface="Calibri" panose="020F0502020204030204" pitchFamily="34" charset="0"/>
            </a:endParaRPr>
          </a:p>
          <a:p>
            <a:pPr marL="0" indent="0" algn="just">
              <a:buNone/>
              <a:defRPr/>
            </a:pPr>
            <a:r>
              <a:rPr lang="en-US" sz="2800" b="0" i="0" dirty="0">
                <a:solidFill>
                  <a:srgbClr val="212121"/>
                </a:solidFill>
                <a:effectLst/>
                <a:latin typeface="Calibri" panose="020F0502020204030204" pitchFamily="34" charset="0"/>
                <a:cs typeface="Calibri" panose="020F0502020204030204" pitchFamily="34" charset="0"/>
              </a:rPr>
              <a:t>The employer shall assess the exposure of each employee who is or may reasonably be expected to be exposed to respirable crystalline silica at or above the action level in accordance with either the performance option in paragraph (d)(2)(ii) or the scheduled monitoring option in paragraph (d)(2)(iii) of this section.</a:t>
            </a:r>
          </a:p>
          <a:p>
            <a:pPr marL="0" indent="0" algn="just">
              <a:buNone/>
              <a:defRPr/>
            </a:pPr>
            <a:endParaRPr lang="en-US" sz="4400" dirty="0">
              <a:latin typeface="Calibri" panose="020F0502020204030204" pitchFamily="34" charset="0"/>
              <a:cs typeface="Calibri" panose="020F0502020204030204" pitchFamily="34" charset="0"/>
            </a:endParaRPr>
          </a:p>
          <a:p>
            <a:pPr marL="514350" indent="-514350" algn="just">
              <a:buFont typeface="+mj-lt"/>
              <a:buAutoNum type="arabicPeriod"/>
              <a:defRPr/>
            </a:pPr>
            <a:endParaRPr lang="en-US" sz="4400" dirty="0">
              <a:latin typeface="Calibri" panose="020F0502020204030204" pitchFamily="34" charset="0"/>
              <a:cs typeface="Calibri" panose="020F0502020204030204" pitchFamily="34" charset="0"/>
            </a:endParaRPr>
          </a:p>
          <a:p>
            <a:pPr algn="just"/>
            <a:endParaRPr lang="en-US" sz="4400" dirty="0">
              <a:latin typeface="Calibri" panose="020F0502020204030204" pitchFamily="34" charset="0"/>
              <a:cs typeface="Calibri" panose="020F0502020204030204" pitchFamily="34" charset="0"/>
            </a:endParaRPr>
          </a:p>
        </p:txBody>
      </p:sp>
      <p:pic>
        <p:nvPicPr>
          <p:cNvPr id="3" name="Picture 2" descr="Workers' Voice | Occupational Safety and Health Administration">
            <a:extLst>
              <a:ext uri="{FF2B5EF4-FFF2-40B4-BE49-F238E27FC236}">
                <a16:creationId xmlns:a16="http://schemas.microsoft.com/office/drawing/2014/main" id="{DBDC2471-1A20-0CE7-0062-4EC9CFEE615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5287330"/>
            <a:ext cx="2447925" cy="8700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25195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066800" y="914400"/>
            <a:ext cx="8915400" cy="1143000"/>
          </a:xfrm>
          <a:prstGeom prst="rect">
            <a:avLst/>
          </a:prstGeom>
        </p:spPr>
        <p:txBody>
          <a:bodyPr/>
          <a:lstStyle/>
          <a:p>
            <a:pPr algn="l"/>
            <a:r>
              <a:rPr lang="en-US" sz="3600" dirty="0">
                <a:latin typeface="Calibri" panose="020F0502020204030204" pitchFamily="34" charset="0"/>
                <a:cs typeface="Calibri" panose="020F0502020204030204" pitchFamily="34" charset="0"/>
              </a:rPr>
              <a:t>When to sample?</a:t>
            </a:r>
          </a:p>
        </p:txBody>
      </p:sp>
      <p:sp>
        <p:nvSpPr>
          <p:cNvPr id="4" name="Content Placeholder 3"/>
          <p:cNvSpPr>
            <a:spLocks noGrp="1"/>
          </p:cNvSpPr>
          <p:nvPr>
            <p:ph sz="half" idx="4294967295"/>
          </p:nvPr>
        </p:nvSpPr>
        <p:spPr>
          <a:xfrm>
            <a:off x="114300" y="2057400"/>
            <a:ext cx="8915400" cy="4297363"/>
          </a:xfrm>
          <a:prstGeom prst="rect">
            <a:avLst/>
          </a:prstGeom>
        </p:spPr>
        <p:txBody>
          <a:bodyPr/>
          <a:lstStyle/>
          <a:p>
            <a:pPr marL="0" indent="0" algn="just">
              <a:buNone/>
              <a:defRPr/>
            </a:pPr>
            <a:r>
              <a:rPr lang="en-US" sz="2800" dirty="0">
                <a:latin typeface="Calibri" panose="020F0502020204030204" pitchFamily="34" charset="0"/>
                <a:cs typeface="Calibri" panose="020F0502020204030204" pitchFamily="34" charset="0"/>
              </a:rPr>
              <a:t>Section 60.12 (a) – </a:t>
            </a:r>
          </a:p>
          <a:p>
            <a:pPr marL="0" indent="0" algn="just">
              <a:buNone/>
              <a:defRPr/>
            </a:pPr>
            <a:r>
              <a:rPr lang="en-US" sz="2800" dirty="0">
                <a:latin typeface="Calibri" panose="020F0502020204030204" pitchFamily="34" charset="0"/>
                <a:cs typeface="Calibri" panose="020F0502020204030204" pitchFamily="34" charset="0"/>
              </a:rPr>
              <a:t>Baseline sampling. The first action mine operators would take to assess miners’ exposures under the proposed rule would be to conduct baseline sampling. Baseline sampling would provide an initial measurement of respirable crystalline silica exposures that would be compared to the proposed action level and the proposed PEL to determine the effectiveness of existing controls and the need for additional controls. </a:t>
            </a:r>
            <a:endParaRPr lang="en-US" sz="4400" dirty="0">
              <a:latin typeface="Calibri" panose="020F0502020204030204" pitchFamily="34" charset="0"/>
              <a:cs typeface="Calibri" panose="020F0502020204030204" pitchFamily="34" charset="0"/>
            </a:endParaRPr>
          </a:p>
          <a:p>
            <a:pPr marL="514350" indent="-514350" algn="just">
              <a:buFont typeface="+mj-lt"/>
              <a:buAutoNum type="arabicPeriod"/>
              <a:defRPr/>
            </a:pPr>
            <a:endParaRPr lang="en-US" sz="4400" dirty="0">
              <a:latin typeface="Calibri" panose="020F0502020204030204" pitchFamily="34" charset="0"/>
              <a:cs typeface="Calibri" panose="020F0502020204030204" pitchFamily="34" charset="0"/>
            </a:endParaRPr>
          </a:p>
          <a:p>
            <a:pPr algn="just"/>
            <a:endParaRPr lang="en-US" sz="4400" dirty="0">
              <a:latin typeface="Calibri" panose="020F0502020204030204" pitchFamily="34" charset="0"/>
              <a:cs typeface="Calibri" panose="020F0502020204030204" pitchFamily="34" charset="0"/>
            </a:endParaRPr>
          </a:p>
        </p:txBody>
      </p:sp>
      <p:sp>
        <p:nvSpPr>
          <p:cNvPr id="6" name="TextBox 5">
            <a:extLst>
              <a:ext uri="{FF2B5EF4-FFF2-40B4-BE49-F238E27FC236}">
                <a16:creationId xmlns:a16="http://schemas.microsoft.com/office/drawing/2014/main" id="{CCBD0F81-6043-502E-CB37-95A172BAAF07}"/>
              </a:ext>
            </a:extLst>
          </p:cNvPr>
          <p:cNvSpPr txBox="1"/>
          <p:nvPr/>
        </p:nvSpPr>
        <p:spPr>
          <a:xfrm>
            <a:off x="6644987" y="6170097"/>
            <a:ext cx="4998026" cy="369332"/>
          </a:xfrm>
          <a:prstGeom prst="rect">
            <a:avLst/>
          </a:prstGeom>
          <a:noFill/>
        </p:spPr>
        <p:txBody>
          <a:bodyPr wrap="square">
            <a:spAutoFit/>
          </a:bodyPr>
          <a:lstStyle/>
          <a:p>
            <a:r>
              <a:rPr lang="en-US" sz="1800" dirty="0">
                <a:latin typeface="Calibri" panose="020F0502020204030204" pitchFamily="34" charset="0"/>
                <a:cs typeface="Calibri" panose="020F0502020204030204" pitchFamily="34" charset="0"/>
              </a:rPr>
              <a:t>MSHA Proposed Rule </a:t>
            </a:r>
            <a:endParaRPr lang="en-US" dirty="0"/>
          </a:p>
        </p:txBody>
      </p:sp>
      <p:pic>
        <p:nvPicPr>
          <p:cNvPr id="7" name="Picture 6" descr="MSHA Proposes New Silica Rule - Coal Age">
            <a:extLst>
              <a:ext uri="{FF2B5EF4-FFF2-40B4-BE49-F238E27FC236}">
                <a16:creationId xmlns:a16="http://schemas.microsoft.com/office/drawing/2014/main" id="{1D2782E3-8F32-57B3-D078-2D7C5F1DB6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8400" y="931718"/>
            <a:ext cx="2295525" cy="14704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62780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990600" y="838200"/>
            <a:ext cx="8915400" cy="1143000"/>
          </a:xfrm>
          <a:prstGeom prst="rect">
            <a:avLst/>
          </a:prstGeom>
        </p:spPr>
        <p:txBody>
          <a:bodyPr/>
          <a:lstStyle/>
          <a:p>
            <a:pPr algn="l"/>
            <a:r>
              <a:rPr lang="en-US" sz="3600" dirty="0">
                <a:latin typeface="Calibri" panose="020F0502020204030204" pitchFamily="34" charset="0"/>
                <a:cs typeface="Calibri" panose="020F0502020204030204" pitchFamily="34" charset="0"/>
              </a:rPr>
              <a:t>Initial Determination/ Baseline Sampling</a:t>
            </a:r>
          </a:p>
        </p:txBody>
      </p:sp>
      <p:sp>
        <p:nvSpPr>
          <p:cNvPr id="4" name="Content Placeholder 3"/>
          <p:cNvSpPr>
            <a:spLocks noGrp="1"/>
          </p:cNvSpPr>
          <p:nvPr>
            <p:ph sz="half" idx="4294967295"/>
          </p:nvPr>
        </p:nvSpPr>
        <p:spPr>
          <a:xfrm>
            <a:off x="228600" y="2057400"/>
            <a:ext cx="8915400" cy="4297363"/>
          </a:xfrm>
          <a:prstGeom prst="rect">
            <a:avLst/>
          </a:prstGeom>
        </p:spPr>
        <p:txBody>
          <a:bodyPr/>
          <a:lstStyle/>
          <a:p>
            <a:pPr>
              <a:defRPr/>
            </a:pPr>
            <a:r>
              <a:rPr lang="en-US" sz="2800" b="0" i="0" dirty="0">
                <a:solidFill>
                  <a:srgbClr val="212121"/>
                </a:solidFill>
                <a:effectLst/>
                <a:latin typeface="Calibri" panose="020F0502020204030204" pitchFamily="34" charset="0"/>
                <a:cs typeface="Calibri" panose="020F0502020204030204" pitchFamily="34" charset="0"/>
              </a:rPr>
              <a:t>The employer shall perform initial monitoring to assess the 8-hour TWA exposure for each employee </a:t>
            </a:r>
          </a:p>
          <a:p>
            <a:pPr lvl="1">
              <a:defRPr/>
            </a:pPr>
            <a:r>
              <a:rPr lang="en-US" dirty="0">
                <a:solidFill>
                  <a:srgbClr val="212121"/>
                </a:solidFill>
                <a:latin typeface="Calibri" panose="020F0502020204030204" pitchFamily="34" charset="0"/>
                <a:cs typeface="Calibri" panose="020F0502020204030204" pitchFamily="34" charset="0"/>
              </a:rPr>
              <a:t>PBZ </a:t>
            </a:r>
          </a:p>
          <a:p>
            <a:pPr lvl="1">
              <a:defRPr/>
            </a:pPr>
            <a:r>
              <a:rPr lang="en-US" b="0" i="0" dirty="0">
                <a:solidFill>
                  <a:srgbClr val="212121"/>
                </a:solidFill>
                <a:effectLst/>
                <a:latin typeface="Calibri" panose="020F0502020204030204" pitchFamily="34" charset="0"/>
                <a:cs typeface="Calibri" panose="020F0502020204030204" pitchFamily="34" charset="0"/>
              </a:rPr>
              <a:t>reflect the exposures of employees on each shift, for each job classification, in each work area. </a:t>
            </a:r>
          </a:p>
          <a:p>
            <a:pPr lvl="1">
              <a:defRPr/>
            </a:pPr>
            <a:r>
              <a:rPr lang="en-US" b="0" i="0" dirty="0">
                <a:solidFill>
                  <a:srgbClr val="212121"/>
                </a:solidFill>
                <a:effectLst/>
                <a:latin typeface="Calibri" panose="020F0502020204030204" pitchFamily="34" charset="0"/>
                <a:cs typeface="Calibri" panose="020F0502020204030204" pitchFamily="34" charset="0"/>
              </a:rPr>
              <a:t>Sample similar exposure groups</a:t>
            </a:r>
          </a:p>
          <a:p>
            <a:pPr lvl="1">
              <a:defRPr/>
            </a:pPr>
            <a:r>
              <a:rPr lang="en-US" b="0" i="0" dirty="0">
                <a:solidFill>
                  <a:srgbClr val="212121"/>
                </a:solidFill>
                <a:effectLst/>
                <a:latin typeface="Calibri" panose="020F0502020204030204" pitchFamily="34" charset="0"/>
                <a:cs typeface="Calibri" panose="020F0502020204030204" pitchFamily="34" charset="0"/>
              </a:rPr>
              <a:t>Representative sampling</a:t>
            </a:r>
          </a:p>
          <a:p>
            <a:pPr marL="0" indent="0">
              <a:buNone/>
              <a:defRPr/>
            </a:pPr>
            <a:endParaRPr lang="en-US" b="0" i="0" dirty="0">
              <a:solidFill>
                <a:srgbClr val="212121"/>
              </a:solidFill>
              <a:effectLst/>
              <a:latin typeface="Calibri" panose="020F0502020204030204" pitchFamily="34" charset="0"/>
              <a:cs typeface="Calibri" panose="020F0502020204030204" pitchFamily="34" charset="0"/>
            </a:endParaRPr>
          </a:p>
          <a:p>
            <a:pPr marL="0" indent="0">
              <a:buNone/>
              <a:defRPr/>
            </a:pPr>
            <a:endParaRPr lang="en-US" dirty="0">
              <a:latin typeface="Calibri" panose="020F0502020204030204" pitchFamily="34" charset="0"/>
              <a:cs typeface="Calibri" panose="020F0502020204030204" pitchFamily="34" charset="0"/>
            </a:endParaRPr>
          </a:p>
          <a:p>
            <a:pPr marL="514350" indent="-514350">
              <a:buFont typeface="+mj-lt"/>
              <a:buAutoNum type="arabicPeriod"/>
              <a:defRPr/>
            </a:pPr>
            <a:endParaRPr lang="en-US" dirty="0">
              <a:latin typeface="Calibri" panose="020F0502020204030204" pitchFamily="34" charset="0"/>
              <a:cs typeface="Calibri" panose="020F0502020204030204" pitchFamily="34" charset="0"/>
            </a:endParaRPr>
          </a:p>
          <a:p>
            <a:endParaRPr lang="en-US" dirty="0">
              <a:latin typeface="Calibri" panose="020F0502020204030204" pitchFamily="34" charset="0"/>
              <a:cs typeface="Calibri" panose="020F0502020204030204" pitchFamily="34" charset="0"/>
            </a:endParaRPr>
          </a:p>
        </p:txBody>
      </p:sp>
      <p:pic>
        <p:nvPicPr>
          <p:cNvPr id="3" name="Picture 2" descr="http://www.supportservicesamerica.com/training/asbestosawareness/images/Breathing.gif">
            <a:extLst>
              <a:ext uri="{FF2B5EF4-FFF2-40B4-BE49-F238E27FC236}">
                <a16:creationId xmlns:a16="http://schemas.microsoft.com/office/drawing/2014/main" id="{57D7922F-D5D0-A4FC-0336-83590E3DF2C1}"/>
              </a:ext>
            </a:extLst>
          </p:cNvPr>
          <p:cNvPicPr>
            <a:picLocks noChangeAspect="1" noChangeArrowheads="1"/>
          </p:cNvPicPr>
          <p:nvPr/>
        </p:nvPicPr>
        <p:blipFill>
          <a:blip r:embed="rId3"/>
          <a:srcRect/>
          <a:stretch>
            <a:fillRect/>
          </a:stretch>
        </p:blipFill>
        <p:spPr bwMode="auto">
          <a:xfrm>
            <a:off x="6629400" y="4449763"/>
            <a:ext cx="1981200" cy="1981200"/>
          </a:xfrm>
          <a:prstGeom prst="rect">
            <a:avLst/>
          </a:prstGeom>
          <a:noFill/>
        </p:spPr>
      </p:pic>
    </p:spTree>
    <p:extLst>
      <p:ext uri="{BB962C8B-B14F-4D97-AF65-F5344CB8AC3E}">
        <p14:creationId xmlns:p14="http://schemas.microsoft.com/office/powerpoint/2010/main" val="8585620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60" name="Text Box 12"/>
          <p:cNvSpPr txBox="1">
            <a:spLocks noChangeArrowheads="1"/>
          </p:cNvSpPr>
          <p:nvPr/>
        </p:nvSpPr>
        <p:spPr bwMode="auto">
          <a:xfrm>
            <a:off x="914400" y="731387"/>
            <a:ext cx="70612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hangingPunct="0">
              <a:defRPr/>
            </a:pPr>
            <a:r>
              <a:rPr lang="en-US" sz="3600" dirty="0">
                <a:latin typeface="Calibri" panose="020F0502020204030204" pitchFamily="34" charset="0"/>
                <a:cs typeface="Calibri" panose="020F0502020204030204" pitchFamily="34" charset="0"/>
              </a:rPr>
              <a:t>Planning Field Surveys and Sampling</a:t>
            </a:r>
          </a:p>
        </p:txBody>
      </p:sp>
      <p:sp>
        <p:nvSpPr>
          <p:cNvPr id="2" name="Rectangle 1">
            <a:extLst>
              <a:ext uri="{FF2B5EF4-FFF2-40B4-BE49-F238E27FC236}">
                <a16:creationId xmlns:a16="http://schemas.microsoft.com/office/drawing/2014/main" id="{0C17B285-B42E-AB72-25BC-E9265DF0254C}"/>
              </a:ext>
            </a:extLst>
          </p:cNvPr>
          <p:cNvSpPr/>
          <p:nvPr/>
        </p:nvSpPr>
        <p:spPr>
          <a:xfrm>
            <a:off x="0" y="1371600"/>
            <a:ext cx="1524000" cy="167522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25" name="Rectangle 10"/>
          <p:cNvSpPr>
            <a:spLocks noChangeArrowheads="1"/>
          </p:cNvSpPr>
          <p:nvPr/>
        </p:nvSpPr>
        <p:spPr bwMode="auto">
          <a:xfrm>
            <a:off x="200025" y="1421641"/>
            <a:ext cx="8715375" cy="4979159"/>
          </a:xfrm>
          <a:prstGeom prst="rect">
            <a:avLst/>
          </a:prstGeom>
          <a:solidFill>
            <a:schemeClr val="bg1"/>
          </a:solidFill>
          <a:ln w="9525">
            <a:noFill/>
            <a:miter lim="800000"/>
            <a:headEnd/>
            <a:tailEnd/>
          </a:ln>
        </p:spPr>
        <p:txBody>
          <a:bodyPr wrap="none"/>
          <a:lstStyle/>
          <a:p>
            <a:pPr algn="ctr" eaLnBrk="0" hangingPunct="0">
              <a:spcBef>
                <a:spcPts val="600"/>
              </a:spcBef>
              <a:defRPr/>
            </a:pPr>
            <a:endParaRPr lang="en-US" sz="800" dirty="0">
              <a:latin typeface="Calibri" panose="020F0502020204030204" pitchFamily="34" charset="0"/>
              <a:cs typeface="Calibri" panose="020F0502020204030204" pitchFamily="34" charset="0"/>
            </a:endParaRPr>
          </a:p>
          <a:p>
            <a:pPr marL="457200" indent="-457200" eaLnBrk="0" hangingPunct="0">
              <a:spcBef>
                <a:spcPts val="1200"/>
              </a:spcBef>
              <a:buFont typeface="Arial" pitchFamily="34" charset="0"/>
              <a:buChar char="•"/>
              <a:defRPr/>
            </a:pPr>
            <a:r>
              <a:rPr lang="en-US" sz="2800" dirty="0">
                <a:latin typeface="Calibri" panose="020F0502020204030204" pitchFamily="34" charset="0"/>
                <a:cs typeface="Calibri" panose="020F0502020204030204" pitchFamily="34" charset="0"/>
              </a:rPr>
              <a:t>Where, when, how long, whom, how many</a:t>
            </a:r>
          </a:p>
          <a:p>
            <a:pPr marL="1371600" lvl="2" indent="-457200" eaLnBrk="0" hangingPunct="0">
              <a:spcBef>
                <a:spcPts val="1200"/>
              </a:spcBef>
              <a:buFont typeface="Arial" pitchFamily="34" charset="0"/>
              <a:buChar char="•"/>
              <a:defRPr/>
            </a:pPr>
            <a:r>
              <a:rPr lang="en-US" sz="2800" dirty="0">
                <a:latin typeface="Calibri" panose="020F0502020204030204" pitchFamily="34" charset="0"/>
                <a:cs typeface="Calibri" panose="020F0502020204030204" pitchFamily="34" charset="0"/>
              </a:rPr>
              <a:t>Personal v. Area</a:t>
            </a:r>
          </a:p>
          <a:p>
            <a:pPr marL="1371600" lvl="2" indent="-457200" eaLnBrk="0" hangingPunct="0">
              <a:spcBef>
                <a:spcPts val="1200"/>
              </a:spcBef>
              <a:buFont typeface="Arial" pitchFamily="34" charset="0"/>
              <a:buChar char="•"/>
              <a:defRPr/>
            </a:pPr>
            <a:r>
              <a:rPr lang="en-US" sz="2800" dirty="0">
                <a:latin typeface="Calibri" panose="020F0502020204030204" pitchFamily="34" charset="0"/>
                <a:cs typeface="Calibri" panose="020F0502020204030204" pitchFamily="34" charset="0"/>
              </a:rPr>
              <a:t>Full shift v. task based</a:t>
            </a:r>
          </a:p>
          <a:p>
            <a:pPr marL="1371600" lvl="2" indent="-457200" eaLnBrk="0" hangingPunct="0">
              <a:spcBef>
                <a:spcPts val="1200"/>
              </a:spcBef>
              <a:buFont typeface="Arial" pitchFamily="34" charset="0"/>
              <a:buChar char="•"/>
              <a:defRPr/>
            </a:pPr>
            <a:r>
              <a:rPr lang="en-US" sz="2800" dirty="0">
                <a:latin typeface="Calibri" panose="020F0502020204030204" pitchFamily="34" charset="0"/>
                <a:cs typeface="Calibri" panose="020F0502020204030204" pitchFamily="34" charset="0"/>
              </a:rPr>
              <a:t>Similar exposure groups</a:t>
            </a:r>
          </a:p>
          <a:p>
            <a:pPr marL="457200" indent="-457200" eaLnBrk="0" hangingPunct="0">
              <a:spcBef>
                <a:spcPts val="1200"/>
              </a:spcBef>
              <a:buFont typeface="Arial" pitchFamily="34" charset="0"/>
              <a:buChar char="•"/>
              <a:defRPr/>
            </a:pPr>
            <a:r>
              <a:rPr lang="en-US" sz="2800" dirty="0">
                <a:latin typeface="Calibri" panose="020F0502020204030204" pitchFamily="34" charset="0"/>
                <a:cs typeface="Calibri" panose="020F0502020204030204" pitchFamily="34" charset="0"/>
              </a:rPr>
              <a:t>Collection method and equipment </a:t>
            </a:r>
          </a:p>
          <a:p>
            <a:pPr marL="457200" indent="-457200" eaLnBrk="0" hangingPunct="0">
              <a:spcBef>
                <a:spcPts val="1200"/>
              </a:spcBef>
              <a:buFont typeface="Arial" pitchFamily="34" charset="0"/>
              <a:buChar char="•"/>
              <a:defRPr/>
            </a:pPr>
            <a:r>
              <a:rPr lang="en-US" sz="2800" dirty="0">
                <a:latin typeface="Calibri" panose="020F0502020204030204" pitchFamily="34" charset="0"/>
                <a:cs typeface="Calibri" panose="020F0502020204030204" pitchFamily="34" charset="0"/>
              </a:rPr>
              <a:t>Regulatory requirements</a:t>
            </a:r>
          </a:p>
          <a:p>
            <a:pPr marL="457200" indent="-457200" eaLnBrk="0" hangingPunct="0">
              <a:spcBef>
                <a:spcPts val="1200"/>
              </a:spcBef>
              <a:buFont typeface="Arial" pitchFamily="34" charset="0"/>
              <a:buChar char="•"/>
              <a:defRPr/>
            </a:pPr>
            <a:r>
              <a:rPr lang="en-US" sz="2800" dirty="0">
                <a:latin typeface="Calibri" panose="020F0502020204030204" pitchFamily="34" charset="0"/>
                <a:cs typeface="Calibri" panose="020F0502020204030204" pitchFamily="34" charset="0"/>
              </a:rPr>
              <a:t>Supplemental samples, bulk, and/or field blanks</a:t>
            </a:r>
          </a:p>
          <a:p>
            <a:pPr marL="457200" indent="-457200" eaLnBrk="0" hangingPunct="0">
              <a:spcBef>
                <a:spcPts val="1200"/>
              </a:spcBef>
              <a:buFont typeface="Arial" pitchFamily="34" charset="0"/>
              <a:buChar char="•"/>
              <a:defRPr/>
            </a:pPr>
            <a:r>
              <a:rPr lang="en-US" sz="2800" dirty="0">
                <a:latin typeface="Calibri" panose="020F0502020204030204" pitchFamily="34" charset="0"/>
                <a:cs typeface="Calibri" panose="020F0502020204030204" pitchFamily="34" charset="0"/>
              </a:rPr>
              <a:t>Identify certified laboratory</a:t>
            </a:r>
          </a:p>
          <a:p>
            <a:pPr marL="457200" indent="-457200" eaLnBrk="0" hangingPunct="0">
              <a:buFont typeface="Arial" pitchFamily="34" charset="0"/>
              <a:buChar char="•"/>
              <a:defRPr/>
            </a:pPr>
            <a:endParaRPr lang="en-US" sz="2800" dirty="0">
              <a:latin typeface="Calibri" panose="020F0502020204030204" pitchFamily="34" charset="0"/>
              <a:cs typeface="Calibri" panose="020F0502020204030204" pitchFamily="34" charset="0"/>
            </a:endParaRPr>
          </a:p>
          <a:p>
            <a:pPr algn="ctr" eaLnBrk="0" hangingPunct="0">
              <a:defRPr/>
            </a:pPr>
            <a:endParaRPr lang="en-US" sz="28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7978946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066800" y="685800"/>
            <a:ext cx="8915400" cy="1143000"/>
          </a:xfrm>
          <a:prstGeom prst="rect">
            <a:avLst/>
          </a:prstGeom>
        </p:spPr>
        <p:txBody>
          <a:bodyPr/>
          <a:lstStyle/>
          <a:p>
            <a:pPr algn="l"/>
            <a:r>
              <a:rPr lang="en-US" sz="3600" dirty="0">
                <a:latin typeface="Calibri" panose="020F0502020204030204" pitchFamily="34" charset="0"/>
                <a:cs typeface="Calibri" panose="020F0502020204030204" pitchFamily="34" charset="0"/>
              </a:rPr>
              <a:t>Personal Air Sampling</a:t>
            </a:r>
          </a:p>
        </p:txBody>
      </p:sp>
      <p:sp>
        <p:nvSpPr>
          <p:cNvPr id="4" name="Content Placeholder 3"/>
          <p:cNvSpPr>
            <a:spLocks noGrp="1"/>
          </p:cNvSpPr>
          <p:nvPr>
            <p:ph sz="half" idx="4294967295"/>
          </p:nvPr>
        </p:nvSpPr>
        <p:spPr>
          <a:xfrm>
            <a:off x="228600" y="1958496"/>
            <a:ext cx="8915400" cy="4297363"/>
          </a:xfrm>
          <a:prstGeom prst="rect">
            <a:avLst/>
          </a:prstGeom>
        </p:spPr>
        <p:txBody>
          <a:bodyPr/>
          <a:lstStyle/>
          <a:p>
            <a:r>
              <a:rPr lang="en-US" sz="2800" dirty="0">
                <a:latin typeface="Calibri" panose="020F0502020204030204" pitchFamily="34" charset="0"/>
                <a:cs typeface="Calibri" panose="020F0502020204030204" pitchFamily="34" charset="0"/>
              </a:rPr>
              <a:t>Air sampling pump</a:t>
            </a:r>
          </a:p>
          <a:p>
            <a:pPr lvl="1"/>
            <a:r>
              <a:rPr lang="en-US" sz="2400" dirty="0">
                <a:latin typeface="Calibri" panose="020F0502020204030204" pitchFamily="34" charset="0"/>
                <a:cs typeface="Calibri" panose="020F0502020204030204" pitchFamily="34" charset="0"/>
              </a:rPr>
              <a:t>Calibrate</a:t>
            </a:r>
          </a:p>
          <a:p>
            <a:pPr lvl="1"/>
            <a:r>
              <a:rPr lang="en-US" sz="2400" dirty="0">
                <a:latin typeface="Calibri" panose="020F0502020204030204" pitchFamily="34" charset="0"/>
                <a:cs typeface="Calibri" panose="020F0502020204030204" pitchFamily="34" charset="0"/>
              </a:rPr>
              <a:t>Standard methods</a:t>
            </a:r>
          </a:p>
          <a:p>
            <a:pPr lvl="2"/>
            <a:r>
              <a:rPr lang="en-US" sz="2000" dirty="0">
                <a:latin typeface="Calibri" panose="020F0502020204030204" pitchFamily="34" charset="0"/>
                <a:cs typeface="Calibri" panose="020F0502020204030204" pitchFamily="34" charset="0"/>
              </a:rPr>
              <a:t>Flow rate</a:t>
            </a:r>
          </a:p>
          <a:p>
            <a:pPr lvl="2"/>
            <a:r>
              <a:rPr lang="en-US" sz="2000" dirty="0">
                <a:latin typeface="Calibri" panose="020F0502020204030204" pitchFamily="34" charset="0"/>
                <a:cs typeface="Calibri" panose="020F0502020204030204" pitchFamily="34" charset="0"/>
              </a:rPr>
              <a:t>Duration</a:t>
            </a:r>
            <a:endParaRPr lang="en-US" sz="2400" dirty="0">
              <a:latin typeface="Calibri" panose="020F0502020204030204" pitchFamily="34" charset="0"/>
              <a:cs typeface="Calibri" panose="020F0502020204030204" pitchFamily="34" charset="0"/>
            </a:endParaRPr>
          </a:p>
          <a:p>
            <a:r>
              <a:rPr lang="en-US" sz="2800" dirty="0">
                <a:latin typeface="Calibri" panose="020F0502020204030204" pitchFamily="34" charset="0"/>
                <a:cs typeface="Calibri" panose="020F0502020204030204" pitchFamily="34" charset="0"/>
              </a:rPr>
              <a:t>Sampling media</a:t>
            </a:r>
          </a:p>
          <a:p>
            <a:pPr lvl="1"/>
            <a:r>
              <a:rPr lang="en-US" sz="2400" dirty="0">
                <a:latin typeface="Calibri" panose="020F0502020204030204" pitchFamily="34" charset="0"/>
                <a:cs typeface="Calibri" panose="020F0502020204030204" pitchFamily="34" charset="0"/>
              </a:rPr>
              <a:t>Cyclone</a:t>
            </a:r>
          </a:p>
          <a:p>
            <a:pPr lvl="1"/>
            <a:r>
              <a:rPr lang="en-US" sz="2400" dirty="0">
                <a:latin typeface="Calibri" panose="020F0502020204030204" pitchFamily="34" charset="0"/>
                <a:cs typeface="Calibri" panose="020F0502020204030204" pitchFamily="34" charset="0"/>
              </a:rPr>
              <a:t>Parallel particle impactor (PPI)</a:t>
            </a:r>
          </a:p>
          <a:p>
            <a:pPr marL="457200" lvl="1" indent="0">
              <a:buNone/>
            </a:pPr>
            <a:endParaRPr lang="en-US" sz="2400" dirty="0">
              <a:latin typeface="Calibri" panose="020F0502020204030204" pitchFamily="34" charset="0"/>
              <a:cs typeface="Calibri" panose="020F0502020204030204" pitchFamily="34" charset="0"/>
            </a:endParaRPr>
          </a:p>
        </p:txBody>
      </p:sp>
      <p:pic>
        <p:nvPicPr>
          <p:cNvPr id="2050" name="Picture 2" descr="Silica | SGS Galson">
            <a:extLst>
              <a:ext uri="{FF2B5EF4-FFF2-40B4-BE49-F238E27FC236}">
                <a16:creationId xmlns:a16="http://schemas.microsoft.com/office/drawing/2014/main" id="{20F62E48-7AF4-0FE3-25E3-DB43F18BFCC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1200" y="1171575"/>
            <a:ext cx="3046478" cy="2461554"/>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Silica | SGS Galson">
            <a:extLst>
              <a:ext uri="{FF2B5EF4-FFF2-40B4-BE49-F238E27FC236}">
                <a16:creationId xmlns:a16="http://schemas.microsoft.com/office/drawing/2014/main" id="{21C6DDEF-E297-304C-B0CD-7680C3B3F06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86929" y="3744310"/>
            <a:ext cx="3056004" cy="235169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3D81FD29-464E-E170-8AF5-D73580E0B234}"/>
              </a:ext>
            </a:extLst>
          </p:cNvPr>
          <p:cNvSpPr txBox="1"/>
          <p:nvPr/>
        </p:nvSpPr>
        <p:spPr>
          <a:xfrm>
            <a:off x="4155312" y="6345449"/>
            <a:ext cx="4988688" cy="276999"/>
          </a:xfrm>
          <a:prstGeom prst="rect">
            <a:avLst/>
          </a:prstGeom>
          <a:noFill/>
        </p:spPr>
        <p:txBody>
          <a:bodyPr wrap="square">
            <a:spAutoFit/>
          </a:bodyPr>
          <a:lstStyle/>
          <a:p>
            <a:pPr algn="r"/>
            <a:r>
              <a:rPr lang="en-US" sz="1200" dirty="0"/>
              <a:t>Images: https://www.sgsgalson.com/silica/</a:t>
            </a:r>
          </a:p>
        </p:txBody>
      </p:sp>
    </p:spTree>
    <p:extLst>
      <p:ext uri="{BB962C8B-B14F-4D97-AF65-F5344CB8AC3E}">
        <p14:creationId xmlns:p14="http://schemas.microsoft.com/office/powerpoint/2010/main" val="169801389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990600" y="668298"/>
            <a:ext cx="8915400" cy="1143000"/>
          </a:xfrm>
          <a:prstGeom prst="rect">
            <a:avLst/>
          </a:prstGeom>
        </p:spPr>
        <p:txBody>
          <a:bodyPr/>
          <a:lstStyle/>
          <a:p>
            <a:pPr algn="l"/>
            <a:r>
              <a:rPr lang="en-US" sz="2800" dirty="0">
                <a:latin typeface="Calibri" panose="020F0502020204030204" pitchFamily="34" charset="0"/>
                <a:cs typeface="Calibri" panose="020F0502020204030204" pitchFamily="34" charset="0"/>
              </a:rPr>
              <a:t>Particle Size Selective Sampling</a:t>
            </a:r>
          </a:p>
        </p:txBody>
      </p:sp>
      <p:pic>
        <p:nvPicPr>
          <p:cNvPr id="2052" name="Picture 4" descr="SKC Specialists in Air Sampling Technology">
            <a:extLst>
              <a:ext uri="{FF2B5EF4-FFF2-40B4-BE49-F238E27FC236}">
                <a16:creationId xmlns:a16="http://schemas.microsoft.com/office/drawing/2014/main" id="{143DD0ED-AB71-EA78-2266-B608BA67C5A7}"/>
              </a:ext>
            </a:extLst>
          </p:cNvPr>
          <p:cNvPicPr>
            <a:picLocks noGrp="1" noChangeAspect="1" noChangeArrowheads="1"/>
          </p:cNvPicPr>
          <p:nvPr>
            <p:ph sz="half" idx="4294967295"/>
          </p:nvPr>
        </p:nvPicPr>
        <p:blipFill>
          <a:blip r:embed="rId3">
            <a:extLst>
              <a:ext uri="{28A0092B-C50C-407E-A947-70E740481C1C}">
                <a14:useLocalDpi xmlns:a14="http://schemas.microsoft.com/office/drawing/2010/main" val="0"/>
              </a:ext>
            </a:extLst>
          </a:blip>
          <a:srcRect/>
          <a:stretch>
            <a:fillRect/>
          </a:stretch>
        </p:blipFill>
        <p:spPr bwMode="auto">
          <a:xfrm>
            <a:off x="250158" y="1412329"/>
            <a:ext cx="3876675" cy="4780653"/>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54B1872D-2BBB-FB94-7EDC-AF6C639CD1CA}"/>
              </a:ext>
            </a:extLst>
          </p:cNvPr>
          <p:cNvSpPr txBox="1"/>
          <p:nvPr/>
        </p:nvSpPr>
        <p:spPr>
          <a:xfrm>
            <a:off x="112295" y="6172200"/>
            <a:ext cx="4993104" cy="369332"/>
          </a:xfrm>
          <a:prstGeom prst="rect">
            <a:avLst/>
          </a:prstGeom>
          <a:noFill/>
        </p:spPr>
        <p:txBody>
          <a:bodyPr wrap="square">
            <a:spAutoFit/>
          </a:bodyPr>
          <a:lstStyle/>
          <a:p>
            <a:r>
              <a:rPr lang="en-US" dirty="0"/>
              <a:t>Image: SKC</a:t>
            </a:r>
          </a:p>
        </p:txBody>
      </p:sp>
      <p:sp>
        <p:nvSpPr>
          <p:cNvPr id="4" name="TextBox 3">
            <a:extLst>
              <a:ext uri="{FF2B5EF4-FFF2-40B4-BE49-F238E27FC236}">
                <a16:creationId xmlns:a16="http://schemas.microsoft.com/office/drawing/2014/main" id="{42E0D0E1-C4FF-D4D5-4068-2FDE33B813D0}"/>
              </a:ext>
            </a:extLst>
          </p:cNvPr>
          <p:cNvSpPr txBox="1"/>
          <p:nvPr/>
        </p:nvSpPr>
        <p:spPr>
          <a:xfrm>
            <a:off x="4126833" y="2274838"/>
            <a:ext cx="4993104" cy="2862322"/>
          </a:xfrm>
          <a:prstGeom prst="rect">
            <a:avLst/>
          </a:prstGeom>
          <a:noFill/>
        </p:spPr>
        <p:txBody>
          <a:bodyPr wrap="square">
            <a:spAutoFit/>
          </a:bodyPr>
          <a:lstStyle/>
          <a:p>
            <a:pPr marL="285750" indent="-285750" algn="l">
              <a:buFont typeface="Arial" panose="020B0604020202020204" pitchFamily="34" charset="0"/>
              <a:buChar char="•"/>
            </a:pPr>
            <a:r>
              <a:rPr lang="en-US" b="1" i="0" dirty="0">
                <a:solidFill>
                  <a:srgbClr val="000000"/>
                </a:solidFill>
                <a:effectLst/>
                <a:latin typeface="verdana" panose="020B0604030504040204" pitchFamily="34" charset="0"/>
              </a:rPr>
              <a:t>Inhalable</a:t>
            </a:r>
            <a:r>
              <a:rPr lang="en-US" b="0" i="0" dirty="0">
                <a:solidFill>
                  <a:srgbClr val="000000"/>
                </a:solidFill>
                <a:effectLst/>
                <a:latin typeface="verdana" panose="020B0604030504040204" pitchFamily="34" charset="0"/>
              </a:rPr>
              <a:t> (100 </a:t>
            </a:r>
            <a:r>
              <a:rPr lang="en-US" b="0" i="0" dirty="0" err="1">
                <a:solidFill>
                  <a:srgbClr val="000000"/>
                </a:solidFill>
                <a:effectLst/>
                <a:latin typeface="verdana" panose="020B0604030504040204" pitchFamily="34" charset="0"/>
              </a:rPr>
              <a:t>μm</a:t>
            </a:r>
            <a:r>
              <a:rPr lang="en-US" b="0" i="0" dirty="0">
                <a:solidFill>
                  <a:srgbClr val="000000"/>
                </a:solidFill>
                <a:effectLst/>
                <a:latin typeface="verdana" panose="020B0604030504040204" pitchFamily="34" charset="0"/>
              </a:rPr>
              <a:t> 50% cut-point) </a:t>
            </a:r>
            <a:endParaRPr lang="en-US" dirty="0">
              <a:solidFill>
                <a:srgbClr val="000000"/>
              </a:solidFill>
              <a:latin typeface="verdana" panose="020B0604030504040204" pitchFamily="34" charset="0"/>
            </a:endParaRPr>
          </a:p>
          <a:p>
            <a:pPr marL="742950" lvl="1" indent="-285750">
              <a:buFont typeface="Arial" panose="020B0604020202020204" pitchFamily="34" charset="0"/>
              <a:buChar char="•"/>
            </a:pPr>
            <a:r>
              <a:rPr lang="en-US" b="0" i="0" dirty="0">
                <a:solidFill>
                  <a:srgbClr val="000000"/>
                </a:solidFill>
                <a:effectLst/>
                <a:latin typeface="verdana" panose="020B0604030504040204" pitchFamily="34" charset="0"/>
              </a:rPr>
              <a:t>upper airways (nose and throat)</a:t>
            </a:r>
          </a:p>
          <a:p>
            <a:pPr algn="l">
              <a:buFont typeface="Arial" panose="020B0604020202020204" pitchFamily="34" charset="0"/>
              <a:buChar char="•"/>
            </a:pPr>
            <a:endParaRPr lang="en-US" b="0" i="0" dirty="0">
              <a:solidFill>
                <a:srgbClr val="000000"/>
              </a:solidFill>
              <a:effectLst/>
              <a:latin typeface="verdana" panose="020B0604030504040204" pitchFamily="34" charset="0"/>
            </a:endParaRPr>
          </a:p>
          <a:p>
            <a:pPr marL="285750" indent="-285750" algn="l">
              <a:buFont typeface="Arial" panose="020B0604020202020204" pitchFamily="34" charset="0"/>
              <a:buChar char="•"/>
            </a:pPr>
            <a:r>
              <a:rPr lang="en-US" b="1" i="0" dirty="0">
                <a:solidFill>
                  <a:srgbClr val="000000"/>
                </a:solidFill>
                <a:effectLst/>
                <a:latin typeface="verdana" panose="020B0604030504040204" pitchFamily="34" charset="0"/>
              </a:rPr>
              <a:t>Thoracic</a:t>
            </a:r>
            <a:r>
              <a:rPr lang="en-US" b="0" i="0" dirty="0">
                <a:solidFill>
                  <a:srgbClr val="000000"/>
                </a:solidFill>
                <a:effectLst/>
                <a:latin typeface="verdana" panose="020B0604030504040204" pitchFamily="34" charset="0"/>
              </a:rPr>
              <a:t> (10 </a:t>
            </a:r>
            <a:r>
              <a:rPr lang="en-US" b="0" i="0" dirty="0" err="1">
                <a:solidFill>
                  <a:srgbClr val="000000"/>
                </a:solidFill>
                <a:effectLst/>
                <a:latin typeface="verdana" panose="020B0604030504040204" pitchFamily="34" charset="0"/>
              </a:rPr>
              <a:t>μm</a:t>
            </a:r>
            <a:r>
              <a:rPr lang="en-US" b="0" i="0" dirty="0">
                <a:solidFill>
                  <a:srgbClr val="000000"/>
                </a:solidFill>
                <a:effectLst/>
                <a:latin typeface="verdana" panose="020B0604030504040204" pitchFamily="34" charset="0"/>
              </a:rPr>
              <a:t> 50% cut-point) -</a:t>
            </a:r>
          </a:p>
          <a:p>
            <a:pPr marL="742950" lvl="1" indent="-285750">
              <a:buFont typeface="Arial" panose="020B0604020202020204" pitchFamily="34" charset="0"/>
              <a:buChar char="•"/>
            </a:pPr>
            <a:r>
              <a:rPr lang="en-US" b="0" i="0" dirty="0">
                <a:solidFill>
                  <a:srgbClr val="000000"/>
                </a:solidFill>
                <a:effectLst/>
                <a:latin typeface="verdana" panose="020B0604030504040204" pitchFamily="34" charset="0"/>
              </a:rPr>
              <a:t>Tracheobronchial regions</a:t>
            </a:r>
          </a:p>
          <a:p>
            <a:pPr marL="285750" indent="-285750" algn="l">
              <a:buFont typeface="Arial" panose="020B0604020202020204" pitchFamily="34" charset="0"/>
              <a:buChar char="•"/>
            </a:pPr>
            <a:endParaRPr lang="en-US" b="0" i="0" dirty="0">
              <a:solidFill>
                <a:srgbClr val="000000"/>
              </a:solidFill>
              <a:effectLst/>
              <a:latin typeface="verdana" panose="020B0604030504040204" pitchFamily="34" charset="0"/>
            </a:endParaRPr>
          </a:p>
          <a:p>
            <a:pPr marL="285750" indent="-285750" algn="l">
              <a:buFont typeface="Arial" panose="020B0604020202020204" pitchFamily="34" charset="0"/>
              <a:buChar char="•"/>
            </a:pPr>
            <a:r>
              <a:rPr lang="en-US" b="1" i="0" dirty="0">
                <a:solidFill>
                  <a:srgbClr val="000000"/>
                </a:solidFill>
                <a:effectLst/>
                <a:latin typeface="verdana" panose="020B0604030504040204" pitchFamily="34" charset="0"/>
              </a:rPr>
              <a:t>Respirable</a:t>
            </a:r>
            <a:r>
              <a:rPr lang="en-US" b="0" i="0" dirty="0">
                <a:solidFill>
                  <a:srgbClr val="000000"/>
                </a:solidFill>
                <a:effectLst/>
                <a:latin typeface="verdana" panose="020B0604030504040204" pitchFamily="34" charset="0"/>
              </a:rPr>
              <a:t> (3.5/4 </a:t>
            </a:r>
            <a:r>
              <a:rPr lang="en-US" b="0" i="0" dirty="0" err="1">
                <a:solidFill>
                  <a:srgbClr val="000000"/>
                </a:solidFill>
                <a:effectLst/>
                <a:latin typeface="verdana" panose="020B0604030504040204" pitchFamily="34" charset="0"/>
              </a:rPr>
              <a:t>μm</a:t>
            </a:r>
            <a:r>
              <a:rPr lang="en-US" b="0" i="0" dirty="0">
                <a:solidFill>
                  <a:srgbClr val="000000"/>
                </a:solidFill>
                <a:effectLst/>
                <a:latin typeface="verdana" panose="020B0604030504040204" pitchFamily="34" charset="0"/>
              </a:rPr>
              <a:t> 50% cut-point)</a:t>
            </a:r>
          </a:p>
          <a:p>
            <a:pPr marL="742950" lvl="1" indent="-285750">
              <a:buFont typeface="Arial" panose="020B0604020202020204" pitchFamily="34" charset="0"/>
              <a:buChar char="•"/>
            </a:pPr>
            <a:r>
              <a:rPr lang="en-US" dirty="0">
                <a:solidFill>
                  <a:srgbClr val="000000"/>
                </a:solidFill>
                <a:latin typeface="verdana" panose="020B0604030504040204" pitchFamily="34" charset="0"/>
              </a:rPr>
              <a:t>Gas exchange region (alveolar region)</a:t>
            </a:r>
            <a:r>
              <a:rPr lang="en-US" b="0" i="0" dirty="0">
                <a:solidFill>
                  <a:srgbClr val="000000"/>
                </a:solidFill>
                <a:effectLst/>
                <a:latin typeface="verdana" panose="020B0604030504040204" pitchFamily="34" charset="0"/>
              </a:rPr>
              <a:t> </a:t>
            </a:r>
            <a:br>
              <a:rPr lang="en-US" dirty="0"/>
            </a:br>
            <a:endParaRPr lang="en-US" dirty="0"/>
          </a:p>
        </p:txBody>
      </p:sp>
      <p:sp>
        <p:nvSpPr>
          <p:cNvPr id="5" name="Rectangle: Rounded Corners 4">
            <a:extLst>
              <a:ext uri="{FF2B5EF4-FFF2-40B4-BE49-F238E27FC236}">
                <a16:creationId xmlns:a16="http://schemas.microsoft.com/office/drawing/2014/main" id="{3729BB43-6B25-5D41-4D25-D89473F7C255}"/>
              </a:ext>
            </a:extLst>
          </p:cNvPr>
          <p:cNvSpPr/>
          <p:nvPr/>
        </p:nvSpPr>
        <p:spPr>
          <a:xfrm>
            <a:off x="4267200" y="3802655"/>
            <a:ext cx="4800600" cy="1334505"/>
          </a:xfrm>
          <a:prstGeom prst="roundRect">
            <a:avLst/>
          </a:prstGeom>
          <a:noFill/>
          <a:ln w="7620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9214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053966" y="550068"/>
            <a:ext cx="8915400" cy="1143000"/>
          </a:xfrm>
          <a:prstGeom prst="rect">
            <a:avLst/>
          </a:prstGeom>
        </p:spPr>
        <p:txBody>
          <a:bodyPr/>
          <a:lstStyle/>
          <a:p>
            <a:pPr algn="l"/>
            <a:r>
              <a:rPr lang="en-US" sz="3600" dirty="0">
                <a:latin typeface="Calibri" panose="020F0502020204030204" pitchFamily="34" charset="0"/>
                <a:cs typeface="Calibri" panose="020F0502020204030204" pitchFamily="34" charset="0"/>
              </a:rPr>
              <a:t>Air Sampling</a:t>
            </a:r>
          </a:p>
        </p:txBody>
      </p:sp>
      <p:sp>
        <p:nvSpPr>
          <p:cNvPr id="4" name="Content Placeholder 3"/>
          <p:cNvSpPr>
            <a:spLocks noGrp="1"/>
          </p:cNvSpPr>
          <p:nvPr>
            <p:ph sz="half" idx="4294967295"/>
          </p:nvPr>
        </p:nvSpPr>
        <p:spPr>
          <a:xfrm>
            <a:off x="-18197" y="1189662"/>
            <a:ext cx="9023282" cy="4297363"/>
          </a:xfrm>
          <a:prstGeom prst="rect">
            <a:avLst/>
          </a:prstGeom>
          <a:solidFill>
            <a:schemeClr val="bg1"/>
          </a:solidFill>
        </p:spPr>
        <p:txBody>
          <a:bodyPr/>
          <a:lstStyle/>
          <a:p>
            <a:pPr marL="0" indent="0">
              <a:buNone/>
            </a:pPr>
            <a:r>
              <a:rPr lang="en-US" sz="2800" dirty="0">
                <a:latin typeface="Calibri" panose="020F0502020204030204" pitchFamily="34" charset="0"/>
                <a:cs typeface="Calibri" panose="020F0502020204030204" pitchFamily="34" charset="0"/>
              </a:rPr>
              <a:t>  Key Steps</a:t>
            </a:r>
          </a:p>
          <a:p>
            <a:pPr lvl="1"/>
            <a:r>
              <a:rPr lang="en-US" sz="2400" dirty="0">
                <a:latin typeface="Calibri" panose="020F0502020204030204" pitchFamily="34" charset="0"/>
                <a:cs typeface="Calibri" panose="020F0502020204030204" pitchFamily="34" charset="0"/>
              </a:rPr>
              <a:t>Order equipment</a:t>
            </a:r>
          </a:p>
          <a:p>
            <a:pPr lvl="1"/>
            <a:r>
              <a:rPr lang="en-US" sz="2400" dirty="0">
                <a:latin typeface="Calibri" panose="020F0502020204030204" pitchFamily="34" charset="0"/>
                <a:cs typeface="Calibri" panose="020F0502020204030204" pitchFamily="34" charset="0"/>
              </a:rPr>
              <a:t>Calibrate sampling pumps</a:t>
            </a:r>
          </a:p>
          <a:p>
            <a:pPr lvl="1"/>
            <a:r>
              <a:rPr lang="en-US" sz="2400" dirty="0">
                <a:latin typeface="Calibri" panose="020F0502020204030204" pitchFamily="34" charset="0"/>
                <a:cs typeface="Calibri" panose="020F0502020204030204" pitchFamily="34" charset="0"/>
              </a:rPr>
              <a:t>Label sampling media</a:t>
            </a:r>
          </a:p>
          <a:p>
            <a:pPr lvl="1"/>
            <a:r>
              <a:rPr lang="en-US" sz="2400" dirty="0">
                <a:latin typeface="Calibri" panose="020F0502020204030204" pitchFamily="34" charset="0"/>
                <a:cs typeface="Calibri" panose="020F0502020204030204" pitchFamily="34" charset="0"/>
              </a:rPr>
              <a:t>Record start time</a:t>
            </a:r>
          </a:p>
          <a:p>
            <a:pPr lvl="1"/>
            <a:r>
              <a:rPr lang="en-US" sz="2400" dirty="0">
                <a:latin typeface="Calibri" panose="020F0502020204030204" pitchFamily="34" charset="0"/>
                <a:cs typeface="Calibri" panose="020F0502020204030204" pitchFamily="34" charset="0"/>
              </a:rPr>
              <a:t>Document work tasks, breaks, duration each performed</a:t>
            </a:r>
          </a:p>
          <a:p>
            <a:pPr lvl="1"/>
            <a:r>
              <a:rPr lang="en-US" sz="2400" dirty="0">
                <a:latin typeface="Calibri" panose="020F0502020204030204" pitchFamily="34" charset="0"/>
                <a:cs typeface="Calibri" panose="020F0502020204030204" pitchFamily="34" charset="0"/>
              </a:rPr>
              <a:t>Record if any personal protective equipment (</a:t>
            </a:r>
            <a:r>
              <a:rPr lang="en-US" sz="2400" dirty="0" err="1">
                <a:latin typeface="Calibri" panose="020F0502020204030204" pitchFamily="34" charset="0"/>
                <a:cs typeface="Calibri" panose="020F0502020204030204" pitchFamily="34" charset="0"/>
              </a:rPr>
              <a:t>ppe</a:t>
            </a:r>
            <a:r>
              <a:rPr lang="en-US" sz="2400" dirty="0">
                <a:latin typeface="Calibri" panose="020F0502020204030204" pitchFamily="34" charset="0"/>
                <a:cs typeface="Calibri" panose="020F0502020204030204" pitchFamily="34" charset="0"/>
              </a:rPr>
              <a:t>) was worn</a:t>
            </a:r>
          </a:p>
          <a:p>
            <a:pPr lvl="1"/>
            <a:r>
              <a:rPr lang="en-US" sz="2400" dirty="0">
                <a:latin typeface="Calibri" panose="020F0502020204030204" pitchFamily="34" charset="0"/>
                <a:cs typeface="Calibri" panose="020F0502020204030204" pitchFamily="34" charset="0"/>
              </a:rPr>
              <a:t>Record stop time</a:t>
            </a:r>
          </a:p>
          <a:p>
            <a:pPr lvl="1"/>
            <a:r>
              <a:rPr lang="en-US" sz="2400" dirty="0">
                <a:latin typeface="Calibri" panose="020F0502020204030204" pitchFamily="34" charset="0"/>
                <a:cs typeface="Calibri" panose="020F0502020204030204" pitchFamily="34" charset="0"/>
              </a:rPr>
              <a:t>Field blanks</a:t>
            </a:r>
          </a:p>
          <a:p>
            <a:pPr lvl="1"/>
            <a:r>
              <a:rPr lang="en-US" sz="2400" dirty="0">
                <a:latin typeface="Calibri" panose="020F0502020204030204" pitchFamily="34" charset="0"/>
                <a:cs typeface="Calibri" panose="020F0502020204030204" pitchFamily="34" charset="0"/>
              </a:rPr>
              <a:t>Post-calibrate sampling pumps</a:t>
            </a:r>
          </a:p>
          <a:p>
            <a:pPr lvl="1"/>
            <a:r>
              <a:rPr lang="en-US" sz="2400" dirty="0">
                <a:latin typeface="Calibri" panose="020F0502020204030204" pitchFamily="34" charset="0"/>
                <a:cs typeface="Calibri" panose="020F0502020204030204" pitchFamily="34" charset="0"/>
              </a:rPr>
              <a:t>Follow chain of custody procedures to forward samples to a certified laboratory for analysis. </a:t>
            </a:r>
          </a:p>
        </p:txBody>
      </p:sp>
      <p:pic>
        <p:nvPicPr>
          <p:cNvPr id="2050" name="Picture 2">
            <a:extLst>
              <a:ext uri="{FF2B5EF4-FFF2-40B4-BE49-F238E27FC236}">
                <a16:creationId xmlns:a16="http://schemas.microsoft.com/office/drawing/2014/main" id="{0F542CE3-B91E-A233-31CE-63797330898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68665" y="832245"/>
            <a:ext cx="1528763" cy="1528763"/>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283DF369-DDAE-1925-9D0C-0B4A62C3447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76322" y="1756338"/>
            <a:ext cx="1528763" cy="1528763"/>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3M 8210 Plus N95 Performance Sanding and Fiberglass Disposable Respirator  (20-Pack) 8210PH20-DC - The Home Depot">
            <a:extLst>
              <a:ext uri="{FF2B5EF4-FFF2-40B4-BE49-F238E27FC236}">
                <a16:creationId xmlns:a16="http://schemas.microsoft.com/office/drawing/2014/main" id="{439FCFEE-F845-28FD-AEBF-496E2F22932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190" t="9969"/>
          <a:stretch/>
        </p:blipFill>
        <p:spPr bwMode="auto">
          <a:xfrm>
            <a:off x="7494519" y="4262437"/>
            <a:ext cx="1510566" cy="13763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19572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066800" y="762000"/>
            <a:ext cx="8915400" cy="1143000"/>
          </a:xfrm>
          <a:prstGeom prst="rect">
            <a:avLst/>
          </a:prstGeom>
        </p:spPr>
        <p:txBody>
          <a:bodyPr/>
          <a:lstStyle/>
          <a:p>
            <a:pPr algn="l"/>
            <a:r>
              <a:rPr lang="en-US" sz="3600" dirty="0">
                <a:latin typeface="Calibri" panose="020F0502020204030204" pitchFamily="34" charset="0"/>
                <a:cs typeface="Calibri" panose="020F0502020204030204" pitchFamily="34" charset="0"/>
              </a:rPr>
              <a:t>Learning Objectives</a:t>
            </a:r>
          </a:p>
        </p:txBody>
      </p:sp>
      <p:sp>
        <p:nvSpPr>
          <p:cNvPr id="4" name="Content Placeholder 3"/>
          <p:cNvSpPr>
            <a:spLocks noGrp="1"/>
          </p:cNvSpPr>
          <p:nvPr>
            <p:ph sz="half" idx="4294967295"/>
          </p:nvPr>
        </p:nvSpPr>
        <p:spPr>
          <a:xfrm>
            <a:off x="255896" y="2057400"/>
            <a:ext cx="8915400" cy="4297363"/>
          </a:xfrm>
          <a:prstGeom prst="rect">
            <a:avLst/>
          </a:prstGeom>
        </p:spPr>
        <p:txBody>
          <a:bodyPr/>
          <a:lstStyle/>
          <a:p>
            <a:pPr>
              <a:defRPr/>
            </a:pPr>
            <a:r>
              <a:rPr lang="en-US" sz="2800" dirty="0">
                <a:latin typeface="Calibri" panose="020F0502020204030204" pitchFamily="34" charset="0"/>
                <a:cs typeface="Calibri" panose="020F0502020204030204" pitchFamily="34" charset="0"/>
              </a:rPr>
              <a:t>Background: Silica.</a:t>
            </a:r>
          </a:p>
          <a:p>
            <a:pPr>
              <a:defRPr/>
            </a:pPr>
            <a:endParaRPr lang="en-US" sz="2800" dirty="0">
              <a:latin typeface="Calibri" panose="020F0502020204030204" pitchFamily="34" charset="0"/>
              <a:cs typeface="Calibri" panose="020F0502020204030204" pitchFamily="34" charset="0"/>
            </a:endParaRPr>
          </a:p>
          <a:p>
            <a:pPr>
              <a:defRPr/>
            </a:pPr>
            <a:r>
              <a:rPr lang="en-US" sz="2800" dirty="0">
                <a:latin typeface="Calibri" panose="020F0502020204030204" pitchFamily="34" charset="0"/>
                <a:cs typeface="Calibri" panose="020F0502020204030204" pitchFamily="34" charset="0"/>
              </a:rPr>
              <a:t>Conducting an exposure assessment.</a:t>
            </a:r>
          </a:p>
          <a:p>
            <a:pPr>
              <a:defRPr/>
            </a:pPr>
            <a:endParaRPr lang="en-US" sz="2800" dirty="0">
              <a:latin typeface="Calibri" panose="020F0502020204030204" pitchFamily="34" charset="0"/>
              <a:cs typeface="Calibri" panose="020F0502020204030204" pitchFamily="34" charset="0"/>
            </a:endParaRPr>
          </a:p>
          <a:p>
            <a:pPr>
              <a:defRPr/>
            </a:pPr>
            <a:r>
              <a:rPr lang="en-US" sz="2800" dirty="0">
                <a:latin typeface="Calibri" panose="020F0502020204030204" pitchFamily="34" charset="0"/>
                <a:cs typeface="Calibri" panose="020F0502020204030204" pitchFamily="34" charset="0"/>
              </a:rPr>
              <a:t>Evaluate sampling results.</a:t>
            </a:r>
          </a:p>
          <a:p>
            <a:pPr marL="0" indent="0">
              <a:buNone/>
              <a:defRPr/>
            </a:pPr>
            <a:endParaRPr lang="en-US" sz="2800" dirty="0">
              <a:latin typeface="Calibri" panose="020F0502020204030204" pitchFamily="34" charset="0"/>
              <a:cs typeface="Calibri" panose="020F0502020204030204" pitchFamily="34" charset="0"/>
            </a:endParaRPr>
          </a:p>
          <a:p>
            <a:pPr>
              <a:defRPr/>
            </a:pPr>
            <a:r>
              <a:rPr lang="en-US" sz="2800" dirty="0">
                <a:latin typeface="Calibri" panose="020F0502020204030204" pitchFamily="34" charset="0"/>
                <a:cs typeface="Calibri" panose="020F0502020204030204" pitchFamily="34" charset="0"/>
              </a:rPr>
              <a:t>Control exposures.</a:t>
            </a:r>
          </a:p>
          <a:p>
            <a:pPr marL="0" indent="0">
              <a:buNone/>
              <a:defRPr/>
            </a:pPr>
            <a:endParaRPr lang="en-US" sz="28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50172457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id="{824FA0AE-CA8D-3F72-7BC8-31D8A6660DAB}"/>
              </a:ext>
            </a:extLst>
          </p:cNvPr>
          <p:cNvGrpSpPr/>
          <p:nvPr/>
        </p:nvGrpSpPr>
        <p:grpSpPr>
          <a:xfrm>
            <a:off x="5328455" y="1104900"/>
            <a:ext cx="3739345" cy="5143500"/>
            <a:chOff x="5216927" y="1028700"/>
            <a:chExt cx="3739345" cy="5143500"/>
          </a:xfrm>
        </p:grpSpPr>
        <p:pic>
          <p:nvPicPr>
            <p:cNvPr id="5" name="Picture 4">
              <a:extLst>
                <a:ext uri="{FF2B5EF4-FFF2-40B4-BE49-F238E27FC236}">
                  <a16:creationId xmlns:a16="http://schemas.microsoft.com/office/drawing/2014/main" id="{95D672CB-6E4C-8E46-43AB-DBBAE9D2C566}"/>
                </a:ext>
              </a:extLst>
            </p:cNvPr>
            <p:cNvPicPr>
              <a:picLocks noChangeAspect="1"/>
            </p:cNvPicPr>
            <p:nvPr/>
          </p:nvPicPr>
          <p:blipFill rotWithShape="1">
            <a:blip r:embed="rId3"/>
            <a:srcRect l="29167" r="36666" b="16451"/>
            <a:stretch/>
          </p:blipFill>
          <p:spPr>
            <a:xfrm>
              <a:off x="5216927" y="1028700"/>
              <a:ext cx="3739345" cy="5143500"/>
            </a:xfrm>
            <a:prstGeom prst="rect">
              <a:avLst/>
            </a:prstGeom>
          </p:spPr>
        </p:pic>
        <p:grpSp>
          <p:nvGrpSpPr>
            <p:cNvPr id="20" name="Group 19">
              <a:extLst>
                <a:ext uri="{FF2B5EF4-FFF2-40B4-BE49-F238E27FC236}">
                  <a16:creationId xmlns:a16="http://schemas.microsoft.com/office/drawing/2014/main" id="{A7AFF609-E5B8-C8D0-90EF-2EF43A08F388}"/>
                </a:ext>
              </a:extLst>
            </p:cNvPr>
            <p:cNvGrpSpPr/>
            <p:nvPr/>
          </p:nvGrpSpPr>
          <p:grpSpPr>
            <a:xfrm>
              <a:off x="6261100" y="1600200"/>
              <a:ext cx="1282700" cy="1467897"/>
              <a:chOff x="3526365" y="1237204"/>
              <a:chExt cx="1282700" cy="1467897"/>
            </a:xfrm>
          </p:grpSpPr>
          <p:sp>
            <p:nvSpPr>
              <p:cNvPr id="16" name="Oval 15">
                <a:extLst>
                  <a:ext uri="{FF2B5EF4-FFF2-40B4-BE49-F238E27FC236}">
                    <a16:creationId xmlns:a16="http://schemas.microsoft.com/office/drawing/2014/main" id="{A111333B-69A7-1C6C-6BE4-C152C679FD28}"/>
                  </a:ext>
                </a:extLst>
              </p:cNvPr>
              <p:cNvSpPr/>
              <p:nvPr/>
            </p:nvSpPr>
            <p:spPr>
              <a:xfrm>
                <a:off x="3581400" y="1620933"/>
                <a:ext cx="990600" cy="969867"/>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Graphic 17" descr="Sunglasses face outline with solid fill">
                <a:extLst>
                  <a:ext uri="{FF2B5EF4-FFF2-40B4-BE49-F238E27FC236}">
                    <a16:creationId xmlns:a16="http://schemas.microsoft.com/office/drawing/2014/main" id="{95E9781E-36FE-A415-EB04-2E8DF3B5354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526365" y="1564829"/>
                <a:ext cx="1258050" cy="1140272"/>
              </a:xfrm>
              <a:prstGeom prst="rect">
                <a:avLst/>
              </a:prstGeom>
            </p:spPr>
          </p:pic>
          <p:pic>
            <p:nvPicPr>
              <p:cNvPr id="19" name="Graphic 18" descr="Construction worker male with solid fill">
                <a:extLst>
                  <a:ext uri="{FF2B5EF4-FFF2-40B4-BE49-F238E27FC236}">
                    <a16:creationId xmlns:a16="http://schemas.microsoft.com/office/drawing/2014/main" id="{06A8982F-C313-47A1-0118-EF805FA1D06B}"/>
                  </a:ext>
                </a:extLst>
              </p:cNvPr>
              <p:cNvPicPr>
                <a:picLocks noChangeAspect="1"/>
              </p:cNvPicPr>
              <p:nvPr/>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32659" t="2404" r="26949" b="47078"/>
              <a:stretch/>
            </p:blipFill>
            <p:spPr>
              <a:xfrm>
                <a:off x="3668059" y="1237204"/>
                <a:ext cx="1141006" cy="1427068"/>
              </a:xfrm>
              <a:prstGeom prst="rect">
                <a:avLst/>
              </a:prstGeom>
            </p:spPr>
          </p:pic>
        </p:grpSp>
      </p:grpSp>
      <p:sp>
        <p:nvSpPr>
          <p:cNvPr id="2" name="Title 1"/>
          <p:cNvSpPr>
            <a:spLocks noGrp="1"/>
          </p:cNvSpPr>
          <p:nvPr>
            <p:ph type="title" idx="4294967295"/>
          </p:nvPr>
        </p:nvSpPr>
        <p:spPr>
          <a:xfrm>
            <a:off x="990600" y="767457"/>
            <a:ext cx="8915400" cy="1143000"/>
          </a:xfrm>
          <a:prstGeom prst="rect">
            <a:avLst/>
          </a:prstGeom>
        </p:spPr>
        <p:txBody>
          <a:bodyPr/>
          <a:lstStyle/>
          <a:p>
            <a:pPr algn="l"/>
            <a:r>
              <a:rPr lang="en-US" sz="3600" dirty="0">
                <a:latin typeface="Calibri" panose="020F0502020204030204" pitchFamily="34" charset="0"/>
                <a:cs typeface="Calibri" panose="020F0502020204030204" pitchFamily="34" charset="0"/>
              </a:rPr>
              <a:t>Air Sampling</a:t>
            </a:r>
          </a:p>
        </p:txBody>
      </p:sp>
      <p:sp>
        <p:nvSpPr>
          <p:cNvPr id="4" name="Content Placeholder 3"/>
          <p:cNvSpPr>
            <a:spLocks noGrp="1"/>
          </p:cNvSpPr>
          <p:nvPr>
            <p:ph sz="half" idx="4294967295"/>
          </p:nvPr>
        </p:nvSpPr>
        <p:spPr>
          <a:xfrm>
            <a:off x="0" y="1874837"/>
            <a:ext cx="8077200" cy="4297363"/>
          </a:xfrm>
          <a:prstGeom prst="rect">
            <a:avLst/>
          </a:prstGeom>
        </p:spPr>
        <p:txBody>
          <a:bodyPr/>
          <a:lstStyle/>
          <a:p>
            <a:r>
              <a:rPr lang="en-US" sz="3600" dirty="0">
                <a:latin typeface="Calibri" panose="020F0502020204030204" pitchFamily="34" charset="0"/>
                <a:cs typeface="Calibri" panose="020F0502020204030204" pitchFamily="34" charset="0"/>
              </a:rPr>
              <a:t>Troubleshooting</a:t>
            </a:r>
          </a:p>
          <a:p>
            <a:pPr lvl="1"/>
            <a:r>
              <a:rPr lang="en-US" dirty="0">
                <a:latin typeface="Calibri" panose="020F0502020204030204" pitchFamily="34" charset="0"/>
                <a:cs typeface="Calibri" panose="020F0502020204030204" pitchFamily="34" charset="0"/>
              </a:rPr>
              <a:t>Pump stops</a:t>
            </a:r>
          </a:p>
          <a:p>
            <a:pPr lvl="2"/>
            <a:r>
              <a:rPr lang="en-US" sz="2800" dirty="0">
                <a:latin typeface="Calibri" panose="020F0502020204030204" pitchFamily="34" charset="0"/>
                <a:cs typeface="Calibri" panose="020F0502020204030204" pitchFamily="34" charset="0"/>
              </a:rPr>
              <a:t>Battery</a:t>
            </a:r>
          </a:p>
          <a:p>
            <a:pPr lvl="3"/>
            <a:r>
              <a:rPr lang="en-US" dirty="0">
                <a:latin typeface="Calibri" panose="020F0502020204030204" pitchFamily="34" charset="0"/>
                <a:cs typeface="Calibri" panose="020F0502020204030204" pitchFamily="34" charset="0"/>
              </a:rPr>
              <a:t>Charge overnight prior to sampling</a:t>
            </a:r>
          </a:p>
          <a:p>
            <a:pPr lvl="3"/>
            <a:r>
              <a:rPr lang="en-US" dirty="0">
                <a:latin typeface="Calibri" panose="020F0502020204030204" pitchFamily="34" charset="0"/>
                <a:cs typeface="Calibri" panose="020F0502020204030204" pitchFamily="34" charset="0"/>
              </a:rPr>
              <a:t>Bring extra(s) if possible</a:t>
            </a:r>
          </a:p>
          <a:p>
            <a:pPr lvl="2"/>
            <a:r>
              <a:rPr lang="en-US" sz="2800" dirty="0">
                <a:latin typeface="Calibri" panose="020F0502020204030204" pitchFamily="34" charset="0"/>
                <a:cs typeface="Calibri" panose="020F0502020204030204" pitchFamily="34" charset="0"/>
              </a:rPr>
              <a:t>Hose blocked or crimped</a:t>
            </a:r>
          </a:p>
          <a:p>
            <a:pPr lvl="3"/>
            <a:r>
              <a:rPr lang="en-US" dirty="0">
                <a:latin typeface="Calibri" panose="020F0502020204030204" pitchFamily="34" charset="0"/>
                <a:cs typeface="Calibri" panose="020F0502020204030204" pitchFamily="34" charset="0"/>
              </a:rPr>
              <a:t>Check samplers regularly</a:t>
            </a:r>
          </a:p>
          <a:p>
            <a:pPr lvl="1"/>
            <a:r>
              <a:rPr lang="en-US" dirty="0">
                <a:latin typeface="Calibri" panose="020F0502020204030204" pitchFamily="34" charset="0"/>
                <a:cs typeface="Calibri" panose="020F0502020204030204" pitchFamily="34" charset="0"/>
              </a:rPr>
              <a:t>Sampling position</a:t>
            </a:r>
          </a:p>
          <a:p>
            <a:pPr lvl="2"/>
            <a:r>
              <a:rPr lang="en-US" dirty="0">
                <a:latin typeface="Calibri" panose="020F0502020204030204" pitchFamily="34" charset="0"/>
                <a:cs typeface="Calibri" panose="020F0502020204030204" pitchFamily="34" charset="0"/>
              </a:rPr>
              <a:t>Breathing zone</a:t>
            </a:r>
          </a:p>
        </p:txBody>
      </p:sp>
      <p:sp>
        <p:nvSpPr>
          <p:cNvPr id="6" name="Rectangle 5">
            <a:extLst>
              <a:ext uri="{FF2B5EF4-FFF2-40B4-BE49-F238E27FC236}">
                <a16:creationId xmlns:a16="http://schemas.microsoft.com/office/drawing/2014/main" id="{74A2981E-9C27-361B-9BFB-DD95E5993036}"/>
              </a:ext>
            </a:extLst>
          </p:cNvPr>
          <p:cNvSpPr/>
          <p:nvPr/>
        </p:nvSpPr>
        <p:spPr>
          <a:xfrm>
            <a:off x="7239000" y="3350526"/>
            <a:ext cx="457200" cy="190500"/>
          </a:xfrm>
          <a:prstGeom prst="rect">
            <a:avLst/>
          </a:prstGeom>
          <a:solidFill>
            <a:srgbClr val="AE49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330868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066800" y="838200"/>
            <a:ext cx="8915400" cy="1143000"/>
          </a:xfrm>
          <a:prstGeom prst="rect">
            <a:avLst/>
          </a:prstGeom>
        </p:spPr>
        <p:txBody>
          <a:bodyPr/>
          <a:lstStyle/>
          <a:p>
            <a:pPr algn="l"/>
            <a:r>
              <a:rPr lang="en-US" sz="3600" dirty="0">
                <a:latin typeface="Calibri" panose="020F0502020204030204" pitchFamily="34" charset="0"/>
                <a:cs typeface="Calibri" panose="020F0502020204030204" pitchFamily="34" charset="0"/>
              </a:rPr>
              <a:t>Chain of Custody</a:t>
            </a:r>
          </a:p>
        </p:txBody>
      </p:sp>
      <p:sp>
        <p:nvSpPr>
          <p:cNvPr id="4" name="Content Placeholder 3"/>
          <p:cNvSpPr>
            <a:spLocks noGrp="1"/>
          </p:cNvSpPr>
          <p:nvPr>
            <p:ph sz="half" idx="4294967295"/>
          </p:nvPr>
        </p:nvSpPr>
        <p:spPr>
          <a:xfrm>
            <a:off x="152400" y="1347787"/>
            <a:ext cx="7391400" cy="4429125"/>
          </a:xfrm>
          <a:prstGeom prst="rect">
            <a:avLst/>
          </a:prstGeom>
        </p:spPr>
        <p:txBody>
          <a:bodyPr/>
          <a:lstStyle/>
          <a:p>
            <a:pPr marL="457200" lvl="1" indent="0">
              <a:buNone/>
            </a:pPr>
            <a:endParaRPr lang="en-US" sz="2400" dirty="0">
              <a:latin typeface="Calibri" panose="020F0502020204030204" pitchFamily="34" charset="0"/>
              <a:cs typeface="Calibri" panose="020F0502020204030204" pitchFamily="34" charset="0"/>
            </a:endParaRPr>
          </a:p>
          <a:p>
            <a:r>
              <a:rPr lang="en-US" sz="2800" dirty="0">
                <a:latin typeface="Calibri" panose="020F0502020204030204" pitchFamily="34" charset="0"/>
                <a:cs typeface="Calibri" panose="020F0502020204030204" pitchFamily="34" charset="0"/>
              </a:rPr>
              <a:t>Important information</a:t>
            </a:r>
          </a:p>
          <a:p>
            <a:pPr lvl="1"/>
            <a:r>
              <a:rPr lang="en-US" sz="2400" dirty="0">
                <a:latin typeface="Calibri" panose="020F0502020204030204" pitchFamily="34" charset="0"/>
                <a:cs typeface="Calibri" panose="020F0502020204030204" pitchFamily="34" charset="0"/>
              </a:rPr>
              <a:t>Date sampled</a:t>
            </a:r>
          </a:p>
          <a:p>
            <a:pPr lvl="1"/>
            <a:r>
              <a:rPr lang="en-US" sz="2400" dirty="0">
                <a:latin typeface="Calibri" panose="020F0502020204030204" pitchFamily="34" charset="0"/>
                <a:cs typeface="Calibri" panose="020F0502020204030204" pitchFamily="34" charset="0"/>
              </a:rPr>
              <a:t>Identify the individual who sampled</a:t>
            </a:r>
          </a:p>
          <a:p>
            <a:pPr lvl="1"/>
            <a:r>
              <a:rPr lang="en-US" sz="2400" dirty="0">
                <a:latin typeface="Calibri" panose="020F0502020204030204" pitchFamily="34" charset="0"/>
                <a:cs typeface="Calibri" panose="020F0502020204030204" pitchFamily="34" charset="0"/>
              </a:rPr>
              <a:t>Sample ID</a:t>
            </a:r>
          </a:p>
          <a:p>
            <a:pPr lvl="1"/>
            <a:r>
              <a:rPr lang="en-US" sz="2400" dirty="0">
                <a:latin typeface="Calibri" panose="020F0502020204030204" pitchFamily="34" charset="0"/>
                <a:cs typeface="Calibri" panose="020F0502020204030204" pitchFamily="34" charset="0"/>
              </a:rPr>
              <a:t>Sample duration or total volume collected</a:t>
            </a:r>
          </a:p>
          <a:p>
            <a:pPr lvl="1"/>
            <a:r>
              <a:rPr lang="en-US" sz="2400" dirty="0">
                <a:latin typeface="Calibri" panose="020F0502020204030204" pitchFamily="34" charset="0"/>
                <a:cs typeface="Calibri" panose="020F0502020204030204" pitchFamily="34" charset="0"/>
              </a:rPr>
              <a:t>Analysis requested</a:t>
            </a:r>
          </a:p>
          <a:p>
            <a:pPr lvl="1"/>
            <a:r>
              <a:rPr lang="en-US" sz="2400" dirty="0">
                <a:latin typeface="Calibri" panose="020F0502020204030204" pitchFamily="34" charset="0"/>
                <a:cs typeface="Calibri" panose="020F0502020204030204" pitchFamily="34" charset="0"/>
              </a:rPr>
              <a:t>Turn around time</a:t>
            </a:r>
          </a:p>
          <a:p>
            <a:pPr lvl="1"/>
            <a:r>
              <a:rPr lang="en-US" sz="2400" dirty="0">
                <a:latin typeface="Calibri" panose="020F0502020204030204" pitchFamily="34" charset="0"/>
                <a:cs typeface="Calibri" panose="020F0502020204030204" pitchFamily="34" charset="0"/>
              </a:rPr>
              <a:t>Date and time submitted to the laboratory</a:t>
            </a:r>
          </a:p>
          <a:p>
            <a:pPr marL="457200" lvl="1" indent="0">
              <a:buNone/>
            </a:pPr>
            <a:endParaRPr lang="en-US" sz="2400" dirty="0">
              <a:latin typeface="Calibri" panose="020F0502020204030204" pitchFamily="34" charset="0"/>
              <a:cs typeface="Calibri" panose="020F0502020204030204" pitchFamily="34" charset="0"/>
            </a:endParaRPr>
          </a:p>
        </p:txBody>
      </p:sp>
      <p:pic>
        <p:nvPicPr>
          <p:cNvPr id="12" name="Graphic 11" descr="Checklist outline">
            <a:extLst>
              <a:ext uri="{FF2B5EF4-FFF2-40B4-BE49-F238E27FC236}">
                <a16:creationId xmlns:a16="http://schemas.microsoft.com/office/drawing/2014/main" id="{DA680D64-C659-6C26-A7B9-E0AD64B3800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588571" y="1044575"/>
            <a:ext cx="2371725" cy="2371725"/>
          </a:xfrm>
          <a:prstGeom prst="rect">
            <a:avLst/>
          </a:prstGeom>
        </p:spPr>
      </p:pic>
      <p:pic>
        <p:nvPicPr>
          <p:cNvPr id="14" name="Picture 13">
            <a:extLst>
              <a:ext uri="{FF2B5EF4-FFF2-40B4-BE49-F238E27FC236}">
                <a16:creationId xmlns:a16="http://schemas.microsoft.com/office/drawing/2014/main" id="{2E461FC5-0690-4D58-1CF7-37FDE3DC811C}"/>
              </a:ext>
            </a:extLst>
          </p:cNvPr>
          <p:cNvPicPr>
            <a:picLocks noChangeAspect="1"/>
          </p:cNvPicPr>
          <p:nvPr/>
        </p:nvPicPr>
        <p:blipFill rotWithShape="1">
          <a:blip r:embed="rId5"/>
          <a:srcRect l="5833" t="28336" r="60389" b="56023"/>
          <a:stretch/>
        </p:blipFill>
        <p:spPr>
          <a:xfrm>
            <a:off x="183704" y="5419724"/>
            <a:ext cx="8776592" cy="1143000"/>
          </a:xfrm>
          <a:prstGeom prst="rect">
            <a:avLst/>
          </a:prstGeom>
        </p:spPr>
      </p:pic>
    </p:spTree>
    <p:extLst>
      <p:ext uri="{BB962C8B-B14F-4D97-AF65-F5344CB8AC3E}">
        <p14:creationId xmlns:p14="http://schemas.microsoft.com/office/powerpoint/2010/main" val="234483442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B4784C0-85F6-F537-434B-4806C36D62A6}"/>
              </a:ext>
            </a:extLst>
          </p:cNvPr>
          <p:cNvPicPr>
            <a:picLocks noChangeAspect="1"/>
          </p:cNvPicPr>
          <p:nvPr/>
        </p:nvPicPr>
        <p:blipFill rotWithShape="1">
          <a:blip r:embed="rId3"/>
          <a:srcRect l="39166" t="18889" r="25000" b="4074"/>
          <a:stretch/>
        </p:blipFill>
        <p:spPr>
          <a:xfrm>
            <a:off x="4372857" y="918583"/>
            <a:ext cx="4539564" cy="5489705"/>
          </a:xfrm>
          <a:prstGeom prst="rect">
            <a:avLst/>
          </a:prstGeom>
        </p:spPr>
      </p:pic>
      <p:pic>
        <p:nvPicPr>
          <p:cNvPr id="12" name="Picture 11">
            <a:extLst>
              <a:ext uri="{FF2B5EF4-FFF2-40B4-BE49-F238E27FC236}">
                <a16:creationId xmlns:a16="http://schemas.microsoft.com/office/drawing/2014/main" id="{1127D5C5-92F6-AC74-4FB7-1644022CB451}"/>
              </a:ext>
            </a:extLst>
          </p:cNvPr>
          <p:cNvPicPr>
            <a:picLocks noChangeAspect="1"/>
          </p:cNvPicPr>
          <p:nvPr/>
        </p:nvPicPr>
        <p:blipFill rotWithShape="1">
          <a:blip r:embed="rId4"/>
          <a:srcRect l="20083" t="23418" r="61584" b="6626"/>
          <a:stretch/>
        </p:blipFill>
        <p:spPr>
          <a:xfrm>
            <a:off x="4419600" y="1295400"/>
            <a:ext cx="4114271" cy="441541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 name="Picture 9">
            <a:extLst>
              <a:ext uri="{FF2B5EF4-FFF2-40B4-BE49-F238E27FC236}">
                <a16:creationId xmlns:a16="http://schemas.microsoft.com/office/drawing/2014/main" id="{FE158B61-76C0-DDDE-5787-4498CFC93CA0}"/>
              </a:ext>
            </a:extLst>
          </p:cNvPr>
          <p:cNvPicPr>
            <a:picLocks noChangeAspect="1"/>
          </p:cNvPicPr>
          <p:nvPr/>
        </p:nvPicPr>
        <p:blipFill rotWithShape="1">
          <a:blip r:embed="rId5"/>
          <a:srcRect l="18861" t="17407" r="61667" b="5556"/>
          <a:stretch/>
        </p:blipFill>
        <p:spPr>
          <a:xfrm>
            <a:off x="4800599" y="1678051"/>
            <a:ext cx="4251109" cy="473023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Content Placeholder 3"/>
          <p:cNvSpPr>
            <a:spLocks noGrp="1"/>
          </p:cNvSpPr>
          <p:nvPr>
            <p:ph sz="half" idx="4294967295"/>
          </p:nvPr>
        </p:nvSpPr>
        <p:spPr>
          <a:xfrm>
            <a:off x="156868" y="1798637"/>
            <a:ext cx="4340421" cy="4297363"/>
          </a:xfrm>
          <a:prstGeom prst="rect">
            <a:avLst/>
          </a:prstGeom>
        </p:spPr>
        <p:txBody>
          <a:bodyPr/>
          <a:lstStyle/>
          <a:p>
            <a:pPr marL="457200" lvl="1" indent="0">
              <a:buNone/>
            </a:pPr>
            <a:endParaRPr lang="en-US" sz="2400" dirty="0">
              <a:latin typeface="Calibri" panose="020F0502020204030204" pitchFamily="34" charset="0"/>
              <a:cs typeface="Calibri" panose="020F0502020204030204" pitchFamily="34" charset="0"/>
            </a:endParaRPr>
          </a:p>
          <a:p>
            <a:r>
              <a:rPr lang="en-US" sz="2800" dirty="0">
                <a:latin typeface="Calibri" panose="020F0502020204030204" pitchFamily="34" charset="0"/>
                <a:cs typeface="Calibri" panose="020F0502020204030204" pitchFamily="34" charset="0"/>
              </a:rPr>
              <a:t>Certified Laboratory</a:t>
            </a:r>
          </a:p>
          <a:p>
            <a:r>
              <a:rPr lang="en-US" sz="2800" dirty="0">
                <a:latin typeface="Calibri" panose="020F0502020204030204" pitchFamily="34" charset="0"/>
                <a:cs typeface="Calibri" panose="020F0502020204030204" pitchFamily="34" charset="0"/>
              </a:rPr>
              <a:t>Analytical Methods</a:t>
            </a:r>
          </a:p>
          <a:p>
            <a:pPr lvl="1"/>
            <a:r>
              <a:rPr lang="en-US" sz="2400" dirty="0">
                <a:latin typeface="Calibri" panose="020F0502020204030204" pitchFamily="34" charset="0"/>
                <a:cs typeface="Calibri" panose="020F0502020204030204" pitchFamily="34" charset="0"/>
              </a:rPr>
              <a:t>NIOSH 7500/OSHA ID-125; XRD</a:t>
            </a:r>
          </a:p>
          <a:p>
            <a:pPr lvl="1"/>
            <a:r>
              <a:rPr lang="en-US" sz="2400" dirty="0">
                <a:latin typeface="Calibri" panose="020F0502020204030204" pitchFamily="34" charset="0"/>
                <a:cs typeface="Calibri" panose="020F0502020204030204" pitchFamily="34" charset="0"/>
              </a:rPr>
              <a:t>NIOSH 7602 and 7603; IR</a:t>
            </a:r>
          </a:p>
          <a:p>
            <a:pPr lvl="1"/>
            <a:r>
              <a:rPr lang="en-US" sz="2400" dirty="0">
                <a:latin typeface="Calibri" panose="020F0502020204030204" pitchFamily="34" charset="0"/>
                <a:cs typeface="Calibri" panose="020F0502020204030204" pitchFamily="34" charset="0"/>
              </a:rPr>
              <a:t>MSHA Method P-2 and P-7</a:t>
            </a:r>
          </a:p>
        </p:txBody>
      </p:sp>
      <p:sp>
        <p:nvSpPr>
          <p:cNvPr id="2" name="Title 1"/>
          <p:cNvSpPr>
            <a:spLocks noGrp="1"/>
          </p:cNvSpPr>
          <p:nvPr>
            <p:ph type="title" idx="4294967295"/>
          </p:nvPr>
        </p:nvSpPr>
        <p:spPr>
          <a:xfrm>
            <a:off x="990600" y="685800"/>
            <a:ext cx="8915400" cy="1143000"/>
          </a:xfrm>
          <a:prstGeom prst="rect">
            <a:avLst/>
          </a:prstGeom>
        </p:spPr>
        <p:txBody>
          <a:bodyPr/>
          <a:lstStyle/>
          <a:p>
            <a:pPr algn="l"/>
            <a:r>
              <a:rPr lang="en-US" sz="3600" dirty="0">
                <a:latin typeface="Calibri" panose="020F0502020204030204" pitchFamily="34" charset="0"/>
                <a:cs typeface="Calibri" panose="020F0502020204030204" pitchFamily="34" charset="0"/>
              </a:rPr>
              <a:t>Analytical Methods</a:t>
            </a:r>
          </a:p>
        </p:txBody>
      </p:sp>
      <p:pic>
        <p:nvPicPr>
          <p:cNvPr id="5" name="Picture 4">
            <a:extLst>
              <a:ext uri="{FF2B5EF4-FFF2-40B4-BE49-F238E27FC236}">
                <a16:creationId xmlns:a16="http://schemas.microsoft.com/office/drawing/2014/main" id="{9470DC33-B50C-7A90-0A0B-2344899BB723}"/>
              </a:ext>
            </a:extLst>
          </p:cNvPr>
          <p:cNvPicPr>
            <a:picLocks noChangeAspect="1"/>
          </p:cNvPicPr>
          <p:nvPr/>
        </p:nvPicPr>
        <p:blipFill rotWithShape="1">
          <a:blip r:embed="rId6"/>
          <a:srcRect l="20000" t="23853" r="62500" b="5556"/>
          <a:stretch/>
        </p:blipFill>
        <p:spPr>
          <a:xfrm>
            <a:off x="5399780" y="2205617"/>
            <a:ext cx="3633636" cy="412228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Picture 7">
            <a:extLst>
              <a:ext uri="{FF2B5EF4-FFF2-40B4-BE49-F238E27FC236}">
                <a16:creationId xmlns:a16="http://schemas.microsoft.com/office/drawing/2014/main" id="{1031FA2D-D450-90F9-95CB-286E69B85F14}"/>
              </a:ext>
            </a:extLst>
          </p:cNvPr>
          <p:cNvPicPr>
            <a:picLocks noChangeAspect="1"/>
          </p:cNvPicPr>
          <p:nvPr/>
        </p:nvPicPr>
        <p:blipFill rotWithShape="1">
          <a:blip r:embed="rId7"/>
          <a:srcRect l="20000" t="20371" r="62500" b="2592"/>
          <a:stretch/>
        </p:blipFill>
        <p:spPr>
          <a:xfrm>
            <a:off x="5715000" y="2649106"/>
            <a:ext cx="3224277" cy="399196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157840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066800" y="685800"/>
            <a:ext cx="8915400" cy="1143000"/>
          </a:xfrm>
          <a:prstGeom prst="rect">
            <a:avLst/>
          </a:prstGeom>
        </p:spPr>
        <p:txBody>
          <a:bodyPr/>
          <a:lstStyle/>
          <a:p>
            <a:pPr algn="l"/>
            <a:r>
              <a:rPr lang="en-US" sz="3600" dirty="0">
                <a:latin typeface="Calibri" panose="020F0502020204030204" pitchFamily="34" charset="0"/>
                <a:cs typeface="Calibri" panose="020F0502020204030204" pitchFamily="34" charset="0"/>
              </a:rPr>
              <a:t>Analytical Results</a:t>
            </a:r>
          </a:p>
        </p:txBody>
      </p:sp>
      <p:sp>
        <p:nvSpPr>
          <p:cNvPr id="3" name="Rectangle 2">
            <a:extLst>
              <a:ext uri="{FF2B5EF4-FFF2-40B4-BE49-F238E27FC236}">
                <a16:creationId xmlns:a16="http://schemas.microsoft.com/office/drawing/2014/main" id="{DDE108F2-F2CE-3E0F-28EF-70CDCB13E894}"/>
              </a:ext>
            </a:extLst>
          </p:cNvPr>
          <p:cNvSpPr/>
          <p:nvPr/>
        </p:nvSpPr>
        <p:spPr>
          <a:xfrm>
            <a:off x="0" y="1371600"/>
            <a:ext cx="1524000" cy="167522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3"/>
          <p:cNvSpPr>
            <a:spLocks noGrp="1"/>
          </p:cNvSpPr>
          <p:nvPr>
            <p:ph sz="half" idx="4294967295"/>
          </p:nvPr>
        </p:nvSpPr>
        <p:spPr>
          <a:xfrm>
            <a:off x="152400" y="1600200"/>
            <a:ext cx="8077200" cy="4297363"/>
          </a:xfrm>
          <a:prstGeom prst="rect">
            <a:avLst/>
          </a:prstGeom>
          <a:solidFill>
            <a:schemeClr val="bg1"/>
          </a:solidFill>
        </p:spPr>
        <p:txBody>
          <a:bodyPr/>
          <a:lstStyle/>
          <a:p>
            <a:r>
              <a:rPr lang="en-US" sz="2800" dirty="0">
                <a:latin typeface="Calibri" panose="020F0502020204030204" pitchFamily="34" charset="0"/>
                <a:cs typeface="Calibri" panose="020F0502020204030204" pitchFamily="34" charset="0"/>
              </a:rPr>
              <a:t>Sample ID</a:t>
            </a:r>
          </a:p>
          <a:p>
            <a:r>
              <a:rPr lang="en-US" sz="2800" dirty="0">
                <a:latin typeface="Calibri" panose="020F0502020204030204" pitchFamily="34" charset="0"/>
                <a:cs typeface="Calibri" panose="020F0502020204030204" pitchFamily="34" charset="0"/>
              </a:rPr>
              <a:t>Volume</a:t>
            </a:r>
          </a:p>
          <a:p>
            <a:r>
              <a:rPr lang="en-US" sz="2800" dirty="0">
                <a:latin typeface="Calibri" panose="020F0502020204030204" pitchFamily="34" charset="0"/>
                <a:cs typeface="Calibri" panose="020F0502020204030204" pitchFamily="34" charset="0"/>
              </a:rPr>
              <a:t>Units</a:t>
            </a:r>
          </a:p>
          <a:p>
            <a:r>
              <a:rPr lang="en-US" sz="2800" dirty="0">
                <a:latin typeface="Calibri" panose="020F0502020204030204" pitchFamily="34" charset="0"/>
                <a:cs typeface="Calibri" panose="020F0502020204030204" pitchFamily="34" charset="0"/>
              </a:rPr>
              <a:t>Notes or laboratory qualifiers</a:t>
            </a:r>
          </a:p>
        </p:txBody>
      </p:sp>
      <p:pic>
        <p:nvPicPr>
          <p:cNvPr id="5" name="Picture 4">
            <a:extLst>
              <a:ext uri="{FF2B5EF4-FFF2-40B4-BE49-F238E27FC236}">
                <a16:creationId xmlns:a16="http://schemas.microsoft.com/office/drawing/2014/main" id="{BAC06F50-5A93-F9B4-E695-FC8C96A9807E}"/>
              </a:ext>
            </a:extLst>
          </p:cNvPr>
          <p:cNvPicPr>
            <a:picLocks noChangeAspect="1"/>
          </p:cNvPicPr>
          <p:nvPr/>
        </p:nvPicPr>
        <p:blipFill rotWithShape="1">
          <a:blip r:embed="rId3"/>
          <a:srcRect l="9833" t="47037" r="66499" b="33163"/>
          <a:stretch/>
        </p:blipFill>
        <p:spPr>
          <a:xfrm>
            <a:off x="165100" y="3836902"/>
            <a:ext cx="8902700" cy="209474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6">
            <a:extLst>
              <a:ext uri="{FF2B5EF4-FFF2-40B4-BE49-F238E27FC236}">
                <a16:creationId xmlns:a16="http://schemas.microsoft.com/office/drawing/2014/main" id="{23BB1491-26A1-2641-AF82-54788F29F31D}"/>
              </a:ext>
            </a:extLst>
          </p:cNvPr>
          <p:cNvPicPr>
            <a:picLocks noChangeAspect="1"/>
          </p:cNvPicPr>
          <p:nvPr/>
        </p:nvPicPr>
        <p:blipFill rotWithShape="1">
          <a:blip r:embed="rId4"/>
          <a:srcRect l="9166" t="76202" r="75000" b="14536"/>
          <a:stretch/>
        </p:blipFill>
        <p:spPr>
          <a:xfrm>
            <a:off x="381000" y="5562600"/>
            <a:ext cx="7020533" cy="1154949"/>
          </a:xfrm>
          <a:prstGeom prst="rect">
            <a:avLst/>
          </a:prstGeom>
        </p:spPr>
      </p:pic>
    </p:spTree>
    <p:extLst>
      <p:ext uri="{BB962C8B-B14F-4D97-AF65-F5344CB8AC3E}">
        <p14:creationId xmlns:p14="http://schemas.microsoft.com/office/powerpoint/2010/main" val="111757040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8" name="Text Box 12"/>
          <p:cNvSpPr txBox="1">
            <a:spLocks noChangeArrowheads="1"/>
          </p:cNvSpPr>
          <p:nvPr/>
        </p:nvSpPr>
        <p:spPr bwMode="auto">
          <a:xfrm>
            <a:off x="914400" y="602319"/>
            <a:ext cx="706120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3600" b="1" dirty="0">
                <a:latin typeface="Calibri" panose="020F0502020204030204" pitchFamily="34" charset="0"/>
                <a:cs typeface="Calibri" panose="020F0502020204030204" pitchFamily="34" charset="0"/>
              </a:rPr>
              <a:t>Evaluation of Hazards: Occupational Exposure Limits</a:t>
            </a:r>
          </a:p>
        </p:txBody>
      </p:sp>
      <p:sp>
        <p:nvSpPr>
          <p:cNvPr id="9225" name="Rectangle 10"/>
          <p:cNvSpPr>
            <a:spLocks noChangeArrowheads="1"/>
          </p:cNvSpPr>
          <p:nvPr/>
        </p:nvSpPr>
        <p:spPr bwMode="auto">
          <a:xfrm>
            <a:off x="228600" y="1905000"/>
            <a:ext cx="9144000" cy="5630853"/>
          </a:xfrm>
          <a:prstGeom prst="rect">
            <a:avLst/>
          </a:prstGeom>
          <a:noFill/>
          <a:ln w="9525">
            <a:noFill/>
            <a:miter lim="800000"/>
            <a:headEnd/>
            <a:tailEnd/>
          </a:ln>
        </p:spPr>
        <p:txBody>
          <a:bodyPr wrap="square"/>
          <a:lstStyle/>
          <a:p>
            <a:pPr marL="457200" indent="-457200" eaLnBrk="0" hangingPunct="0">
              <a:spcBef>
                <a:spcPts val="600"/>
              </a:spcBef>
              <a:spcAft>
                <a:spcPts val="600"/>
              </a:spcAft>
              <a:buFont typeface="Arial" pitchFamily="34" charset="0"/>
              <a:buChar char="•"/>
              <a:defRPr/>
            </a:pPr>
            <a:r>
              <a:rPr lang="en-US" sz="2800" dirty="0">
                <a:latin typeface="Calibri" panose="020F0502020204030204" pitchFamily="34" charset="0"/>
                <a:cs typeface="Calibri" panose="020F0502020204030204" pitchFamily="34" charset="0"/>
              </a:rPr>
              <a:t>Occupational Exposure Limits (OELs)</a:t>
            </a:r>
          </a:p>
          <a:p>
            <a:pPr marL="457200" indent="-457200" eaLnBrk="0" hangingPunct="0">
              <a:spcBef>
                <a:spcPts val="600"/>
              </a:spcBef>
              <a:spcAft>
                <a:spcPts val="600"/>
              </a:spcAft>
              <a:buFont typeface="Arial" pitchFamily="34" charset="0"/>
              <a:buChar char="•"/>
              <a:defRPr/>
            </a:pPr>
            <a:r>
              <a:rPr lang="en-US" sz="2800" dirty="0">
                <a:latin typeface="Calibri" panose="020F0502020204030204" pitchFamily="34" charset="0"/>
                <a:cs typeface="Calibri" panose="020F0502020204030204" pitchFamily="34" charset="0"/>
              </a:rPr>
              <a:t>Regulatory</a:t>
            </a:r>
          </a:p>
          <a:p>
            <a:pPr marL="1371600" lvl="2" indent="-457200" eaLnBrk="0" hangingPunct="0">
              <a:spcBef>
                <a:spcPts val="600"/>
              </a:spcBef>
              <a:spcAft>
                <a:spcPts val="600"/>
              </a:spcAft>
              <a:buFont typeface="Wingdings" panose="05000000000000000000" pitchFamily="2" charset="2"/>
              <a:buChar char="§"/>
              <a:defRPr/>
            </a:pPr>
            <a:r>
              <a:rPr lang="en-US" sz="2800" dirty="0">
                <a:latin typeface="Calibri" panose="020F0502020204030204" pitchFamily="34" charset="0"/>
                <a:cs typeface="Calibri" panose="020F0502020204030204" pitchFamily="34" charset="0"/>
              </a:rPr>
              <a:t>OSHA</a:t>
            </a:r>
          </a:p>
          <a:p>
            <a:pPr marL="1371600" lvl="2" indent="-457200" eaLnBrk="0" hangingPunct="0">
              <a:spcBef>
                <a:spcPts val="600"/>
              </a:spcBef>
              <a:spcAft>
                <a:spcPts val="600"/>
              </a:spcAft>
              <a:buFont typeface="Wingdings" panose="05000000000000000000" pitchFamily="2" charset="2"/>
              <a:buChar char="§"/>
              <a:defRPr/>
            </a:pPr>
            <a:r>
              <a:rPr lang="en-US" sz="2800" dirty="0">
                <a:latin typeface="Calibri" panose="020F0502020204030204" pitchFamily="34" charset="0"/>
                <a:cs typeface="Calibri" panose="020F0502020204030204" pitchFamily="34" charset="0"/>
              </a:rPr>
              <a:t>MSHA</a:t>
            </a:r>
          </a:p>
          <a:p>
            <a:pPr marL="457200" indent="-457200" eaLnBrk="0" hangingPunct="0">
              <a:spcBef>
                <a:spcPts val="600"/>
              </a:spcBef>
              <a:spcAft>
                <a:spcPts val="600"/>
              </a:spcAft>
              <a:buFont typeface="Arial" pitchFamily="34" charset="0"/>
              <a:buChar char="•"/>
              <a:defRPr/>
            </a:pPr>
            <a:r>
              <a:rPr lang="en-US" sz="2800" dirty="0">
                <a:latin typeface="Calibri" panose="020F0502020204030204" pitchFamily="34" charset="0"/>
                <a:cs typeface="Calibri" panose="020F0502020204030204" pitchFamily="34" charset="0"/>
              </a:rPr>
              <a:t>Federal Agency- Research</a:t>
            </a:r>
          </a:p>
          <a:p>
            <a:pPr marL="1371600" lvl="2" indent="-457200" eaLnBrk="0" hangingPunct="0">
              <a:spcBef>
                <a:spcPts val="600"/>
              </a:spcBef>
              <a:spcAft>
                <a:spcPts val="600"/>
              </a:spcAft>
              <a:buFont typeface="Wingdings" panose="05000000000000000000" pitchFamily="2" charset="2"/>
              <a:buChar char="§"/>
              <a:defRPr/>
            </a:pPr>
            <a:r>
              <a:rPr lang="en-US" sz="2800" dirty="0">
                <a:latin typeface="Calibri" panose="020F0502020204030204" pitchFamily="34" charset="0"/>
                <a:cs typeface="Calibri" panose="020F0502020204030204" pitchFamily="34" charset="0"/>
              </a:rPr>
              <a:t>NIOSH</a:t>
            </a:r>
          </a:p>
          <a:p>
            <a:pPr marL="457200" indent="-457200" eaLnBrk="0" hangingPunct="0">
              <a:spcBef>
                <a:spcPts val="600"/>
              </a:spcBef>
              <a:spcAft>
                <a:spcPts val="600"/>
              </a:spcAft>
              <a:buFont typeface="Arial" pitchFamily="34" charset="0"/>
              <a:buChar char="•"/>
              <a:defRPr/>
            </a:pPr>
            <a:r>
              <a:rPr lang="en-US" sz="2800" dirty="0">
                <a:latin typeface="Calibri" panose="020F0502020204030204" pitchFamily="34" charset="0"/>
                <a:cs typeface="Calibri" panose="020F0502020204030204" pitchFamily="34" charset="0"/>
              </a:rPr>
              <a:t>Consensus Organizations</a:t>
            </a:r>
          </a:p>
          <a:p>
            <a:pPr marL="1371600" lvl="2" indent="-457200" eaLnBrk="0" hangingPunct="0">
              <a:spcBef>
                <a:spcPts val="600"/>
              </a:spcBef>
              <a:spcAft>
                <a:spcPts val="600"/>
              </a:spcAft>
              <a:buFont typeface="Wingdings" panose="05000000000000000000" pitchFamily="2" charset="2"/>
              <a:buChar char="§"/>
              <a:defRPr/>
            </a:pPr>
            <a:r>
              <a:rPr lang="en-US" sz="2800" dirty="0">
                <a:latin typeface="Calibri" panose="020F0502020204030204" pitchFamily="34" charset="0"/>
                <a:cs typeface="Calibri" panose="020F0502020204030204" pitchFamily="34" charset="0"/>
              </a:rPr>
              <a:t>ACGIH </a:t>
            </a:r>
          </a:p>
        </p:txBody>
      </p:sp>
    </p:spTree>
    <p:extLst>
      <p:ext uri="{BB962C8B-B14F-4D97-AF65-F5344CB8AC3E}">
        <p14:creationId xmlns:p14="http://schemas.microsoft.com/office/powerpoint/2010/main" val="237785749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8" name="Text Box 12"/>
          <p:cNvSpPr txBox="1">
            <a:spLocks noChangeArrowheads="1"/>
          </p:cNvSpPr>
          <p:nvPr/>
        </p:nvSpPr>
        <p:spPr bwMode="auto">
          <a:xfrm>
            <a:off x="914400" y="602319"/>
            <a:ext cx="706120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hangingPunct="0">
              <a:spcBef>
                <a:spcPts val="600"/>
              </a:spcBef>
              <a:spcAft>
                <a:spcPts val="600"/>
              </a:spcAft>
              <a:defRPr/>
            </a:pPr>
            <a:r>
              <a:rPr lang="en-US" sz="3600" dirty="0">
                <a:latin typeface="Calibri" panose="020F0502020204030204" pitchFamily="34" charset="0"/>
                <a:cs typeface="Calibri" panose="020F0502020204030204" pitchFamily="34" charset="0"/>
              </a:rPr>
              <a:t>Occupational Safety and Health Administration (OSHA)</a:t>
            </a:r>
          </a:p>
        </p:txBody>
      </p:sp>
      <p:sp>
        <p:nvSpPr>
          <p:cNvPr id="9225" name="Rectangle 10"/>
          <p:cNvSpPr>
            <a:spLocks noChangeArrowheads="1"/>
          </p:cNvSpPr>
          <p:nvPr/>
        </p:nvSpPr>
        <p:spPr bwMode="auto">
          <a:xfrm>
            <a:off x="228600" y="2057400"/>
            <a:ext cx="8686800" cy="5630853"/>
          </a:xfrm>
          <a:prstGeom prst="rect">
            <a:avLst/>
          </a:prstGeom>
          <a:noFill/>
          <a:ln w="9525">
            <a:noFill/>
            <a:miter lim="800000"/>
            <a:headEnd/>
            <a:tailEnd/>
          </a:ln>
        </p:spPr>
        <p:txBody>
          <a:bodyPr wrap="square"/>
          <a:lstStyle/>
          <a:p>
            <a:pPr marL="457200" indent="-457200" eaLnBrk="0" hangingPunct="0">
              <a:spcBef>
                <a:spcPts val="600"/>
              </a:spcBef>
              <a:spcAft>
                <a:spcPts val="600"/>
              </a:spcAft>
              <a:buFont typeface="Arial" panose="020B0604020202020204" pitchFamily="34" charset="0"/>
              <a:buChar char="•"/>
              <a:defRPr/>
            </a:pPr>
            <a:r>
              <a:rPr lang="en-US" sz="2800" dirty="0">
                <a:latin typeface="Calibri" panose="020F0502020204030204" pitchFamily="34" charset="0"/>
                <a:cs typeface="Calibri" panose="020F0502020204030204" pitchFamily="34" charset="0"/>
              </a:rPr>
              <a:t>OSHA Permissible Exposure Limits (PEL)</a:t>
            </a:r>
          </a:p>
          <a:p>
            <a:pPr marL="1371600" lvl="2" indent="-457200" eaLnBrk="0" hangingPunct="0">
              <a:spcBef>
                <a:spcPts val="600"/>
              </a:spcBef>
              <a:spcAft>
                <a:spcPts val="600"/>
              </a:spcAft>
              <a:buFont typeface="Wingdings" panose="05000000000000000000" pitchFamily="2" charset="2"/>
              <a:buChar char="§"/>
              <a:defRPr/>
            </a:pPr>
            <a:r>
              <a:rPr lang="en-US" sz="2400" dirty="0">
                <a:latin typeface="Calibri" panose="020F0502020204030204" pitchFamily="34" charset="0"/>
                <a:cs typeface="Calibri" panose="020F0502020204030204" pitchFamily="34" charset="0"/>
              </a:rPr>
              <a:t>29 CFR 1910.1000, tables Z-1, Z-2, and Z-3</a:t>
            </a:r>
          </a:p>
          <a:p>
            <a:pPr marL="1371600" lvl="2" indent="-457200" eaLnBrk="0" hangingPunct="0">
              <a:spcBef>
                <a:spcPts val="600"/>
              </a:spcBef>
              <a:spcAft>
                <a:spcPts val="600"/>
              </a:spcAft>
              <a:buFont typeface="Wingdings" panose="05000000000000000000" pitchFamily="2" charset="2"/>
              <a:buChar char="§"/>
              <a:defRPr/>
            </a:pPr>
            <a:r>
              <a:rPr lang="en-US" sz="2400" dirty="0">
                <a:latin typeface="Calibri" panose="020F0502020204030204" pitchFamily="34" charset="0"/>
                <a:cs typeface="Calibri" panose="020F0502020204030204" pitchFamily="34" charset="0"/>
              </a:rPr>
              <a:t>Time weighted average (TWA)</a:t>
            </a:r>
          </a:p>
          <a:p>
            <a:pPr marL="1828800" lvl="3" indent="-457200" eaLnBrk="0" hangingPunct="0">
              <a:spcBef>
                <a:spcPts val="600"/>
              </a:spcBef>
              <a:spcAft>
                <a:spcPts val="600"/>
              </a:spcAft>
              <a:buFont typeface="Courier New" panose="02070309020205020404" pitchFamily="49" charset="0"/>
              <a:buChar char="o"/>
              <a:defRPr/>
            </a:pPr>
            <a:r>
              <a:rPr lang="en-US" sz="2400" dirty="0">
                <a:latin typeface="Calibri" panose="020F0502020204030204" pitchFamily="34" charset="0"/>
                <a:cs typeface="Calibri" panose="020F0502020204030204" pitchFamily="34" charset="0"/>
              </a:rPr>
              <a:t>The employee's average airborne exposure concentration in any 8-hour work shift of a 40-hour work week which shall not be exceeded</a:t>
            </a:r>
          </a:p>
          <a:p>
            <a:pPr marL="1371600" lvl="2" indent="-457200" eaLnBrk="0" hangingPunct="0">
              <a:spcBef>
                <a:spcPts val="600"/>
              </a:spcBef>
              <a:spcAft>
                <a:spcPts val="600"/>
              </a:spcAft>
              <a:buFont typeface="Wingdings" panose="05000000000000000000" pitchFamily="2" charset="2"/>
              <a:buChar char="§"/>
              <a:defRPr/>
            </a:pPr>
            <a:r>
              <a:rPr lang="en-US" sz="2400" dirty="0">
                <a:latin typeface="Calibri" panose="020F0502020204030204" pitchFamily="34" charset="0"/>
                <a:cs typeface="Calibri" panose="020F0502020204030204" pitchFamily="34" charset="0"/>
              </a:rPr>
              <a:t>Level of exposure established as the highest level of exposure an employee may be exposed to without incurring the risk of adverse health effects. </a:t>
            </a:r>
          </a:p>
          <a:p>
            <a:pPr eaLnBrk="0" hangingPunct="0">
              <a:defRPr/>
            </a:pPr>
            <a:endParaRPr lang="en-US" sz="2800" dirty="0">
              <a:latin typeface="Calibri" panose="020F0502020204030204" pitchFamily="34" charset="0"/>
              <a:cs typeface="Calibri" panose="020F0502020204030204" pitchFamily="34" charset="0"/>
            </a:endParaRPr>
          </a:p>
        </p:txBody>
      </p:sp>
      <p:pic>
        <p:nvPicPr>
          <p:cNvPr id="4098" name="Picture 2" descr="Covid-19 and OSHA's failed attempts to protect workers | Center for Science  in the Public Interest">
            <a:extLst>
              <a:ext uri="{FF2B5EF4-FFF2-40B4-BE49-F238E27FC236}">
                <a16:creationId xmlns:a16="http://schemas.microsoft.com/office/drawing/2014/main" id="{0E007103-0666-DDC9-BB7C-8A2FB3A0E94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05600" y="1202483"/>
            <a:ext cx="2282836" cy="12003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553594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12">
            <a:extLst>
              <a:ext uri="{FF2B5EF4-FFF2-40B4-BE49-F238E27FC236}">
                <a16:creationId xmlns:a16="http://schemas.microsoft.com/office/drawing/2014/main" id="{789ADDB5-446F-2152-FD93-A58AB07909FF}"/>
              </a:ext>
            </a:extLst>
          </p:cNvPr>
          <p:cNvSpPr txBox="1">
            <a:spLocks noChangeArrowheads="1"/>
          </p:cNvSpPr>
          <p:nvPr/>
        </p:nvSpPr>
        <p:spPr bwMode="auto">
          <a:xfrm>
            <a:off x="1041400" y="801469"/>
            <a:ext cx="70612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3600" dirty="0">
                <a:latin typeface="Calibri" panose="020F0502020204030204" pitchFamily="34" charset="0"/>
                <a:cs typeface="Calibri" panose="020F0502020204030204" pitchFamily="34" charset="0"/>
              </a:rPr>
              <a:t>OSHA</a:t>
            </a:r>
          </a:p>
        </p:txBody>
      </p:sp>
      <p:sp>
        <p:nvSpPr>
          <p:cNvPr id="5" name="Rectangle 10">
            <a:extLst>
              <a:ext uri="{FF2B5EF4-FFF2-40B4-BE49-F238E27FC236}">
                <a16:creationId xmlns:a16="http://schemas.microsoft.com/office/drawing/2014/main" id="{8A5D22CC-628C-2998-1747-59CDA7BAC257}"/>
              </a:ext>
            </a:extLst>
          </p:cNvPr>
          <p:cNvSpPr>
            <a:spLocks noChangeArrowheads="1"/>
          </p:cNvSpPr>
          <p:nvPr/>
        </p:nvSpPr>
        <p:spPr bwMode="auto">
          <a:xfrm>
            <a:off x="76200" y="1828800"/>
            <a:ext cx="9144000" cy="3581400"/>
          </a:xfrm>
          <a:prstGeom prst="rect">
            <a:avLst/>
          </a:prstGeom>
          <a:noFill/>
          <a:ln w="9525">
            <a:noFill/>
            <a:miter lim="800000"/>
            <a:headEnd/>
            <a:tailEnd/>
          </a:ln>
        </p:spPr>
        <p:txBody>
          <a:bodyPr wrap="square"/>
          <a:lstStyle/>
          <a:p>
            <a:pPr eaLnBrk="0" hangingPunct="0">
              <a:spcBef>
                <a:spcPts val="600"/>
              </a:spcBef>
              <a:spcAft>
                <a:spcPts val="600"/>
              </a:spcAft>
              <a:defRPr/>
            </a:pPr>
            <a:r>
              <a:rPr lang="en-US" sz="2800" dirty="0">
                <a:latin typeface="Calibri" panose="020F0502020204030204" pitchFamily="34" charset="0"/>
                <a:cs typeface="Calibri" panose="020F0502020204030204" pitchFamily="34" charset="0"/>
              </a:rPr>
              <a:t>In 2016 OSHA updated its RCS Standard</a:t>
            </a:r>
          </a:p>
          <a:p>
            <a:pPr marL="457200" indent="-457200" eaLnBrk="0" hangingPunct="0">
              <a:spcBef>
                <a:spcPts val="600"/>
              </a:spcBef>
              <a:spcAft>
                <a:spcPts val="600"/>
              </a:spcAft>
              <a:buFont typeface="Wingdings" panose="05000000000000000000" pitchFamily="2" charset="2"/>
              <a:buChar char="Ø"/>
              <a:defRPr/>
            </a:pPr>
            <a:r>
              <a:rPr lang="en-US" sz="2800" dirty="0">
                <a:latin typeface="Calibri" panose="020F0502020204030204" pitchFamily="34" charset="0"/>
                <a:cs typeface="Calibri" panose="020F0502020204030204" pitchFamily="34" charset="0"/>
              </a:rPr>
              <a:t>Lower PEL and action level for RCS exposures</a:t>
            </a:r>
          </a:p>
          <a:p>
            <a:pPr marL="1371600" lvl="2" indent="-457200" eaLnBrk="0" hangingPunct="0">
              <a:spcBef>
                <a:spcPts val="600"/>
              </a:spcBef>
              <a:spcAft>
                <a:spcPts val="600"/>
              </a:spcAft>
              <a:buFont typeface="Wingdings" panose="05000000000000000000" pitchFamily="2" charset="2"/>
              <a:buChar char="§"/>
              <a:defRPr/>
            </a:pPr>
            <a:r>
              <a:rPr lang="en-US" sz="2800" dirty="0">
                <a:latin typeface="Calibri" panose="020F0502020204030204" pitchFamily="34" charset="0"/>
                <a:cs typeface="Calibri" panose="020F0502020204030204" pitchFamily="34" charset="0"/>
              </a:rPr>
              <a:t>OSHA PEL for RCS =  </a:t>
            </a:r>
            <a:r>
              <a:rPr lang="el-GR" sz="2800" dirty="0">
                <a:latin typeface="Calibri" panose="020F0502020204030204" pitchFamily="34" charset="0"/>
                <a:cs typeface="Calibri" panose="020F0502020204030204" pitchFamily="34" charset="0"/>
              </a:rPr>
              <a:t>50 μ</a:t>
            </a:r>
            <a:r>
              <a:rPr lang="en-US" sz="2800" dirty="0">
                <a:latin typeface="Calibri" panose="020F0502020204030204" pitchFamily="34" charset="0"/>
                <a:cs typeface="Calibri" panose="020F0502020204030204" pitchFamily="34" charset="0"/>
              </a:rPr>
              <a:t>g/m</a:t>
            </a:r>
            <a:r>
              <a:rPr lang="en-US" sz="2800" baseline="30000" dirty="0">
                <a:latin typeface="Calibri" panose="020F0502020204030204" pitchFamily="34" charset="0"/>
                <a:cs typeface="Calibri" panose="020F0502020204030204" pitchFamily="34" charset="0"/>
              </a:rPr>
              <a:t>3</a:t>
            </a:r>
            <a:r>
              <a:rPr lang="en-US" sz="2800" dirty="0">
                <a:latin typeface="Calibri" panose="020F0502020204030204" pitchFamily="34" charset="0"/>
                <a:cs typeface="Calibri" panose="020F0502020204030204" pitchFamily="34" charset="0"/>
              </a:rPr>
              <a:t> </a:t>
            </a:r>
          </a:p>
          <a:p>
            <a:pPr marL="1371600" lvl="2" indent="-457200" eaLnBrk="0" hangingPunct="0">
              <a:spcBef>
                <a:spcPts val="600"/>
              </a:spcBef>
              <a:spcAft>
                <a:spcPts val="600"/>
              </a:spcAft>
              <a:buFont typeface="Wingdings" panose="05000000000000000000" pitchFamily="2" charset="2"/>
              <a:buChar char="§"/>
              <a:defRPr/>
            </a:pPr>
            <a:r>
              <a:rPr lang="en-US" sz="2800" dirty="0">
                <a:latin typeface="Calibri" panose="020F0502020204030204" pitchFamily="34" charset="0"/>
                <a:cs typeface="Calibri" panose="020F0502020204030204" pitchFamily="34" charset="0"/>
              </a:rPr>
              <a:t>OSHA Action Level for RCS = 25</a:t>
            </a:r>
            <a:r>
              <a:rPr lang="el-GR" sz="2800" dirty="0">
                <a:latin typeface="Calibri" panose="020F0502020204030204" pitchFamily="34" charset="0"/>
                <a:cs typeface="Calibri" panose="020F0502020204030204" pitchFamily="34" charset="0"/>
              </a:rPr>
              <a:t> μ</a:t>
            </a:r>
            <a:r>
              <a:rPr lang="en-US" sz="2800" dirty="0">
                <a:latin typeface="Calibri" panose="020F0502020204030204" pitchFamily="34" charset="0"/>
                <a:cs typeface="Calibri" panose="020F0502020204030204" pitchFamily="34" charset="0"/>
              </a:rPr>
              <a:t>g/m</a:t>
            </a:r>
            <a:r>
              <a:rPr lang="en-US" sz="2800" baseline="30000" dirty="0">
                <a:latin typeface="Calibri" panose="020F0502020204030204" pitchFamily="34" charset="0"/>
                <a:cs typeface="Calibri" panose="020F0502020204030204" pitchFamily="34" charset="0"/>
              </a:rPr>
              <a:t>3</a:t>
            </a:r>
            <a:r>
              <a:rPr lang="en-US" sz="2800" dirty="0">
                <a:latin typeface="Calibri" panose="020F0502020204030204" pitchFamily="34" charset="0"/>
                <a:cs typeface="Calibri" panose="020F0502020204030204" pitchFamily="34" charset="0"/>
              </a:rPr>
              <a:t> </a:t>
            </a:r>
          </a:p>
          <a:p>
            <a:pPr marL="457200" indent="-457200" eaLnBrk="0" hangingPunct="0">
              <a:spcBef>
                <a:spcPts val="600"/>
              </a:spcBef>
              <a:spcAft>
                <a:spcPts val="600"/>
              </a:spcAft>
              <a:buFont typeface="Wingdings" panose="05000000000000000000" pitchFamily="2" charset="2"/>
              <a:buChar char="Ø"/>
              <a:defRPr/>
            </a:pPr>
            <a:r>
              <a:rPr lang="en-US" sz="2800" dirty="0">
                <a:latin typeface="Calibri" panose="020F0502020204030204" pitchFamily="34" charset="0"/>
                <a:cs typeface="Calibri" panose="020F0502020204030204" pitchFamily="34" charset="0"/>
              </a:rPr>
              <a:t>Applicable to general industry, construction, and maritime</a:t>
            </a:r>
          </a:p>
          <a:p>
            <a:pPr marL="457200" indent="-457200" eaLnBrk="0" hangingPunct="0">
              <a:spcBef>
                <a:spcPts val="600"/>
              </a:spcBef>
              <a:spcAft>
                <a:spcPts val="600"/>
              </a:spcAft>
              <a:buFont typeface="Wingdings" panose="05000000000000000000" pitchFamily="2" charset="2"/>
              <a:buChar char="Ø"/>
              <a:defRPr/>
            </a:pPr>
            <a:r>
              <a:rPr lang="en-US" sz="2800" dirty="0">
                <a:latin typeface="Calibri" panose="020F0502020204030204" pitchFamily="34" charset="0"/>
                <a:cs typeface="Calibri" panose="020F0502020204030204" pitchFamily="34" charset="0"/>
              </a:rPr>
              <a:t>Additional requirements included:</a:t>
            </a:r>
          </a:p>
          <a:p>
            <a:pPr marL="1371600" lvl="2" indent="-457200" eaLnBrk="0" hangingPunct="0">
              <a:spcBef>
                <a:spcPts val="600"/>
              </a:spcBef>
              <a:spcAft>
                <a:spcPts val="600"/>
              </a:spcAft>
              <a:buFont typeface="Wingdings" panose="05000000000000000000" pitchFamily="2" charset="2"/>
              <a:buChar char="§"/>
              <a:defRPr/>
            </a:pPr>
            <a:r>
              <a:rPr lang="en-US" sz="2800" dirty="0">
                <a:latin typeface="Calibri" panose="020F0502020204030204" pitchFamily="34" charset="0"/>
                <a:cs typeface="Calibri" panose="020F0502020204030204" pitchFamily="34" charset="0"/>
              </a:rPr>
              <a:t>Construction (</a:t>
            </a:r>
            <a:r>
              <a:rPr lang="en-US" sz="2800" b="0" i="0" dirty="0">
                <a:solidFill>
                  <a:srgbClr val="0071BC"/>
                </a:solidFill>
                <a:effectLst/>
                <a:latin typeface="Source Sans Pro" panose="020B0503030403020204" pitchFamily="34" charset="0"/>
                <a:hlinkClick r:id="rId2"/>
              </a:rPr>
              <a:t>1926.1153</a:t>
            </a:r>
            <a:r>
              <a:rPr lang="en-US" sz="2800" b="0" i="0" dirty="0">
                <a:effectLst/>
                <a:latin typeface="Calibri" panose="020F0502020204030204" pitchFamily="34" charset="0"/>
                <a:cs typeface="Calibri" panose="020F0502020204030204" pitchFamily="34" charset="0"/>
              </a:rPr>
              <a:t>)</a:t>
            </a:r>
            <a:endParaRPr lang="en-US" sz="2800" dirty="0">
              <a:latin typeface="Calibri" panose="020F0502020204030204" pitchFamily="34" charset="0"/>
              <a:cs typeface="Calibri" panose="020F0502020204030204" pitchFamily="34" charset="0"/>
            </a:endParaRPr>
          </a:p>
          <a:p>
            <a:pPr marL="1371600" lvl="2" indent="-457200" eaLnBrk="0" hangingPunct="0">
              <a:spcBef>
                <a:spcPts val="600"/>
              </a:spcBef>
              <a:spcAft>
                <a:spcPts val="600"/>
              </a:spcAft>
              <a:buFont typeface="Wingdings" panose="05000000000000000000" pitchFamily="2" charset="2"/>
              <a:buChar char="§"/>
              <a:defRPr/>
            </a:pPr>
            <a:r>
              <a:rPr lang="en-US" sz="2800" dirty="0">
                <a:latin typeface="Calibri" panose="020F0502020204030204" pitchFamily="34" charset="0"/>
                <a:cs typeface="Calibri" panose="020F0502020204030204" pitchFamily="34" charset="0"/>
              </a:rPr>
              <a:t>General Industry and maritime (</a:t>
            </a:r>
            <a:r>
              <a:rPr lang="en-US" sz="2800" b="0" i="0" dirty="0">
                <a:solidFill>
                  <a:srgbClr val="0071BC"/>
                </a:solidFill>
                <a:effectLst/>
                <a:latin typeface="Source Sans Pro" panose="020B0503030403020204" pitchFamily="34" charset="0"/>
                <a:hlinkClick r:id="rId3"/>
              </a:rPr>
              <a:t>1910.1053</a:t>
            </a:r>
            <a:r>
              <a:rPr lang="en-US" sz="2800" b="0" i="0" dirty="0">
                <a:effectLst/>
                <a:latin typeface="Source Sans Pro" panose="020B0503030403020204" pitchFamily="34" charset="0"/>
              </a:rPr>
              <a:t>)</a:t>
            </a:r>
          </a:p>
        </p:txBody>
      </p:sp>
      <p:pic>
        <p:nvPicPr>
          <p:cNvPr id="5122" name="Picture 2" descr="Covid-19 and OSHA's failed attempts to protect workers | Center for Science  in the Public Interest">
            <a:extLst>
              <a:ext uri="{FF2B5EF4-FFF2-40B4-BE49-F238E27FC236}">
                <a16:creationId xmlns:a16="http://schemas.microsoft.com/office/drawing/2014/main" id="{D6D5C27D-3DD1-9571-99F7-E1E12848154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77000" y="871845"/>
            <a:ext cx="2571749" cy="13522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495702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MSHA Proposes New Silica Rule - Coal Age">
            <a:extLst>
              <a:ext uri="{FF2B5EF4-FFF2-40B4-BE49-F238E27FC236}">
                <a16:creationId xmlns:a16="http://schemas.microsoft.com/office/drawing/2014/main" id="{9A13412B-676E-4A59-078F-3A8E106F2EC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77000" y="1066800"/>
            <a:ext cx="2295525" cy="1470443"/>
          </a:xfrm>
          <a:prstGeom prst="rect">
            <a:avLst/>
          </a:prstGeom>
          <a:noFill/>
          <a:extLst>
            <a:ext uri="{909E8E84-426E-40DD-AFC4-6F175D3DCCD1}">
              <a14:hiddenFill xmlns:a14="http://schemas.microsoft.com/office/drawing/2010/main">
                <a:solidFill>
                  <a:srgbClr val="FFFFFF"/>
                </a:solidFill>
              </a14:hiddenFill>
            </a:ext>
          </a:extLst>
        </p:spPr>
      </p:pic>
      <p:sp>
        <p:nvSpPr>
          <p:cNvPr id="20488" name="Text Box 12"/>
          <p:cNvSpPr txBox="1">
            <a:spLocks noChangeArrowheads="1"/>
          </p:cNvSpPr>
          <p:nvPr/>
        </p:nvSpPr>
        <p:spPr bwMode="auto">
          <a:xfrm>
            <a:off x="914400" y="601692"/>
            <a:ext cx="822960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hangingPunct="0">
              <a:spcBef>
                <a:spcPts val="600"/>
              </a:spcBef>
              <a:spcAft>
                <a:spcPts val="600"/>
              </a:spcAft>
              <a:defRPr/>
            </a:pPr>
            <a:r>
              <a:rPr lang="en-US" sz="3600" dirty="0">
                <a:latin typeface="Calibri" panose="020F0502020204030204" pitchFamily="34" charset="0"/>
                <a:cs typeface="Calibri" panose="020F0502020204030204" pitchFamily="34" charset="0"/>
              </a:rPr>
              <a:t>Mine Safety and Health Administration (MSHA)</a:t>
            </a:r>
          </a:p>
        </p:txBody>
      </p:sp>
      <p:sp>
        <p:nvSpPr>
          <p:cNvPr id="9225" name="Rectangle 10"/>
          <p:cNvSpPr>
            <a:spLocks noChangeArrowheads="1"/>
          </p:cNvSpPr>
          <p:nvPr/>
        </p:nvSpPr>
        <p:spPr bwMode="auto">
          <a:xfrm>
            <a:off x="0" y="1905000"/>
            <a:ext cx="9144000" cy="5630853"/>
          </a:xfrm>
          <a:prstGeom prst="rect">
            <a:avLst/>
          </a:prstGeom>
          <a:noFill/>
          <a:ln w="9525">
            <a:noFill/>
            <a:miter lim="800000"/>
            <a:headEnd/>
            <a:tailEnd/>
          </a:ln>
        </p:spPr>
        <p:txBody>
          <a:bodyPr wrap="square"/>
          <a:lstStyle/>
          <a:p>
            <a:pPr marL="457200" indent="-457200" eaLnBrk="0" hangingPunct="0">
              <a:spcBef>
                <a:spcPts val="600"/>
              </a:spcBef>
              <a:spcAft>
                <a:spcPts val="600"/>
              </a:spcAft>
              <a:buFont typeface="Arial" pitchFamily="34" charset="0"/>
              <a:buChar char="•"/>
              <a:defRPr/>
            </a:pPr>
            <a:r>
              <a:rPr lang="en-US" sz="2400" dirty="0">
                <a:latin typeface="Calibri" panose="020F0502020204030204" pitchFamily="34" charset="0"/>
                <a:cs typeface="Calibri" panose="020F0502020204030204" pitchFamily="34" charset="0"/>
              </a:rPr>
              <a:t>For MNM mines, </a:t>
            </a:r>
          </a:p>
          <a:p>
            <a:pPr marL="914400" lvl="1" indent="-457200" eaLnBrk="0" hangingPunct="0">
              <a:spcBef>
                <a:spcPts val="600"/>
              </a:spcBef>
              <a:spcAft>
                <a:spcPts val="600"/>
              </a:spcAft>
              <a:buFont typeface="Wingdings" panose="05000000000000000000" pitchFamily="2" charset="2"/>
              <a:buChar char="§"/>
              <a:defRPr/>
            </a:pPr>
            <a:r>
              <a:rPr lang="en-US" sz="2400" dirty="0">
                <a:latin typeface="Calibri" panose="020F0502020204030204" pitchFamily="34" charset="0"/>
                <a:cs typeface="Calibri" panose="020F0502020204030204" pitchFamily="34" charset="0"/>
              </a:rPr>
              <a:t>The existing exposure limit for quartz is 100 </a:t>
            </a:r>
            <a:r>
              <a:rPr lang="en-US" sz="2400" dirty="0" err="1">
                <a:latin typeface="Calibri" panose="020F0502020204030204" pitchFamily="34" charset="0"/>
                <a:cs typeface="Calibri" panose="020F0502020204030204" pitchFamily="34" charset="0"/>
              </a:rPr>
              <a:t>μg</a:t>
            </a:r>
            <a:r>
              <a:rPr lang="en-US" sz="2400" dirty="0">
                <a:latin typeface="Calibri" panose="020F0502020204030204" pitchFamily="34" charset="0"/>
                <a:cs typeface="Calibri" panose="020F0502020204030204" pitchFamily="34" charset="0"/>
              </a:rPr>
              <a:t>/m</a:t>
            </a:r>
            <a:r>
              <a:rPr lang="en-US" sz="2400" baseline="30000" dirty="0">
                <a:latin typeface="Calibri" panose="020F0502020204030204" pitchFamily="34" charset="0"/>
                <a:cs typeface="Calibri" panose="020F0502020204030204" pitchFamily="34" charset="0"/>
              </a:rPr>
              <a:t>3</a:t>
            </a:r>
            <a:r>
              <a:rPr lang="en-US" sz="2400" dirty="0">
                <a:latin typeface="Calibri" panose="020F0502020204030204" pitchFamily="34" charset="0"/>
                <a:cs typeface="Calibri" panose="020F0502020204030204" pitchFamily="34" charset="0"/>
              </a:rPr>
              <a:t> for a full-shift exposure, calculated as an 8-hour TWA.  </a:t>
            </a:r>
          </a:p>
          <a:p>
            <a:pPr marL="457200" indent="-457200" eaLnBrk="0" hangingPunct="0">
              <a:spcBef>
                <a:spcPts val="600"/>
              </a:spcBef>
              <a:spcAft>
                <a:spcPts val="600"/>
              </a:spcAft>
              <a:buFont typeface="Arial" pitchFamily="34" charset="0"/>
              <a:buChar char="•"/>
              <a:defRPr/>
            </a:pPr>
            <a:r>
              <a:rPr lang="en-US" sz="2400" dirty="0">
                <a:latin typeface="Calibri" panose="020F0502020204030204" pitchFamily="34" charset="0"/>
                <a:cs typeface="Calibri" panose="020F0502020204030204" pitchFamily="34" charset="0"/>
              </a:rPr>
              <a:t>For coal mines, </a:t>
            </a:r>
          </a:p>
          <a:p>
            <a:pPr marL="914400" lvl="1" indent="-457200" eaLnBrk="0" hangingPunct="0">
              <a:spcBef>
                <a:spcPts val="600"/>
              </a:spcBef>
              <a:spcAft>
                <a:spcPts val="600"/>
              </a:spcAft>
              <a:buFont typeface="Wingdings" panose="05000000000000000000" pitchFamily="2" charset="2"/>
              <a:buChar char="§"/>
              <a:defRPr/>
            </a:pPr>
            <a:r>
              <a:rPr lang="en-US" sz="2400" dirty="0">
                <a:latin typeface="Calibri" panose="020F0502020204030204" pitchFamily="34" charset="0"/>
                <a:cs typeface="Calibri" panose="020F0502020204030204" pitchFamily="34" charset="0"/>
              </a:rPr>
              <a:t>There is no separate standard for RCS. </a:t>
            </a:r>
          </a:p>
          <a:p>
            <a:pPr marL="914400" lvl="1" indent="-457200" eaLnBrk="0" hangingPunct="0">
              <a:spcBef>
                <a:spcPts val="600"/>
              </a:spcBef>
              <a:spcAft>
                <a:spcPts val="600"/>
              </a:spcAft>
              <a:buFont typeface="Wingdings" panose="05000000000000000000" pitchFamily="2" charset="2"/>
              <a:buChar char="§"/>
              <a:defRPr/>
            </a:pPr>
            <a:r>
              <a:rPr lang="en-US" sz="2400" dirty="0">
                <a:latin typeface="Calibri" panose="020F0502020204030204" pitchFamily="34" charset="0"/>
                <a:cs typeface="Calibri" panose="020F0502020204030204" pitchFamily="34" charset="0"/>
              </a:rPr>
              <a:t>Regulated through reductions in the overall respirable coal mine dust standard. </a:t>
            </a:r>
          </a:p>
          <a:p>
            <a:pPr marL="457200" indent="-457200" eaLnBrk="0" hangingPunct="0">
              <a:spcBef>
                <a:spcPts val="600"/>
              </a:spcBef>
              <a:spcAft>
                <a:spcPts val="600"/>
              </a:spcAft>
              <a:buFont typeface="Arial" pitchFamily="34" charset="0"/>
              <a:buChar char="•"/>
              <a:defRPr/>
            </a:pPr>
            <a:r>
              <a:rPr lang="en-US" sz="2400" dirty="0">
                <a:latin typeface="Calibri" panose="020F0502020204030204" pitchFamily="34" charset="0"/>
                <a:cs typeface="Calibri" panose="020F0502020204030204" pitchFamily="34" charset="0"/>
              </a:rPr>
              <a:t>Limit miners’ exposures to RCS using</a:t>
            </a:r>
          </a:p>
          <a:p>
            <a:pPr marL="1371600" lvl="2" indent="-457200" eaLnBrk="0" hangingPunct="0">
              <a:spcBef>
                <a:spcPts val="600"/>
              </a:spcBef>
              <a:spcAft>
                <a:spcPts val="600"/>
              </a:spcAft>
              <a:buFont typeface="Wingdings" panose="05000000000000000000" pitchFamily="2" charset="2"/>
              <a:buChar char="§"/>
              <a:defRPr/>
            </a:pPr>
            <a:r>
              <a:rPr lang="en-US" sz="2400" dirty="0">
                <a:latin typeface="Calibri" panose="020F0502020204030204" pitchFamily="34" charset="0"/>
                <a:cs typeface="Calibri" panose="020F0502020204030204" pitchFamily="34" charset="0"/>
              </a:rPr>
              <a:t>Engineering controls as the primary means of suppressing, diluting, or diverting dust generated by mining activities. </a:t>
            </a:r>
          </a:p>
          <a:p>
            <a:pPr eaLnBrk="0" hangingPunct="0">
              <a:defRPr/>
            </a:pPr>
            <a:endParaRPr lang="en-US" sz="2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25631340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8" name="Text Box 12"/>
          <p:cNvSpPr txBox="1">
            <a:spLocks noChangeArrowheads="1"/>
          </p:cNvSpPr>
          <p:nvPr/>
        </p:nvSpPr>
        <p:spPr bwMode="auto">
          <a:xfrm>
            <a:off x="1041400" y="739913"/>
            <a:ext cx="70612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3600" dirty="0">
                <a:latin typeface="Calibri" panose="020F0502020204030204" pitchFamily="34" charset="0"/>
                <a:cs typeface="Calibri" panose="020F0502020204030204" pitchFamily="34" charset="0"/>
              </a:rPr>
              <a:t>MSHA- Proposed Standard</a:t>
            </a:r>
          </a:p>
        </p:txBody>
      </p:sp>
      <p:sp>
        <p:nvSpPr>
          <p:cNvPr id="3" name="TextBox 2">
            <a:extLst>
              <a:ext uri="{FF2B5EF4-FFF2-40B4-BE49-F238E27FC236}">
                <a16:creationId xmlns:a16="http://schemas.microsoft.com/office/drawing/2014/main" id="{CB514928-03FC-A62A-CCB6-622E959DDB45}"/>
              </a:ext>
            </a:extLst>
          </p:cNvPr>
          <p:cNvSpPr txBox="1"/>
          <p:nvPr/>
        </p:nvSpPr>
        <p:spPr>
          <a:xfrm>
            <a:off x="-228600" y="6324600"/>
            <a:ext cx="9020790" cy="307777"/>
          </a:xfrm>
          <a:prstGeom prst="rect">
            <a:avLst/>
          </a:prstGeom>
          <a:noFill/>
        </p:spPr>
        <p:txBody>
          <a:bodyPr wrap="square">
            <a:spAutoFit/>
          </a:bodyPr>
          <a:lstStyle/>
          <a:p>
            <a:pPr algn="r"/>
            <a:r>
              <a:rPr lang="en-US" sz="1400" dirty="0"/>
              <a:t>MSHA- Silica Fact Sheet</a:t>
            </a:r>
          </a:p>
        </p:txBody>
      </p:sp>
      <p:pic>
        <p:nvPicPr>
          <p:cNvPr id="4" name="Picture 2" descr="MSHA Proposes New Silica Rule - Coal Age">
            <a:extLst>
              <a:ext uri="{FF2B5EF4-FFF2-40B4-BE49-F238E27FC236}">
                <a16:creationId xmlns:a16="http://schemas.microsoft.com/office/drawing/2014/main" id="{69DFB64D-98FC-E4D8-DDE4-DFAF26C0732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2302" b="10854"/>
          <a:stretch/>
        </p:blipFill>
        <p:spPr bwMode="auto">
          <a:xfrm>
            <a:off x="7010400" y="1063078"/>
            <a:ext cx="1905000" cy="937714"/>
          </a:xfrm>
          <a:prstGeom prst="rect">
            <a:avLst/>
          </a:prstGeom>
          <a:noFill/>
          <a:extLst>
            <a:ext uri="{909E8E84-426E-40DD-AFC4-6F175D3DCCD1}">
              <a14:hiddenFill xmlns:a14="http://schemas.microsoft.com/office/drawing/2010/main">
                <a:solidFill>
                  <a:srgbClr val="FFFFFF"/>
                </a:solidFill>
              </a14:hiddenFill>
            </a:ext>
          </a:extLst>
        </p:spPr>
      </p:pic>
      <p:sp>
        <p:nvSpPr>
          <p:cNvPr id="9225" name="Rectangle 10"/>
          <p:cNvSpPr>
            <a:spLocks noChangeArrowheads="1"/>
          </p:cNvSpPr>
          <p:nvPr/>
        </p:nvSpPr>
        <p:spPr bwMode="auto">
          <a:xfrm>
            <a:off x="12700" y="1912947"/>
            <a:ext cx="9144000" cy="5630853"/>
          </a:xfrm>
          <a:prstGeom prst="rect">
            <a:avLst/>
          </a:prstGeom>
          <a:noFill/>
          <a:ln w="9525">
            <a:noFill/>
            <a:miter lim="800000"/>
            <a:headEnd/>
            <a:tailEnd/>
          </a:ln>
        </p:spPr>
        <p:txBody>
          <a:bodyPr wrap="square"/>
          <a:lstStyle/>
          <a:p>
            <a:pPr marL="457200" indent="-457200" eaLnBrk="0" hangingPunct="0">
              <a:spcBef>
                <a:spcPts val="600"/>
              </a:spcBef>
              <a:spcAft>
                <a:spcPts val="600"/>
              </a:spcAft>
              <a:buFont typeface="Wingdings" panose="05000000000000000000" pitchFamily="2" charset="2"/>
              <a:buChar char="Ø"/>
              <a:defRPr/>
            </a:pPr>
            <a:r>
              <a:rPr lang="en-US" sz="2800" dirty="0">
                <a:latin typeface="Calibri" panose="020F0502020204030204" pitchFamily="34" charset="0"/>
                <a:cs typeface="Calibri" panose="020F0502020204030204" pitchFamily="34" charset="0"/>
              </a:rPr>
              <a:t>Lower PEL and action level for RCS exposures</a:t>
            </a:r>
          </a:p>
          <a:p>
            <a:pPr marL="1371600" lvl="2" indent="-457200" eaLnBrk="0" hangingPunct="0">
              <a:spcBef>
                <a:spcPts val="600"/>
              </a:spcBef>
              <a:spcAft>
                <a:spcPts val="600"/>
              </a:spcAft>
              <a:buFont typeface="Wingdings" panose="05000000000000000000" pitchFamily="2" charset="2"/>
              <a:buChar char="§"/>
              <a:defRPr/>
            </a:pPr>
            <a:r>
              <a:rPr lang="en-US" sz="2800" dirty="0">
                <a:latin typeface="Calibri" panose="020F0502020204030204" pitchFamily="34" charset="0"/>
                <a:cs typeface="Calibri" panose="020F0502020204030204" pitchFamily="34" charset="0"/>
              </a:rPr>
              <a:t>MSHA PEL for RCS =  </a:t>
            </a:r>
            <a:r>
              <a:rPr lang="el-GR" sz="2800" dirty="0">
                <a:latin typeface="Calibri" panose="020F0502020204030204" pitchFamily="34" charset="0"/>
                <a:cs typeface="Calibri" panose="020F0502020204030204" pitchFamily="34" charset="0"/>
              </a:rPr>
              <a:t>50 μ</a:t>
            </a:r>
            <a:r>
              <a:rPr lang="en-US" sz="2800" dirty="0">
                <a:latin typeface="Calibri" panose="020F0502020204030204" pitchFamily="34" charset="0"/>
                <a:cs typeface="Calibri" panose="020F0502020204030204" pitchFamily="34" charset="0"/>
              </a:rPr>
              <a:t>g/m</a:t>
            </a:r>
            <a:r>
              <a:rPr lang="en-US" sz="2800" baseline="30000" dirty="0">
                <a:latin typeface="Calibri" panose="020F0502020204030204" pitchFamily="34" charset="0"/>
                <a:cs typeface="Calibri" panose="020F0502020204030204" pitchFamily="34" charset="0"/>
              </a:rPr>
              <a:t>3</a:t>
            </a:r>
            <a:r>
              <a:rPr lang="en-US" sz="2800" dirty="0">
                <a:latin typeface="Calibri" panose="020F0502020204030204" pitchFamily="34" charset="0"/>
                <a:cs typeface="Calibri" panose="020F0502020204030204" pitchFamily="34" charset="0"/>
              </a:rPr>
              <a:t> </a:t>
            </a:r>
          </a:p>
          <a:p>
            <a:pPr marL="1371600" lvl="2" indent="-457200" eaLnBrk="0" hangingPunct="0">
              <a:spcBef>
                <a:spcPts val="600"/>
              </a:spcBef>
              <a:spcAft>
                <a:spcPts val="600"/>
              </a:spcAft>
              <a:buFont typeface="Wingdings" panose="05000000000000000000" pitchFamily="2" charset="2"/>
              <a:buChar char="§"/>
              <a:defRPr/>
            </a:pPr>
            <a:r>
              <a:rPr lang="en-US" sz="2800" dirty="0">
                <a:latin typeface="Calibri" panose="020F0502020204030204" pitchFamily="34" charset="0"/>
                <a:cs typeface="Calibri" panose="020F0502020204030204" pitchFamily="34" charset="0"/>
              </a:rPr>
              <a:t>MSHA Action Level for RCS = 25</a:t>
            </a:r>
            <a:r>
              <a:rPr lang="el-GR" sz="2800" dirty="0">
                <a:latin typeface="Calibri" panose="020F0502020204030204" pitchFamily="34" charset="0"/>
                <a:cs typeface="Calibri" panose="020F0502020204030204" pitchFamily="34" charset="0"/>
              </a:rPr>
              <a:t> μ</a:t>
            </a:r>
            <a:r>
              <a:rPr lang="en-US" sz="2800" dirty="0">
                <a:latin typeface="Calibri" panose="020F0502020204030204" pitchFamily="34" charset="0"/>
                <a:cs typeface="Calibri" panose="020F0502020204030204" pitchFamily="34" charset="0"/>
              </a:rPr>
              <a:t>g/m</a:t>
            </a:r>
            <a:r>
              <a:rPr lang="en-US" sz="2800" baseline="30000" dirty="0">
                <a:latin typeface="Calibri" panose="020F0502020204030204" pitchFamily="34" charset="0"/>
                <a:cs typeface="Calibri" panose="020F0502020204030204" pitchFamily="34" charset="0"/>
              </a:rPr>
              <a:t>3</a:t>
            </a:r>
            <a:r>
              <a:rPr lang="en-US" sz="2800" dirty="0">
                <a:latin typeface="Calibri" panose="020F0502020204030204" pitchFamily="34" charset="0"/>
                <a:cs typeface="Calibri" panose="020F0502020204030204" pitchFamily="34" charset="0"/>
              </a:rPr>
              <a:t> </a:t>
            </a:r>
          </a:p>
          <a:p>
            <a:pPr marL="457200" indent="-457200" eaLnBrk="0" hangingPunct="0">
              <a:spcBef>
                <a:spcPts val="600"/>
              </a:spcBef>
              <a:spcAft>
                <a:spcPts val="600"/>
              </a:spcAft>
              <a:buFont typeface="Wingdings" panose="05000000000000000000" pitchFamily="2" charset="2"/>
              <a:buChar char="Ø"/>
              <a:defRPr/>
            </a:pPr>
            <a:r>
              <a:rPr lang="en-US" sz="2800" dirty="0">
                <a:latin typeface="Calibri" panose="020F0502020204030204" pitchFamily="34" charset="0"/>
                <a:cs typeface="Calibri" panose="020F0502020204030204" pitchFamily="34" charset="0"/>
              </a:rPr>
              <a:t>Medical surveillance</a:t>
            </a:r>
          </a:p>
          <a:p>
            <a:pPr marL="1371600" lvl="2" indent="-457200" eaLnBrk="0" hangingPunct="0">
              <a:spcBef>
                <a:spcPts val="600"/>
              </a:spcBef>
              <a:spcAft>
                <a:spcPts val="600"/>
              </a:spcAft>
              <a:buFont typeface="Wingdings" panose="05000000000000000000" pitchFamily="2" charset="2"/>
              <a:buChar char="§"/>
              <a:defRPr/>
            </a:pPr>
            <a:r>
              <a:rPr lang="en-US" sz="2800" dirty="0">
                <a:latin typeface="Calibri" panose="020F0502020204030204" pitchFamily="34" charset="0"/>
                <a:cs typeface="Calibri" panose="020F0502020204030204" pitchFamily="34" charset="0"/>
              </a:rPr>
              <a:t>MNM and coal miners</a:t>
            </a:r>
          </a:p>
          <a:p>
            <a:pPr marL="1371600" lvl="2" indent="-457200" eaLnBrk="0" hangingPunct="0">
              <a:spcBef>
                <a:spcPts val="600"/>
              </a:spcBef>
              <a:spcAft>
                <a:spcPts val="600"/>
              </a:spcAft>
              <a:buFont typeface="Wingdings" panose="05000000000000000000" pitchFamily="2" charset="2"/>
              <a:buChar char="§"/>
              <a:defRPr/>
            </a:pPr>
            <a:r>
              <a:rPr lang="en-US" sz="2800" dirty="0">
                <a:latin typeface="Calibri" panose="020F0502020204030204" pitchFamily="34" charset="0"/>
                <a:cs typeface="Calibri" panose="020F0502020204030204" pitchFamily="34" charset="0"/>
              </a:rPr>
              <a:t>Early detection</a:t>
            </a:r>
          </a:p>
          <a:p>
            <a:pPr marL="457200" indent="-457200" eaLnBrk="0" hangingPunct="0">
              <a:spcBef>
                <a:spcPts val="600"/>
              </a:spcBef>
              <a:spcAft>
                <a:spcPts val="600"/>
              </a:spcAft>
              <a:buFont typeface="Wingdings" panose="05000000000000000000" pitchFamily="2" charset="2"/>
              <a:buChar char="Ø"/>
              <a:defRPr/>
            </a:pPr>
            <a:r>
              <a:rPr lang="en-US" sz="2800" dirty="0">
                <a:latin typeface="Calibri" panose="020F0502020204030204" pitchFamily="34" charset="0"/>
                <a:cs typeface="Calibri" panose="020F0502020204030204" pitchFamily="34" charset="0"/>
              </a:rPr>
              <a:t>Respiratory protection</a:t>
            </a:r>
          </a:p>
          <a:p>
            <a:pPr marL="1371600" lvl="2" indent="-457200" eaLnBrk="0" hangingPunct="0">
              <a:spcBef>
                <a:spcPts val="600"/>
              </a:spcBef>
              <a:spcAft>
                <a:spcPts val="600"/>
              </a:spcAft>
              <a:buFont typeface="Wingdings" panose="05000000000000000000" pitchFamily="2" charset="2"/>
              <a:buChar char="§"/>
              <a:defRPr/>
            </a:pPr>
            <a:r>
              <a:rPr lang="en-US" sz="2400" dirty="0">
                <a:latin typeface="Calibri" panose="020F0502020204030204" pitchFamily="34" charset="0"/>
                <a:cs typeface="Calibri" panose="020F0502020204030204" pitchFamily="34" charset="0"/>
              </a:rPr>
              <a:t>ASTM 2019- </a:t>
            </a:r>
            <a:r>
              <a:rPr lang="en-US" sz="2400" i="1" dirty="0">
                <a:latin typeface="Calibri" panose="020F0502020204030204" pitchFamily="34" charset="0"/>
                <a:cs typeface="Calibri" panose="020F0502020204030204" pitchFamily="34" charset="0"/>
              </a:rPr>
              <a:t>“Standard Practice for Respiratory Protection,”</a:t>
            </a:r>
          </a:p>
          <a:p>
            <a:pPr marL="457200" indent="-457200" eaLnBrk="0" hangingPunct="0">
              <a:spcBef>
                <a:spcPts val="600"/>
              </a:spcBef>
              <a:spcAft>
                <a:spcPts val="600"/>
              </a:spcAft>
              <a:buFont typeface="Arial" pitchFamily="34" charset="0"/>
              <a:buChar char="•"/>
              <a:defRPr/>
            </a:pPr>
            <a:endParaRPr lang="en-US" sz="2800" dirty="0">
              <a:latin typeface="Calibri" panose="020F0502020204030204" pitchFamily="34" charset="0"/>
              <a:cs typeface="Calibri" panose="020F0502020204030204" pitchFamily="34" charset="0"/>
            </a:endParaRPr>
          </a:p>
          <a:p>
            <a:pPr eaLnBrk="0" hangingPunct="0">
              <a:defRPr/>
            </a:pPr>
            <a:endParaRPr lang="en-US" sz="28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75299922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NIOSH signs Alliance Program Ambassador agreement with OSHA, National STEPS  Network | ISHN">
            <a:extLst>
              <a:ext uri="{FF2B5EF4-FFF2-40B4-BE49-F238E27FC236}">
                <a16:creationId xmlns:a16="http://schemas.microsoft.com/office/drawing/2014/main" id="{F6133241-46EB-ECDF-C0E1-177D16F78C6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7400" y="901700"/>
            <a:ext cx="2733675" cy="1666875"/>
          </a:xfrm>
          <a:prstGeom prst="rect">
            <a:avLst/>
          </a:prstGeom>
          <a:noFill/>
          <a:extLst>
            <a:ext uri="{909E8E84-426E-40DD-AFC4-6F175D3DCCD1}">
              <a14:hiddenFill xmlns:a14="http://schemas.microsoft.com/office/drawing/2010/main">
                <a:solidFill>
                  <a:srgbClr val="FFFFFF"/>
                </a:solidFill>
              </a14:hiddenFill>
            </a:ext>
          </a:extLst>
        </p:spPr>
      </p:pic>
      <p:sp>
        <p:nvSpPr>
          <p:cNvPr id="21512" name="Text Box 12"/>
          <p:cNvSpPr txBox="1">
            <a:spLocks noChangeArrowheads="1"/>
          </p:cNvSpPr>
          <p:nvPr/>
        </p:nvSpPr>
        <p:spPr bwMode="auto">
          <a:xfrm>
            <a:off x="1041400" y="762000"/>
            <a:ext cx="70612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4000" dirty="0">
                <a:latin typeface="Calibri" panose="020F0502020204030204" pitchFamily="34" charset="0"/>
                <a:cs typeface="Calibri" panose="020F0502020204030204" pitchFamily="34" charset="0"/>
              </a:rPr>
              <a:t>NIOSH</a:t>
            </a:r>
          </a:p>
        </p:txBody>
      </p:sp>
      <p:sp>
        <p:nvSpPr>
          <p:cNvPr id="9225" name="Rectangle 10"/>
          <p:cNvSpPr>
            <a:spLocks noChangeArrowheads="1"/>
          </p:cNvSpPr>
          <p:nvPr/>
        </p:nvSpPr>
        <p:spPr bwMode="auto">
          <a:xfrm>
            <a:off x="152400" y="2209800"/>
            <a:ext cx="8715375" cy="5326062"/>
          </a:xfrm>
          <a:prstGeom prst="rect">
            <a:avLst/>
          </a:prstGeom>
          <a:noFill/>
          <a:ln w="9525">
            <a:noFill/>
            <a:miter lim="800000"/>
            <a:headEnd/>
            <a:tailEnd/>
          </a:ln>
        </p:spPr>
        <p:txBody>
          <a:bodyPr wrap="square"/>
          <a:lstStyle/>
          <a:p>
            <a:pPr eaLnBrk="0" hangingPunct="0">
              <a:defRPr/>
            </a:pPr>
            <a:r>
              <a:rPr lang="en-US" sz="3200" dirty="0">
                <a:latin typeface="Calibri" panose="020F0502020204030204" pitchFamily="34" charset="0"/>
                <a:cs typeface="Calibri" panose="020F0502020204030204" pitchFamily="34" charset="0"/>
              </a:rPr>
              <a:t>Non-Regulatory Occupational Exposure Limits</a:t>
            </a:r>
          </a:p>
          <a:p>
            <a:pPr lvl="1" eaLnBrk="0" hangingPunct="0">
              <a:defRPr/>
            </a:pPr>
            <a:endParaRPr lang="en-US" sz="2800" dirty="0">
              <a:latin typeface="Calibri" panose="020F0502020204030204" pitchFamily="34" charset="0"/>
              <a:cs typeface="Calibri" panose="020F0502020204030204" pitchFamily="34" charset="0"/>
            </a:endParaRPr>
          </a:p>
          <a:p>
            <a:pPr marL="457200" indent="-457200" eaLnBrk="0" hangingPunct="0">
              <a:buFont typeface="Arial" pitchFamily="34" charset="0"/>
              <a:buChar char="•"/>
              <a:defRPr/>
            </a:pPr>
            <a:r>
              <a:rPr lang="en-US" sz="2800" dirty="0">
                <a:latin typeface="Calibri" panose="020F0502020204030204" pitchFamily="34" charset="0"/>
                <a:cs typeface="Calibri" panose="020F0502020204030204" pitchFamily="34" charset="0"/>
              </a:rPr>
              <a:t>National Institute for Occupational Safety and Health (NIOSH)</a:t>
            </a:r>
          </a:p>
          <a:p>
            <a:pPr eaLnBrk="0" hangingPunct="0">
              <a:defRPr/>
            </a:pPr>
            <a:endParaRPr lang="en-US" sz="2800" dirty="0">
              <a:latin typeface="Calibri" panose="020F0502020204030204" pitchFamily="34" charset="0"/>
              <a:cs typeface="Calibri" panose="020F0502020204030204" pitchFamily="34" charset="0"/>
            </a:endParaRPr>
          </a:p>
          <a:p>
            <a:pPr marL="914400" lvl="1" indent="-457200" eaLnBrk="0" hangingPunct="0">
              <a:buFont typeface="Corbel" panose="020B0503020204020204" pitchFamily="34" charset="0"/>
              <a:buChar char="–"/>
              <a:defRPr/>
            </a:pPr>
            <a:r>
              <a:rPr lang="en-US" sz="2800" dirty="0">
                <a:latin typeface="Calibri" panose="020F0502020204030204" pitchFamily="34" charset="0"/>
                <a:cs typeface="Calibri" panose="020F0502020204030204" pitchFamily="34" charset="0"/>
              </a:rPr>
              <a:t>NIOSH Recommended Exposure Limits (RELs)</a:t>
            </a:r>
          </a:p>
          <a:p>
            <a:pPr marL="1371600" lvl="2" indent="-457200" eaLnBrk="0" hangingPunct="0">
              <a:buFont typeface="Wingdings" panose="05000000000000000000" pitchFamily="2" charset="2"/>
              <a:buChar char="§"/>
              <a:defRPr/>
            </a:pPr>
            <a:r>
              <a:rPr lang="en-US" sz="2800" dirty="0">
                <a:latin typeface="Calibri" panose="020F0502020204030204" pitchFamily="34" charset="0"/>
                <a:cs typeface="Calibri" panose="020F0502020204030204" pitchFamily="34" charset="0"/>
              </a:rPr>
              <a:t>10 hour work day, 40 hour work week</a:t>
            </a:r>
          </a:p>
          <a:p>
            <a:pPr lvl="2" eaLnBrk="0" hangingPunct="0">
              <a:defRPr/>
            </a:pPr>
            <a:endParaRPr lang="en-US" sz="2800" dirty="0">
              <a:latin typeface="Calibri" panose="020F0502020204030204" pitchFamily="34" charset="0"/>
              <a:cs typeface="Calibri" panose="020F0502020204030204" pitchFamily="34" charset="0"/>
            </a:endParaRPr>
          </a:p>
          <a:p>
            <a:pPr marL="914400" lvl="1" indent="-457200" eaLnBrk="0" hangingPunct="0">
              <a:buFont typeface="Wingdings" panose="05000000000000000000" pitchFamily="2" charset="2"/>
              <a:buChar char="v"/>
              <a:defRPr/>
            </a:pPr>
            <a:r>
              <a:rPr lang="en-US" sz="2800" dirty="0">
                <a:latin typeface="Calibri" panose="020F0502020204030204" pitchFamily="34" charset="0"/>
                <a:cs typeface="Calibri" panose="020F0502020204030204" pitchFamily="34" charset="0"/>
              </a:rPr>
              <a:t>NIOSH REL for RCS = 50 ug/m</a:t>
            </a:r>
            <a:r>
              <a:rPr lang="en-US" sz="2800" baseline="30000" dirty="0">
                <a:latin typeface="Calibri" panose="020F0502020204030204" pitchFamily="34" charset="0"/>
                <a:cs typeface="Calibri" panose="020F0502020204030204" pitchFamily="34" charset="0"/>
              </a:rPr>
              <a:t>3</a:t>
            </a:r>
          </a:p>
        </p:txBody>
      </p:sp>
    </p:spTree>
    <p:extLst>
      <p:ext uri="{BB962C8B-B14F-4D97-AF65-F5344CB8AC3E}">
        <p14:creationId xmlns:p14="http://schemas.microsoft.com/office/powerpoint/2010/main" val="40961115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066800" y="685800"/>
            <a:ext cx="8915400" cy="1143000"/>
          </a:xfrm>
          <a:prstGeom prst="rect">
            <a:avLst/>
          </a:prstGeom>
        </p:spPr>
        <p:txBody>
          <a:bodyPr/>
          <a:lstStyle/>
          <a:p>
            <a:pPr algn="l"/>
            <a:r>
              <a:rPr lang="en-US" sz="3600" dirty="0">
                <a:latin typeface="Calibri" panose="020F0502020204030204" pitchFamily="34" charset="0"/>
                <a:cs typeface="Calibri" panose="020F0502020204030204" pitchFamily="34" charset="0"/>
              </a:rPr>
              <a:t>What is silica?</a:t>
            </a:r>
          </a:p>
        </p:txBody>
      </p:sp>
      <p:pic>
        <p:nvPicPr>
          <p:cNvPr id="1028" name="Picture 4" descr="Shift-End Mobile Quantification of Fast Respirable Crystalline Silica">
            <a:extLst>
              <a:ext uri="{FF2B5EF4-FFF2-40B4-BE49-F238E27FC236}">
                <a16:creationId xmlns:a16="http://schemas.microsoft.com/office/drawing/2014/main" id="{0F6A36CC-40CE-CA49-18A8-6873D9825B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41674" y="3200400"/>
            <a:ext cx="2619375" cy="174307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D363E282-D67B-FBE6-F738-CDAAB3634729}"/>
              </a:ext>
            </a:extLst>
          </p:cNvPr>
          <p:cNvSpPr txBox="1"/>
          <p:nvPr/>
        </p:nvSpPr>
        <p:spPr>
          <a:xfrm>
            <a:off x="0" y="6602778"/>
            <a:ext cx="1371600" cy="307777"/>
          </a:xfrm>
          <a:prstGeom prst="rect">
            <a:avLst/>
          </a:prstGeom>
          <a:noFill/>
        </p:spPr>
        <p:txBody>
          <a:bodyPr wrap="square" rtlCol="0">
            <a:spAutoFit/>
          </a:bodyPr>
          <a:lstStyle/>
          <a:p>
            <a:r>
              <a:rPr lang="en-US" sz="1400" dirty="0"/>
              <a:t>IARC 2012</a:t>
            </a:r>
          </a:p>
        </p:txBody>
      </p:sp>
      <p:pic>
        <p:nvPicPr>
          <p:cNvPr id="1032" name="Picture 8" descr="Diatomite: Mineral information, data and localities.">
            <a:extLst>
              <a:ext uri="{FF2B5EF4-FFF2-40B4-BE49-F238E27FC236}">
                <a16:creationId xmlns:a16="http://schemas.microsoft.com/office/drawing/2014/main" id="{0692875D-6FF4-F954-82E0-94FE98F02AC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42268" y="5016594"/>
            <a:ext cx="2618187" cy="1522823"/>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4A0ACF04-6008-7A7F-111D-D379239BED24}"/>
              </a:ext>
            </a:extLst>
          </p:cNvPr>
          <p:cNvSpPr/>
          <p:nvPr/>
        </p:nvSpPr>
        <p:spPr>
          <a:xfrm>
            <a:off x="0" y="1447800"/>
            <a:ext cx="1524000" cy="167522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5F4CC60D-6CD3-9984-2517-6C6D6B419052}"/>
              </a:ext>
            </a:extLst>
          </p:cNvPr>
          <p:cNvPicPr>
            <a:picLocks noChangeAspect="1"/>
          </p:cNvPicPr>
          <p:nvPr/>
        </p:nvPicPr>
        <p:blipFill rotWithShape="1">
          <a:blip r:embed="rId5"/>
          <a:srcRect l="20000" t="47158" r="64167" b="24838"/>
          <a:stretch/>
        </p:blipFill>
        <p:spPr>
          <a:xfrm>
            <a:off x="6624583" y="1079994"/>
            <a:ext cx="2053557" cy="2043029"/>
          </a:xfrm>
          <a:prstGeom prst="rect">
            <a:avLst/>
          </a:prstGeom>
        </p:spPr>
      </p:pic>
      <p:sp>
        <p:nvSpPr>
          <p:cNvPr id="4" name="Content Placeholder 3"/>
          <p:cNvSpPr>
            <a:spLocks noGrp="1"/>
          </p:cNvSpPr>
          <p:nvPr>
            <p:ph sz="half" idx="4294967295"/>
          </p:nvPr>
        </p:nvSpPr>
        <p:spPr>
          <a:xfrm>
            <a:off x="287726" y="1480642"/>
            <a:ext cx="6053948" cy="4297363"/>
          </a:xfrm>
          <a:prstGeom prst="rect">
            <a:avLst/>
          </a:prstGeom>
          <a:solidFill>
            <a:schemeClr val="bg1"/>
          </a:solidFill>
        </p:spPr>
        <p:txBody>
          <a:bodyPr/>
          <a:lstStyle/>
          <a:p>
            <a:pPr>
              <a:defRPr/>
            </a:pPr>
            <a:r>
              <a:rPr lang="en-US" sz="2800" dirty="0">
                <a:latin typeface="Calibri" panose="020F0502020204030204" pitchFamily="34" charset="0"/>
                <a:cs typeface="Calibri" panose="020F0502020204030204" pitchFamily="34" charset="0"/>
              </a:rPr>
              <a:t>Various types</a:t>
            </a:r>
          </a:p>
          <a:p>
            <a:pPr lvl="1">
              <a:defRPr/>
            </a:pPr>
            <a:r>
              <a:rPr lang="en-US" sz="2400" dirty="0">
                <a:latin typeface="Calibri" panose="020F0502020204030204" pitchFamily="34" charset="0"/>
                <a:cs typeface="Calibri" panose="020F0502020204030204" pitchFamily="34" charset="0"/>
              </a:rPr>
              <a:t>Quartz, cristobalite and tridymite.</a:t>
            </a:r>
          </a:p>
          <a:p>
            <a:pPr lvl="1">
              <a:defRPr/>
            </a:pPr>
            <a:r>
              <a:rPr lang="en-US" sz="2400" dirty="0">
                <a:latin typeface="Calibri" panose="020F0502020204030204" pitchFamily="34" charset="0"/>
                <a:cs typeface="Calibri" panose="020F0502020204030204" pitchFamily="34" charset="0"/>
              </a:rPr>
              <a:t>Most abundant form is quartz</a:t>
            </a:r>
          </a:p>
          <a:p>
            <a:pPr marL="457200" lvl="1" indent="0">
              <a:buNone/>
              <a:defRPr/>
            </a:pPr>
            <a:endParaRPr lang="en-US" sz="1800" dirty="0">
              <a:latin typeface="Calibri" panose="020F0502020204030204" pitchFamily="34" charset="0"/>
              <a:cs typeface="Calibri" panose="020F0502020204030204" pitchFamily="34" charset="0"/>
            </a:endParaRPr>
          </a:p>
          <a:p>
            <a:pPr>
              <a:defRPr/>
            </a:pPr>
            <a:r>
              <a:rPr lang="en-US" sz="2800" dirty="0">
                <a:latin typeface="Calibri" panose="020F0502020204030204" pitchFamily="34" charset="0"/>
                <a:cs typeface="Calibri" panose="020F0502020204030204" pitchFamily="34" charset="0"/>
              </a:rPr>
              <a:t>Silica can occur in crystalline and amorphous forms</a:t>
            </a:r>
          </a:p>
          <a:p>
            <a:pPr marL="457200" lvl="1" indent="0">
              <a:buNone/>
              <a:defRPr/>
            </a:pPr>
            <a:endParaRPr lang="en-US" sz="1100" dirty="0">
              <a:latin typeface="Calibri" panose="020F0502020204030204" pitchFamily="34" charset="0"/>
              <a:cs typeface="Calibri" panose="020F0502020204030204" pitchFamily="34" charset="0"/>
            </a:endParaRPr>
          </a:p>
          <a:p>
            <a:pPr>
              <a:defRPr/>
            </a:pPr>
            <a:r>
              <a:rPr lang="en-US" sz="2800" dirty="0">
                <a:latin typeface="Calibri" panose="020F0502020204030204" pitchFamily="34" charset="0"/>
                <a:cs typeface="Calibri" panose="020F0502020204030204" pitchFamily="34" charset="0"/>
              </a:rPr>
              <a:t>Primary commercial product categories</a:t>
            </a:r>
          </a:p>
          <a:p>
            <a:pPr marL="914400" lvl="1" indent="-457200">
              <a:buFont typeface="+mj-lt"/>
              <a:buAutoNum type="arabicPeriod"/>
              <a:defRPr/>
            </a:pPr>
            <a:r>
              <a:rPr lang="en-US" sz="2400" dirty="0">
                <a:latin typeface="Calibri" panose="020F0502020204030204" pitchFamily="34" charset="0"/>
                <a:cs typeface="Calibri" panose="020F0502020204030204" pitchFamily="34" charset="0"/>
              </a:rPr>
              <a:t>Sand and gravel</a:t>
            </a:r>
          </a:p>
          <a:p>
            <a:pPr marL="914400" lvl="1" indent="-457200">
              <a:buFont typeface="+mj-lt"/>
              <a:buAutoNum type="arabicPeriod"/>
              <a:defRPr/>
            </a:pPr>
            <a:r>
              <a:rPr lang="en-US" sz="2400" dirty="0">
                <a:latin typeface="Calibri" panose="020F0502020204030204" pitchFamily="34" charset="0"/>
                <a:cs typeface="Calibri" panose="020F0502020204030204" pitchFamily="34" charset="0"/>
              </a:rPr>
              <a:t>Quartz crystals</a:t>
            </a:r>
          </a:p>
          <a:p>
            <a:pPr marL="914400" lvl="1" indent="-457200">
              <a:buFont typeface="+mj-lt"/>
              <a:buAutoNum type="arabicPeriod"/>
              <a:defRPr/>
            </a:pPr>
            <a:r>
              <a:rPr lang="en-US" sz="2400" dirty="0" err="1">
                <a:latin typeface="Calibri" panose="020F0502020204030204" pitchFamily="34" charset="0"/>
                <a:cs typeface="Calibri" panose="020F0502020204030204" pitchFamily="34" charset="0"/>
              </a:rPr>
              <a:t>Diatomites</a:t>
            </a:r>
            <a:endParaRPr lang="en-US" sz="2400" dirty="0">
              <a:latin typeface="Calibri" panose="020F0502020204030204" pitchFamily="34" charset="0"/>
              <a:cs typeface="Calibri" panose="020F0502020204030204" pitchFamily="34" charset="0"/>
            </a:endParaRPr>
          </a:p>
          <a:p>
            <a:pPr marL="457200" lvl="1" indent="0">
              <a:buNone/>
              <a:defRPr/>
            </a:pPr>
            <a:endParaRPr lang="en-US" sz="2400" dirty="0">
              <a:latin typeface="Calibri" panose="020F0502020204030204" pitchFamily="34" charset="0"/>
              <a:cs typeface="Calibri" panose="020F0502020204030204" pitchFamily="34" charset="0"/>
            </a:endParaRPr>
          </a:p>
          <a:p>
            <a:pPr marL="914400" lvl="1" indent="-457200">
              <a:buFont typeface="+mj-lt"/>
              <a:buAutoNum type="arabicPeriod"/>
              <a:defRPr/>
            </a:pPr>
            <a:endParaRPr lang="en-US" sz="2400" dirty="0">
              <a:latin typeface="Calibri" panose="020F0502020204030204" pitchFamily="34" charset="0"/>
              <a:cs typeface="Calibri" panose="020F0502020204030204" pitchFamily="34" charset="0"/>
            </a:endParaRPr>
          </a:p>
          <a:p>
            <a:endParaRPr lang="en-US" sz="28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59316776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12" name="Text Box 12"/>
          <p:cNvSpPr txBox="1">
            <a:spLocks noChangeArrowheads="1"/>
          </p:cNvSpPr>
          <p:nvPr/>
        </p:nvSpPr>
        <p:spPr bwMode="auto">
          <a:xfrm>
            <a:off x="1041400" y="762000"/>
            <a:ext cx="70612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4000" dirty="0">
                <a:latin typeface="Calibri" panose="020F0502020204030204" pitchFamily="34" charset="0"/>
                <a:cs typeface="Calibri" panose="020F0502020204030204" pitchFamily="34" charset="0"/>
              </a:rPr>
              <a:t>ACGIH</a:t>
            </a:r>
          </a:p>
        </p:txBody>
      </p:sp>
      <p:sp>
        <p:nvSpPr>
          <p:cNvPr id="9225" name="Rectangle 10"/>
          <p:cNvSpPr>
            <a:spLocks noChangeArrowheads="1"/>
          </p:cNvSpPr>
          <p:nvPr/>
        </p:nvSpPr>
        <p:spPr bwMode="auto">
          <a:xfrm>
            <a:off x="76200" y="1850886"/>
            <a:ext cx="8839200" cy="5326062"/>
          </a:xfrm>
          <a:prstGeom prst="rect">
            <a:avLst/>
          </a:prstGeom>
          <a:noFill/>
          <a:ln w="9525">
            <a:noFill/>
            <a:miter lim="800000"/>
            <a:headEnd/>
            <a:tailEnd/>
          </a:ln>
        </p:spPr>
        <p:txBody>
          <a:bodyPr wrap="square"/>
          <a:lstStyle/>
          <a:p>
            <a:pPr eaLnBrk="0" hangingPunct="0">
              <a:defRPr/>
            </a:pPr>
            <a:r>
              <a:rPr lang="en-US" sz="2800" dirty="0">
                <a:latin typeface="Calibri" panose="020F0502020204030204" pitchFamily="34" charset="0"/>
                <a:cs typeface="Calibri" panose="020F0502020204030204" pitchFamily="34" charset="0"/>
              </a:rPr>
              <a:t>American Conference of Governmental Industrial Hygienists</a:t>
            </a:r>
          </a:p>
          <a:p>
            <a:pPr marL="914400" lvl="1" indent="-457200" eaLnBrk="0" hangingPunct="0">
              <a:buFont typeface="Corbel" panose="020B0503020204020204" pitchFamily="34" charset="0"/>
              <a:buChar char="–"/>
              <a:defRPr/>
            </a:pPr>
            <a:r>
              <a:rPr lang="en-US" sz="2800" dirty="0">
                <a:latin typeface="Calibri" panose="020F0502020204030204" pitchFamily="34" charset="0"/>
                <a:cs typeface="Calibri" panose="020F0502020204030204" pitchFamily="34" charset="0"/>
              </a:rPr>
              <a:t>ACGIH Threshold Limit Values (TLV)</a:t>
            </a:r>
          </a:p>
          <a:p>
            <a:pPr marL="1371600" lvl="2" indent="-457200" eaLnBrk="0" hangingPunct="0">
              <a:buFont typeface="Wingdings" panose="05000000000000000000" pitchFamily="2" charset="2"/>
              <a:buChar char="§"/>
              <a:defRPr/>
            </a:pPr>
            <a:r>
              <a:rPr lang="en-US" sz="2800" dirty="0">
                <a:latin typeface="Calibri" panose="020F0502020204030204" pitchFamily="34" charset="0"/>
                <a:cs typeface="Calibri" panose="020F0502020204030204" pitchFamily="34" charset="0"/>
              </a:rPr>
              <a:t>8-hour Time Weighted Average (TWA)</a:t>
            </a:r>
          </a:p>
          <a:p>
            <a:pPr marL="1371600" lvl="2" indent="-457200" eaLnBrk="0" hangingPunct="0">
              <a:buFont typeface="Wingdings" panose="05000000000000000000" pitchFamily="2" charset="2"/>
              <a:buChar char="§"/>
              <a:defRPr/>
            </a:pPr>
            <a:r>
              <a:rPr lang="en-US" sz="2800" dirty="0">
                <a:latin typeface="Calibri" panose="020F0502020204030204" pitchFamily="34" charset="0"/>
                <a:cs typeface="Calibri" panose="020F0502020204030204" pitchFamily="34" charset="0"/>
              </a:rPr>
              <a:t>Airborne concentration which most workers can be repeatedly exposed during an eight-hour work day over a working lifetime and experience no adverse health effects</a:t>
            </a:r>
          </a:p>
          <a:p>
            <a:pPr lvl="2" eaLnBrk="0" hangingPunct="0">
              <a:defRPr/>
            </a:pPr>
            <a:endParaRPr lang="en-US" sz="2800" dirty="0">
              <a:latin typeface="Calibri" panose="020F0502020204030204" pitchFamily="34" charset="0"/>
              <a:cs typeface="Calibri" panose="020F0502020204030204" pitchFamily="34" charset="0"/>
            </a:endParaRPr>
          </a:p>
          <a:p>
            <a:pPr marL="1371600" lvl="2" indent="-457200" eaLnBrk="0" hangingPunct="0">
              <a:buFont typeface="Wingdings" panose="05000000000000000000" pitchFamily="2" charset="2"/>
              <a:buChar char="v"/>
              <a:defRPr/>
            </a:pPr>
            <a:r>
              <a:rPr lang="en-US" sz="2800" dirty="0">
                <a:latin typeface="Calibri" panose="020F0502020204030204" pitchFamily="34" charset="0"/>
                <a:cs typeface="Calibri" panose="020F0502020204030204" pitchFamily="34" charset="0"/>
              </a:rPr>
              <a:t>ACGIH TLV for RCS = 25 ug/m</a:t>
            </a:r>
            <a:r>
              <a:rPr lang="en-US" sz="2800" baseline="30000" dirty="0">
                <a:latin typeface="Calibri" panose="020F0502020204030204" pitchFamily="34" charset="0"/>
                <a:cs typeface="Calibri" panose="020F0502020204030204" pitchFamily="34" charset="0"/>
              </a:rPr>
              <a:t>3</a:t>
            </a:r>
            <a:endParaRPr lang="en-US" sz="4000" baseline="30000" dirty="0">
              <a:latin typeface="Calibri" panose="020F0502020204030204" pitchFamily="34" charset="0"/>
              <a:cs typeface="Calibri" panose="020F0502020204030204" pitchFamily="34" charset="0"/>
            </a:endParaRPr>
          </a:p>
          <a:p>
            <a:pPr lvl="1" eaLnBrk="0" hangingPunct="0">
              <a:defRPr/>
            </a:pPr>
            <a:endParaRPr lang="en-US" sz="2800" dirty="0">
              <a:latin typeface="Calibri" panose="020F0502020204030204" pitchFamily="34" charset="0"/>
              <a:cs typeface="Calibri" panose="020F0502020204030204" pitchFamily="34" charset="0"/>
            </a:endParaRPr>
          </a:p>
          <a:p>
            <a:pPr lvl="1" eaLnBrk="0" hangingPunct="0">
              <a:defRPr/>
            </a:pPr>
            <a:endParaRPr lang="en-US" sz="28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99809979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066800" y="838200"/>
            <a:ext cx="8915400" cy="1143000"/>
          </a:xfrm>
          <a:prstGeom prst="rect">
            <a:avLst/>
          </a:prstGeom>
        </p:spPr>
        <p:txBody>
          <a:bodyPr/>
          <a:lstStyle/>
          <a:p>
            <a:pPr algn="l"/>
            <a:r>
              <a:rPr lang="en-US" sz="3600" dirty="0">
                <a:latin typeface="Calibri" panose="020F0502020204030204" pitchFamily="34" charset="0"/>
                <a:cs typeface="Calibri" panose="020F0502020204030204" pitchFamily="34" charset="0"/>
              </a:rPr>
              <a:t>Occupational Exposure Limits</a:t>
            </a:r>
          </a:p>
        </p:txBody>
      </p:sp>
      <p:graphicFrame>
        <p:nvGraphicFramePr>
          <p:cNvPr id="5" name="Table 5">
            <a:extLst>
              <a:ext uri="{FF2B5EF4-FFF2-40B4-BE49-F238E27FC236}">
                <a16:creationId xmlns:a16="http://schemas.microsoft.com/office/drawing/2014/main" id="{47A1F8AE-B7FC-7F9B-F0C4-96929E71F5E7}"/>
              </a:ext>
            </a:extLst>
          </p:cNvPr>
          <p:cNvGraphicFramePr>
            <a:graphicFrameLocks noGrp="1"/>
          </p:cNvGraphicFramePr>
          <p:nvPr>
            <p:extLst>
              <p:ext uri="{D42A27DB-BD31-4B8C-83A1-F6EECF244321}">
                <p14:modId xmlns:p14="http://schemas.microsoft.com/office/powerpoint/2010/main" val="3056683485"/>
              </p:ext>
            </p:extLst>
          </p:nvPr>
        </p:nvGraphicFramePr>
        <p:xfrm>
          <a:off x="1066800" y="2133600"/>
          <a:ext cx="7442200" cy="3566160"/>
        </p:xfrm>
        <a:graphic>
          <a:graphicData uri="http://schemas.openxmlformats.org/drawingml/2006/table">
            <a:tbl>
              <a:tblPr firstRow="1" bandRow="1">
                <a:tableStyleId>{5C22544A-7EE6-4342-B048-85BDC9FD1C3A}</a:tableStyleId>
              </a:tblPr>
              <a:tblGrid>
                <a:gridCol w="3721100">
                  <a:extLst>
                    <a:ext uri="{9D8B030D-6E8A-4147-A177-3AD203B41FA5}">
                      <a16:colId xmlns:a16="http://schemas.microsoft.com/office/drawing/2014/main" val="185738045"/>
                    </a:ext>
                  </a:extLst>
                </a:gridCol>
                <a:gridCol w="3721100">
                  <a:extLst>
                    <a:ext uri="{9D8B030D-6E8A-4147-A177-3AD203B41FA5}">
                      <a16:colId xmlns:a16="http://schemas.microsoft.com/office/drawing/2014/main" val="3240764577"/>
                    </a:ext>
                  </a:extLst>
                </a:gridCol>
              </a:tblGrid>
              <a:tr h="594360">
                <a:tc>
                  <a:txBody>
                    <a:bodyPr/>
                    <a:lstStyle/>
                    <a:p>
                      <a:r>
                        <a:rPr lang="en-US" sz="2800" dirty="0"/>
                        <a:t>Agency/Group</a:t>
                      </a:r>
                    </a:p>
                  </a:txBody>
                  <a:tcPr/>
                </a:tc>
                <a:tc>
                  <a:txBody>
                    <a:bodyPr/>
                    <a:lstStyle/>
                    <a:p>
                      <a:r>
                        <a:rPr lang="en-US" sz="2800" dirty="0"/>
                        <a:t>Standard</a:t>
                      </a:r>
                    </a:p>
                  </a:txBody>
                  <a:tcPr/>
                </a:tc>
                <a:extLst>
                  <a:ext uri="{0D108BD9-81ED-4DB2-BD59-A6C34878D82A}">
                    <a16:rowId xmlns:a16="http://schemas.microsoft.com/office/drawing/2014/main" val="3929934352"/>
                  </a:ext>
                </a:extLst>
              </a:tr>
              <a:tr h="594360">
                <a:tc>
                  <a:txBody>
                    <a:bodyPr/>
                    <a:lstStyle/>
                    <a:p>
                      <a:r>
                        <a:rPr lang="en-US" sz="2800" dirty="0"/>
                        <a:t>OSHA</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l-GR" sz="2800" dirty="0">
                          <a:latin typeface="Calibri" panose="020F0502020204030204" pitchFamily="34" charset="0"/>
                          <a:cs typeface="Calibri" panose="020F0502020204030204" pitchFamily="34" charset="0"/>
                        </a:rPr>
                        <a:t>50 μ</a:t>
                      </a:r>
                      <a:r>
                        <a:rPr lang="en-US" sz="2800" dirty="0">
                          <a:latin typeface="Calibri" panose="020F0502020204030204" pitchFamily="34" charset="0"/>
                          <a:cs typeface="Calibri" panose="020F0502020204030204" pitchFamily="34" charset="0"/>
                        </a:rPr>
                        <a:t>g/m</a:t>
                      </a:r>
                      <a:r>
                        <a:rPr lang="en-US" sz="2800" baseline="30000" dirty="0">
                          <a:latin typeface="Calibri" panose="020F0502020204030204" pitchFamily="34" charset="0"/>
                          <a:cs typeface="Calibri" panose="020F0502020204030204" pitchFamily="34" charset="0"/>
                        </a:rPr>
                        <a:t>3</a:t>
                      </a:r>
                      <a:r>
                        <a:rPr lang="en-US" sz="2800" dirty="0">
                          <a:latin typeface="Calibri" panose="020F0502020204030204" pitchFamily="34" charset="0"/>
                          <a:cs typeface="Calibri" panose="020F0502020204030204" pitchFamily="34" charset="0"/>
                        </a:rPr>
                        <a:t> </a:t>
                      </a:r>
                    </a:p>
                  </a:txBody>
                  <a:tcPr/>
                </a:tc>
                <a:extLst>
                  <a:ext uri="{0D108BD9-81ED-4DB2-BD59-A6C34878D82A}">
                    <a16:rowId xmlns:a16="http://schemas.microsoft.com/office/drawing/2014/main" val="1354240927"/>
                  </a:ext>
                </a:extLst>
              </a:tr>
              <a:tr h="594360">
                <a:tc>
                  <a:txBody>
                    <a:bodyPr/>
                    <a:lstStyle/>
                    <a:p>
                      <a:r>
                        <a:rPr lang="en-US" sz="2800" dirty="0"/>
                        <a:t>MSHA (existing)</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latin typeface="Calibri" panose="020F0502020204030204" pitchFamily="34" charset="0"/>
                          <a:cs typeface="Calibri" panose="020F0502020204030204" pitchFamily="34" charset="0"/>
                        </a:rPr>
                        <a:t>10</a:t>
                      </a:r>
                      <a:r>
                        <a:rPr lang="el-GR" sz="2800" dirty="0">
                          <a:latin typeface="Calibri" panose="020F0502020204030204" pitchFamily="34" charset="0"/>
                          <a:cs typeface="Calibri" panose="020F0502020204030204" pitchFamily="34" charset="0"/>
                        </a:rPr>
                        <a:t>0 μ</a:t>
                      </a:r>
                      <a:r>
                        <a:rPr lang="en-US" sz="2800" dirty="0">
                          <a:latin typeface="Calibri" panose="020F0502020204030204" pitchFamily="34" charset="0"/>
                          <a:cs typeface="Calibri" panose="020F0502020204030204" pitchFamily="34" charset="0"/>
                        </a:rPr>
                        <a:t>g/m</a:t>
                      </a:r>
                      <a:r>
                        <a:rPr lang="en-US" sz="2800" baseline="30000" dirty="0">
                          <a:latin typeface="Calibri" panose="020F0502020204030204" pitchFamily="34" charset="0"/>
                          <a:cs typeface="Calibri" panose="020F0502020204030204" pitchFamily="34" charset="0"/>
                        </a:rPr>
                        <a:t>3</a:t>
                      </a:r>
                      <a:r>
                        <a:rPr lang="en-US" sz="2800" dirty="0">
                          <a:latin typeface="Calibri" panose="020F0502020204030204" pitchFamily="34" charset="0"/>
                          <a:cs typeface="Calibri" panose="020F0502020204030204" pitchFamily="34" charset="0"/>
                        </a:rPr>
                        <a:t> </a:t>
                      </a:r>
                    </a:p>
                  </a:txBody>
                  <a:tcPr/>
                </a:tc>
                <a:extLst>
                  <a:ext uri="{0D108BD9-81ED-4DB2-BD59-A6C34878D82A}">
                    <a16:rowId xmlns:a16="http://schemas.microsoft.com/office/drawing/2014/main" val="1698880020"/>
                  </a:ext>
                </a:extLst>
              </a:tr>
              <a:tr h="594360">
                <a:tc>
                  <a:txBody>
                    <a:bodyPr/>
                    <a:lstStyle/>
                    <a:p>
                      <a:r>
                        <a:rPr lang="en-US" sz="2800" dirty="0"/>
                        <a:t>MSHA (proposed)</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l-GR" sz="2800" dirty="0">
                          <a:latin typeface="Calibri" panose="020F0502020204030204" pitchFamily="34" charset="0"/>
                          <a:cs typeface="Calibri" panose="020F0502020204030204" pitchFamily="34" charset="0"/>
                        </a:rPr>
                        <a:t>50 μ</a:t>
                      </a:r>
                      <a:r>
                        <a:rPr lang="en-US" sz="2800" dirty="0">
                          <a:latin typeface="Calibri" panose="020F0502020204030204" pitchFamily="34" charset="0"/>
                          <a:cs typeface="Calibri" panose="020F0502020204030204" pitchFamily="34" charset="0"/>
                        </a:rPr>
                        <a:t>g/m</a:t>
                      </a:r>
                      <a:r>
                        <a:rPr lang="en-US" sz="2800" baseline="30000" dirty="0">
                          <a:latin typeface="Calibri" panose="020F0502020204030204" pitchFamily="34" charset="0"/>
                          <a:cs typeface="Calibri" panose="020F0502020204030204" pitchFamily="34" charset="0"/>
                        </a:rPr>
                        <a:t>3</a:t>
                      </a:r>
                      <a:r>
                        <a:rPr lang="en-US" sz="2800" dirty="0">
                          <a:latin typeface="Calibri" panose="020F0502020204030204" pitchFamily="34" charset="0"/>
                          <a:cs typeface="Calibri" panose="020F0502020204030204" pitchFamily="34" charset="0"/>
                        </a:rPr>
                        <a:t> </a:t>
                      </a:r>
                    </a:p>
                  </a:txBody>
                  <a:tcPr/>
                </a:tc>
                <a:extLst>
                  <a:ext uri="{0D108BD9-81ED-4DB2-BD59-A6C34878D82A}">
                    <a16:rowId xmlns:a16="http://schemas.microsoft.com/office/drawing/2014/main" val="494477938"/>
                  </a:ext>
                </a:extLst>
              </a:tr>
              <a:tr h="594360">
                <a:tc>
                  <a:txBody>
                    <a:bodyPr/>
                    <a:lstStyle/>
                    <a:p>
                      <a:r>
                        <a:rPr lang="en-US" sz="2800" dirty="0"/>
                        <a:t>NIOSH</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l-GR" sz="2800" dirty="0">
                          <a:latin typeface="Calibri" panose="020F0502020204030204" pitchFamily="34" charset="0"/>
                          <a:cs typeface="Calibri" panose="020F0502020204030204" pitchFamily="34" charset="0"/>
                        </a:rPr>
                        <a:t>50 μ</a:t>
                      </a:r>
                      <a:r>
                        <a:rPr lang="en-US" sz="2800" dirty="0">
                          <a:latin typeface="Calibri" panose="020F0502020204030204" pitchFamily="34" charset="0"/>
                          <a:cs typeface="Calibri" panose="020F0502020204030204" pitchFamily="34" charset="0"/>
                        </a:rPr>
                        <a:t>g/m</a:t>
                      </a:r>
                      <a:r>
                        <a:rPr lang="en-US" sz="2800" baseline="30000" dirty="0">
                          <a:latin typeface="Calibri" panose="020F0502020204030204" pitchFamily="34" charset="0"/>
                          <a:cs typeface="Calibri" panose="020F0502020204030204" pitchFamily="34" charset="0"/>
                        </a:rPr>
                        <a:t>3</a:t>
                      </a:r>
                      <a:r>
                        <a:rPr lang="en-US" sz="2800" dirty="0">
                          <a:latin typeface="Calibri" panose="020F0502020204030204" pitchFamily="34" charset="0"/>
                          <a:cs typeface="Calibri" panose="020F0502020204030204" pitchFamily="34" charset="0"/>
                        </a:rPr>
                        <a:t> </a:t>
                      </a:r>
                    </a:p>
                  </a:txBody>
                  <a:tcPr/>
                </a:tc>
                <a:extLst>
                  <a:ext uri="{0D108BD9-81ED-4DB2-BD59-A6C34878D82A}">
                    <a16:rowId xmlns:a16="http://schemas.microsoft.com/office/drawing/2014/main" val="333533439"/>
                  </a:ext>
                </a:extLst>
              </a:tr>
              <a:tr h="594360">
                <a:tc>
                  <a:txBody>
                    <a:bodyPr/>
                    <a:lstStyle/>
                    <a:p>
                      <a:r>
                        <a:rPr lang="en-US" sz="2800" dirty="0"/>
                        <a:t>ACGIH</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latin typeface="Calibri" panose="020F0502020204030204" pitchFamily="34" charset="0"/>
                          <a:cs typeface="Calibri" panose="020F0502020204030204" pitchFamily="34" charset="0"/>
                        </a:rPr>
                        <a:t>25</a:t>
                      </a:r>
                      <a:r>
                        <a:rPr lang="el-GR" sz="2800" dirty="0">
                          <a:latin typeface="Calibri" panose="020F0502020204030204" pitchFamily="34" charset="0"/>
                          <a:cs typeface="Calibri" panose="020F0502020204030204" pitchFamily="34" charset="0"/>
                        </a:rPr>
                        <a:t> μ</a:t>
                      </a:r>
                      <a:r>
                        <a:rPr lang="en-US" sz="2800" dirty="0">
                          <a:latin typeface="Calibri" panose="020F0502020204030204" pitchFamily="34" charset="0"/>
                          <a:cs typeface="Calibri" panose="020F0502020204030204" pitchFamily="34" charset="0"/>
                        </a:rPr>
                        <a:t>g/m</a:t>
                      </a:r>
                      <a:r>
                        <a:rPr lang="en-US" sz="2800" baseline="30000" dirty="0">
                          <a:latin typeface="Calibri" panose="020F0502020204030204" pitchFamily="34" charset="0"/>
                          <a:cs typeface="Calibri" panose="020F0502020204030204" pitchFamily="34" charset="0"/>
                        </a:rPr>
                        <a:t>3</a:t>
                      </a:r>
                      <a:r>
                        <a:rPr lang="en-US" sz="2800" dirty="0">
                          <a:latin typeface="Calibri" panose="020F0502020204030204" pitchFamily="34" charset="0"/>
                          <a:cs typeface="Calibri" panose="020F0502020204030204" pitchFamily="34" charset="0"/>
                        </a:rPr>
                        <a:t> </a:t>
                      </a:r>
                    </a:p>
                  </a:txBody>
                  <a:tcPr/>
                </a:tc>
                <a:extLst>
                  <a:ext uri="{0D108BD9-81ED-4DB2-BD59-A6C34878D82A}">
                    <a16:rowId xmlns:a16="http://schemas.microsoft.com/office/drawing/2014/main" val="315635757"/>
                  </a:ext>
                </a:extLst>
              </a:tr>
            </a:tbl>
          </a:graphicData>
        </a:graphic>
      </p:graphicFrame>
    </p:spTree>
    <p:extLst>
      <p:ext uri="{BB962C8B-B14F-4D97-AF65-F5344CB8AC3E}">
        <p14:creationId xmlns:p14="http://schemas.microsoft.com/office/powerpoint/2010/main" val="217295825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8" name="Text Box 12"/>
          <p:cNvSpPr txBox="1">
            <a:spLocks noChangeArrowheads="1"/>
          </p:cNvSpPr>
          <p:nvPr/>
        </p:nvSpPr>
        <p:spPr bwMode="auto">
          <a:xfrm>
            <a:off x="914400" y="602319"/>
            <a:ext cx="706120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3600" dirty="0">
                <a:latin typeface="Calibri" panose="020F0502020204030204" pitchFamily="34" charset="0"/>
                <a:cs typeface="Calibri" panose="020F0502020204030204" pitchFamily="34" charset="0"/>
              </a:rPr>
              <a:t>Evaluation of Hazards: Occupational Exposure Limits</a:t>
            </a:r>
          </a:p>
        </p:txBody>
      </p:sp>
      <p:sp>
        <p:nvSpPr>
          <p:cNvPr id="9225" name="Rectangle 10"/>
          <p:cNvSpPr>
            <a:spLocks noChangeArrowheads="1"/>
          </p:cNvSpPr>
          <p:nvPr/>
        </p:nvSpPr>
        <p:spPr bwMode="auto">
          <a:xfrm>
            <a:off x="103632" y="2209800"/>
            <a:ext cx="8964168" cy="5478453"/>
          </a:xfrm>
          <a:prstGeom prst="rect">
            <a:avLst/>
          </a:prstGeom>
          <a:noFill/>
          <a:ln w="9525">
            <a:noFill/>
            <a:miter lim="800000"/>
            <a:headEnd/>
            <a:tailEnd/>
          </a:ln>
        </p:spPr>
        <p:txBody>
          <a:bodyPr wrap="square"/>
          <a:lstStyle/>
          <a:p>
            <a:pPr marL="457200" indent="-457200" eaLnBrk="0" hangingPunct="0">
              <a:spcBef>
                <a:spcPts val="600"/>
              </a:spcBef>
              <a:spcAft>
                <a:spcPts val="600"/>
              </a:spcAft>
              <a:buFont typeface="Arial" panose="020B0604020202020204" pitchFamily="34" charset="0"/>
              <a:buChar char="•"/>
              <a:defRPr/>
            </a:pPr>
            <a:r>
              <a:rPr lang="en-US" sz="2800" dirty="0">
                <a:latin typeface="Calibri" panose="020F0502020204030204" pitchFamily="34" charset="0"/>
                <a:cs typeface="Calibri" panose="020F0502020204030204" pitchFamily="34" charset="0"/>
              </a:rPr>
              <a:t>Compare sampling results to the Occupational Exposure Limits</a:t>
            </a:r>
          </a:p>
          <a:p>
            <a:pPr marL="457200" indent="-457200" eaLnBrk="0" hangingPunct="0">
              <a:spcBef>
                <a:spcPts val="600"/>
              </a:spcBef>
              <a:spcAft>
                <a:spcPts val="600"/>
              </a:spcAft>
              <a:buFont typeface="Arial" panose="020B0604020202020204" pitchFamily="34" charset="0"/>
              <a:buChar char="•"/>
              <a:defRPr/>
            </a:pPr>
            <a:r>
              <a:rPr lang="en-US" sz="2800" dirty="0">
                <a:latin typeface="Calibri" panose="020F0502020204030204" pitchFamily="34" charset="0"/>
                <a:cs typeface="Calibri" panose="020F0502020204030204" pitchFamily="34" charset="0"/>
              </a:rPr>
              <a:t>Calculate a Time Weighted Average</a:t>
            </a:r>
          </a:p>
          <a:p>
            <a:pPr eaLnBrk="0" hangingPunct="0">
              <a:defRPr/>
            </a:pPr>
            <a:endParaRPr lang="en-US" sz="2800" dirty="0">
              <a:latin typeface="Calibri" panose="020F0502020204030204" pitchFamily="34" charset="0"/>
              <a:cs typeface="Calibri" panose="020F0502020204030204" pitchFamily="34" charset="0"/>
            </a:endParaRPr>
          </a:p>
          <a:p>
            <a:pPr eaLnBrk="0" hangingPunct="0">
              <a:defRPr/>
            </a:pPr>
            <a:r>
              <a:rPr lang="en-US" sz="3600" dirty="0">
                <a:latin typeface="Calibri" panose="020F0502020204030204" pitchFamily="34" charset="0"/>
                <a:cs typeface="Calibri" panose="020F0502020204030204" pitchFamily="34" charset="0"/>
              </a:rPr>
              <a:t>	TWA = </a:t>
            </a:r>
            <a:r>
              <a:rPr lang="en-US" sz="3600" u="sng" dirty="0">
                <a:latin typeface="Calibri" panose="020F0502020204030204" pitchFamily="34" charset="0"/>
                <a:cs typeface="Calibri" panose="020F0502020204030204" pitchFamily="34" charset="0"/>
              </a:rPr>
              <a:t>(C</a:t>
            </a:r>
            <a:r>
              <a:rPr lang="en-US" sz="3600" u="sng" baseline="-25000" dirty="0">
                <a:latin typeface="Calibri" panose="020F0502020204030204" pitchFamily="34" charset="0"/>
                <a:cs typeface="Calibri" panose="020F0502020204030204" pitchFamily="34" charset="0"/>
              </a:rPr>
              <a:t>1</a:t>
            </a:r>
            <a:r>
              <a:rPr lang="en-US" sz="3600" u="sng" dirty="0">
                <a:latin typeface="Calibri" panose="020F0502020204030204" pitchFamily="34" charset="0"/>
                <a:cs typeface="Calibri" panose="020F0502020204030204" pitchFamily="34" charset="0"/>
              </a:rPr>
              <a:t>T</a:t>
            </a:r>
            <a:r>
              <a:rPr lang="en-US" sz="3600" u="sng" baseline="-25000" dirty="0">
                <a:latin typeface="Calibri" panose="020F0502020204030204" pitchFamily="34" charset="0"/>
                <a:cs typeface="Calibri" panose="020F0502020204030204" pitchFamily="34" charset="0"/>
              </a:rPr>
              <a:t>1</a:t>
            </a:r>
            <a:r>
              <a:rPr lang="en-US" sz="3600" u="sng" dirty="0">
                <a:latin typeface="Calibri" panose="020F0502020204030204" pitchFamily="34" charset="0"/>
                <a:cs typeface="Calibri" panose="020F0502020204030204" pitchFamily="34" charset="0"/>
              </a:rPr>
              <a:t>) + (C</a:t>
            </a:r>
            <a:r>
              <a:rPr lang="en-US" sz="3600" u="sng" baseline="-25000" dirty="0">
                <a:latin typeface="Calibri" panose="020F0502020204030204" pitchFamily="34" charset="0"/>
                <a:cs typeface="Calibri" panose="020F0502020204030204" pitchFamily="34" charset="0"/>
              </a:rPr>
              <a:t>2</a:t>
            </a:r>
            <a:r>
              <a:rPr lang="en-US" sz="3600" u="sng" dirty="0">
                <a:latin typeface="Calibri" panose="020F0502020204030204" pitchFamily="34" charset="0"/>
                <a:cs typeface="Calibri" panose="020F0502020204030204" pitchFamily="34" charset="0"/>
              </a:rPr>
              <a:t>T</a:t>
            </a:r>
            <a:r>
              <a:rPr lang="en-US" sz="3600" u="sng" baseline="-25000" dirty="0">
                <a:latin typeface="Calibri" panose="020F0502020204030204" pitchFamily="34" charset="0"/>
                <a:cs typeface="Calibri" panose="020F0502020204030204" pitchFamily="34" charset="0"/>
              </a:rPr>
              <a:t>2</a:t>
            </a:r>
            <a:r>
              <a:rPr lang="en-US" sz="3600" u="sng" dirty="0">
                <a:latin typeface="Calibri" panose="020F0502020204030204" pitchFamily="34" charset="0"/>
                <a:cs typeface="Calibri" panose="020F0502020204030204" pitchFamily="34" charset="0"/>
              </a:rPr>
              <a:t> ) …+ (</a:t>
            </a:r>
            <a:r>
              <a:rPr lang="en-US" sz="3600" u="sng" dirty="0" err="1">
                <a:latin typeface="Calibri" panose="020F0502020204030204" pitchFamily="34" charset="0"/>
                <a:cs typeface="Calibri" panose="020F0502020204030204" pitchFamily="34" charset="0"/>
              </a:rPr>
              <a:t>C</a:t>
            </a:r>
            <a:r>
              <a:rPr lang="en-US" sz="3600" u="sng" baseline="-25000" dirty="0" err="1">
                <a:latin typeface="Calibri" panose="020F0502020204030204" pitchFamily="34" charset="0"/>
                <a:cs typeface="Calibri" panose="020F0502020204030204" pitchFamily="34" charset="0"/>
              </a:rPr>
              <a:t>n</a:t>
            </a:r>
            <a:r>
              <a:rPr lang="en-US" sz="3600" u="sng" dirty="0" err="1">
                <a:latin typeface="Calibri" panose="020F0502020204030204" pitchFamily="34" charset="0"/>
                <a:cs typeface="Calibri" panose="020F0502020204030204" pitchFamily="34" charset="0"/>
              </a:rPr>
              <a:t>T</a:t>
            </a:r>
            <a:r>
              <a:rPr lang="en-US" sz="3600" u="sng" baseline="-25000" dirty="0" err="1">
                <a:latin typeface="Calibri" panose="020F0502020204030204" pitchFamily="34" charset="0"/>
                <a:cs typeface="Calibri" panose="020F0502020204030204" pitchFamily="34" charset="0"/>
              </a:rPr>
              <a:t>n</a:t>
            </a:r>
            <a:r>
              <a:rPr lang="en-US" sz="3600" u="sng" dirty="0">
                <a:latin typeface="Calibri" panose="020F0502020204030204" pitchFamily="34" charset="0"/>
                <a:cs typeface="Calibri" panose="020F0502020204030204" pitchFamily="34" charset="0"/>
              </a:rPr>
              <a:t>) </a:t>
            </a:r>
          </a:p>
          <a:p>
            <a:pPr eaLnBrk="0" hangingPunct="0">
              <a:defRPr/>
            </a:pPr>
            <a:r>
              <a:rPr lang="en-US" sz="3600" dirty="0">
                <a:latin typeface="Calibri" panose="020F0502020204030204" pitchFamily="34" charset="0"/>
                <a:cs typeface="Calibri" panose="020F0502020204030204" pitchFamily="34" charset="0"/>
              </a:rPr>
              <a:t>			Total Time (8 hours)</a:t>
            </a:r>
          </a:p>
          <a:p>
            <a:pPr marL="1371600" lvl="2" indent="-457200" eaLnBrk="0" hangingPunct="0">
              <a:spcBef>
                <a:spcPts val="600"/>
              </a:spcBef>
              <a:spcAft>
                <a:spcPts val="600"/>
              </a:spcAft>
              <a:buFont typeface="Wingdings" panose="05000000000000000000" pitchFamily="2" charset="2"/>
              <a:buChar char="§"/>
              <a:defRPr/>
            </a:pPr>
            <a:endParaRPr lang="en-US" sz="2800" dirty="0">
              <a:latin typeface="Calibri" panose="020F0502020204030204" pitchFamily="34" charset="0"/>
              <a:cs typeface="Calibri" panose="020F0502020204030204" pitchFamily="34" charset="0"/>
            </a:endParaRPr>
          </a:p>
          <a:p>
            <a:pPr eaLnBrk="0" hangingPunct="0">
              <a:defRPr/>
            </a:pPr>
            <a:endParaRPr lang="en-US" sz="28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89991695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6" name="Text Box 12"/>
          <p:cNvSpPr txBox="1">
            <a:spLocks noChangeArrowheads="1"/>
          </p:cNvSpPr>
          <p:nvPr/>
        </p:nvSpPr>
        <p:spPr bwMode="auto">
          <a:xfrm>
            <a:off x="1041400" y="838200"/>
            <a:ext cx="70612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3600" dirty="0">
                <a:latin typeface="Calibri" panose="020F0502020204030204" pitchFamily="34" charset="0"/>
                <a:cs typeface="Calibri" panose="020F0502020204030204" pitchFamily="34" charset="0"/>
              </a:rPr>
              <a:t>EXAMPLE: TWA Calculation</a:t>
            </a:r>
          </a:p>
        </p:txBody>
      </p:sp>
      <p:sp>
        <p:nvSpPr>
          <p:cNvPr id="9225" name="Rectangle 10"/>
          <p:cNvSpPr>
            <a:spLocks noChangeArrowheads="1"/>
          </p:cNvSpPr>
          <p:nvPr/>
        </p:nvSpPr>
        <p:spPr bwMode="auto">
          <a:xfrm>
            <a:off x="123825" y="1816170"/>
            <a:ext cx="8715375" cy="5326062"/>
          </a:xfrm>
          <a:prstGeom prst="rect">
            <a:avLst/>
          </a:prstGeom>
          <a:noFill/>
          <a:ln w="9525">
            <a:noFill/>
            <a:miter lim="800000"/>
            <a:headEnd/>
            <a:tailEnd/>
          </a:ln>
        </p:spPr>
        <p:txBody>
          <a:bodyPr wrap="none"/>
          <a:lstStyle/>
          <a:p>
            <a:pPr eaLnBrk="0" hangingPunct="0">
              <a:defRPr/>
            </a:pPr>
            <a:endParaRPr lang="en-US" sz="2800" dirty="0">
              <a:latin typeface="Calibri" panose="020F0502020204030204" pitchFamily="34" charset="0"/>
              <a:cs typeface="Calibri" panose="020F0502020204030204" pitchFamily="34" charset="0"/>
            </a:endParaRPr>
          </a:p>
          <a:p>
            <a:pPr marL="457200" indent="-457200" eaLnBrk="0" hangingPunct="0">
              <a:buFont typeface="Arial" pitchFamily="34" charset="0"/>
              <a:buChar char="•"/>
              <a:defRPr/>
            </a:pPr>
            <a:r>
              <a:rPr lang="en-US" sz="2800" dirty="0">
                <a:latin typeface="Calibri" panose="020F0502020204030204" pitchFamily="34" charset="0"/>
                <a:cs typeface="Calibri" panose="020F0502020204030204" pitchFamily="34" charset="0"/>
              </a:rPr>
              <a:t>Calculation of an 8-hour TWA</a:t>
            </a:r>
          </a:p>
          <a:p>
            <a:pPr marL="457200" indent="-457200" eaLnBrk="0" hangingPunct="0">
              <a:buFont typeface="Arial" pitchFamily="34" charset="0"/>
              <a:buChar char="•"/>
              <a:defRPr/>
            </a:pPr>
            <a:endParaRPr lang="en-US" sz="2800" dirty="0">
              <a:latin typeface="Calibri" panose="020F0502020204030204" pitchFamily="34" charset="0"/>
              <a:cs typeface="Calibri" panose="020F0502020204030204" pitchFamily="34" charset="0"/>
            </a:endParaRPr>
          </a:p>
          <a:p>
            <a:pPr marL="914400" lvl="1" indent="-457200" eaLnBrk="0" hangingPunct="0">
              <a:buFontTx/>
              <a:buChar char="-"/>
              <a:defRPr/>
            </a:pPr>
            <a:r>
              <a:rPr lang="en-US" sz="2800" dirty="0">
                <a:latin typeface="Calibri" panose="020F0502020204030204" pitchFamily="34" charset="0"/>
                <a:cs typeface="Calibri" panose="020F0502020204030204" pitchFamily="34" charset="0"/>
              </a:rPr>
              <a:t>1 hours at 200 µg/m</a:t>
            </a:r>
            <a:r>
              <a:rPr lang="en-US" sz="2800" baseline="30000" dirty="0">
                <a:latin typeface="Calibri" panose="020F0502020204030204" pitchFamily="34" charset="0"/>
                <a:cs typeface="Calibri" panose="020F0502020204030204" pitchFamily="34" charset="0"/>
              </a:rPr>
              <a:t>3</a:t>
            </a:r>
          </a:p>
          <a:p>
            <a:pPr marL="914400" lvl="1" indent="-457200" eaLnBrk="0" hangingPunct="0">
              <a:buFontTx/>
              <a:buChar char="-"/>
              <a:defRPr/>
            </a:pPr>
            <a:r>
              <a:rPr lang="en-US" sz="2800" dirty="0">
                <a:latin typeface="Calibri" panose="020F0502020204030204" pitchFamily="34" charset="0"/>
                <a:cs typeface="Calibri" panose="020F0502020204030204" pitchFamily="34" charset="0"/>
              </a:rPr>
              <a:t>5 hours at 0.1 µg/m</a:t>
            </a:r>
            <a:r>
              <a:rPr lang="en-US" sz="2800" baseline="30000" dirty="0">
                <a:latin typeface="Calibri" panose="020F0502020204030204" pitchFamily="34" charset="0"/>
                <a:cs typeface="Calibri" panose="020F0502020204030204" pitchFamily="34" charset="0"/>
              </a:rPr>
              <a:t>3</a:t>
            </a:r>
          </a:p>
          <a:p>
            <a:pPr marL="914400" lvl="1" indent="-457200" eaLnBrk="0" hangingPunct="0">
              <a:buFontTx/>
              <a:buChar char="-"/>
              <a:defRPr/>
            </a:pPr>
            <a:r>
              <a:rPr lang="en-US" sz="2800" dirty="0">
                <a:latin typeface="Calibri" panose="020F0502020204030204" pitchFamily="34" charset="0"/>
                <a:cs typeface="Calibri" panose="020F0502020204030204" pitchFamily="34" charset="0"/>
              </a:rPr>
              <a:t>2 hours at 0 µg/m</a:t>
            </a:r>
            <a:r>
              <a:rPr lang="en-US" sz="2800" baseline="30000" dirty="0">
                <a:latin typeface="Calibri" panose="020F0502020204030204" pitchFamily="34" charset="0"/>
                <a:cs typeface="Calibri" panose="020F0502020204030204" pitchFamily="34" charset="0"/>
              </a:rPr>
              <a:t>3</a:t>
            </a:r>
          </a:p>
          <a:p>
            <a:pPr lvl="1" eaLnBrk="0" hangingPunct="0">
              <a:defRPr/>
            </a:pPr>
            <a:endParaRPr lang="en-US" sz="2800" dirty="0">
              <a:latin typeface="Calibri" panose="020F0502020204030204" pitchFamily="34" charset="0"/>
              <a:cs typeface="Calibri" panose="020F0502020204030204" pitchFamily="34" charset="0"/>
            </a:endParaRPr>
          </a:p>
          <a:p>
            <a:pPr eaLnBrk="0" hangingPunct="0">
              <a:defRPr/>
            </a:pPr>
            <a:endParaRPr lang="en-US" sz="2800" dirty="0">
              <a:latin typeface="Calibri" panose="020F0502020204030204" pitchFamily="34" charset="0"/>
              <a:cs typeface="Calibri" panose="020F0502020204030204" pitchFamily="34" charset="0"/>
            </a:endParaRPr>
          </a:p>
          <a:p>
            <a:pPr marL="457200" indent="-457200" eaLnBrk="0" hangingPunct="0">
              <a:buFont typeface="Arial" pitchFamily="34" charset="0"/>
              <a:buChar char="•"/>
              <a:defRPr/>
            </a:pPr>
            <a:r>
              <a:rPr lang="en-US" sz="2800" dirty="0">
                <a:latin typeface="Calibri" panose="020F0502020204030204" pitchFamily="34" charset="0"/>
                <a:cs typeface="Calibri" panose="020F0502020204030204" pitchFamily="34" charset="0"/>
              </a:rPr>
              <a:t>Did we exceed the PEL for RCS?</a:t>
            </a:r>
          </a:p>
        </p:txBody>
      </p:sp>
    </p:spTree>
    <p:extLst>
      <p:ext uri="{BB962C8B-B14F-4D97-AF65-F5344CB8AC3E}">
        <p14:creationId xmlns:p14="http://schemas.microsoft.com/office/powerpoint/2010/main" val="425843647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8" name="Text Box 12"/>
          <p:cNvSpPr txBox="1">
            <a:spLocks noChangeArrowheads="1"/>
          </p:cNvSpPr>
          <p:nvPr/>
        </p:nvSpPr>
        <p:spPr bwMode="auto">
          <a:xfrm>
            <a:off x="1041400" y="776226"/>
            <a:ext cx="70612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3600" dirty="0">
                <a:latin typeface="Calibri" panose="020F0502020204030204" pitchFamily="34" charset="0"/>
                <a:cs typeface="Calibri" panose="020F0502020204030204" pitchFamily="34" charset="0"/>
              </a:rPr>
              <a:t>EXAMPLE: TWA Calculation</a:t>
            </a:r>
          </a:p>
        </p:txBody>
      </p:sp>
      <p:sp>
        <p:nvSpPr>
          <p:cNvPr id="9225" name="Rectangle 10"/>
          <p:cNvSpPr>
            <a:spLocks noChangeArrowheads="1"/>
          </p:cNvSpPr>
          <p:nvPr/>
        </p:nvSpPr>
        <p:spPr bwMode="auto">
          <a:xfrm>
            <a:off x="152400" y="1802648"/>
            <a:ext cx="9144000" cy="5478453"/>
          </a:xfrm>
          <a:prstGeom prst="rect">
            <a:avLst/>
          </a:prstGeom>
          <a:noFill/>
          <a:ln w="9525">
            <a:noFill/>
            <a:miter lim="800000"/>
            <a:headEnd/>
            <a:tailEnd/>
          </a:ln>
        </p:spPr>
        <p:txBody>
          <a:bodyPr wrap="square"/>
          <a:lstStyle/>
          <a:p>
            <a:pPr lvl="1" eaLnBrk="0" hangingPunct="0">
              <a:defRPr/>
            </a:pPr>
            <a:endParaRPr lang="en-US" sz="2800" dirty="0">
              <a:latin typeface="Calibri" panose="020F0502020204030204" pitchFamily="34" charset="0"/>
              <a:cs typeface="Calibri" panose="020F0502020204030204" pitchFamily="34" charset="0"/>
            </a:endParaRPr>
          </a:p>
          <a:p>
            <a:pPr eaLnBrk="0" hangingPunct="0">
              <a:defRPr/>
            </a:pPr>
            <a:r>
              <a:rPr lang="en-US" sz="3200" dirty="0">
                <a:latin typeface="Calibri" panose="020F0502020204030204" pitchFamily="34" charset="0"/>
                <a:cs typeface="Calibri" panose="020F0502020204030204" pitchFamily="34" charset="0"/>
              </a:rPr>
              <a:t>TWA = </a:t>
            </a:r>
            <a:r>
              <a:rPr lang="en-US" sz="3200" u="sng" dirty="0">
                <a:latin typeface="Calibri" panose="020F0502020204030204" pitchFamily="34" charset="0"/>
                <a:cs typeface="Calibri" panose="020F0502020204030204" pitchFamily="34" charset="0"/>
              </a:rPr>
              <a:t>(C</a:t>
            </a:r>
            <a:r>
              <a:rPr lang="en-US" sz="3200" u="sng" baseline="-25000" dirty="0">
                <a:latin typeface="Calibri" panose="020F0502020204030204" pitchFamily="34" charset="0"/>
                <a:cs typeface="Calibri" panose="020F0502020204030204" pitchFamily="34" charset="0"/>
              </a:rPr>
              <a:t>1</a:t>
            </a:r>
            <a:r>
              <a:rPr lang="en-US" sz="3200" u="sng" dirty="0">
                <a:latin typeface="Calibri" panose="020F0502020204030204" pitchFamily="34" charset="0"/>
                <a:cs typeface="Calibri" panose="020F0502020204030204" pitchFamily="34" charset="0"/>
              </a:rPr>
              <a:t>T</a:t>
            </a:r>
            <a:r>
              <a:rPr lang="en-US" sz="3200" u="sng" baseline="-25000" dirty="0">
                <a:latin typeface="Calibri" panose="020F0502020204030204" pitchFamily="34" charset="0"/>
                <a:cs typeface="Calibri" panose="020F0502020204030204" pitchFamily="34" charset="0"/>
              </a:rPr>
              <a:t>1</a:t>
            </a:r>
            <a:r>
              <a:rPr lang="en-US" sz="3200" u="sng" dirty="0">
                <a:latin typeface="Calibri" panose="020F0502020204030204" pitchFamily="34" charset="0"/>
                <a:cs typeface="Calibri" panose="020F0502020204030204" pitchFamily="34" charset="0"/>
              </a:rPr>
              <a:t>) + (C</a:t>
            </a:r>
            <a:r>
              <a:rPr lang="en-US" sz="3200" u="sng" baseline="-25000" dirty="0">
                <a:latin typeface="Calibri" panose="020F0502020204030204" pitchFamily="34" charset="0"/>
                <a:cs typeface="Calibri" panose="020F0502020204030204" pitchFamily="34" charset="0"/>
              </a:rPr>
              <a:t>2</a:t>
            </a:r>
            <a:r>
              <a:rPr lang="en-US" sz="3200" u="sng" dirty="0">
                <a:latin typeface="Calibri" panose="020F0502020204030204" pitchFamily="34" charset="0"/>
                <a:cs typeface="Calibri" panose="020F0502020204030204" pitchFamily="34" charset="0"/>
              </a:rPr>
              <a:t>T</a:t>
            </a:r>
            <a:r>
              <a:rPr lang="en-US" sz="3200" u="sng" baseline="-25000" dirty="0">
                <a:latin typeface="Calibri" panose="020F0502020204030204" pitchFamily="34" charset="0"/>
                <a:cs typeface="Calibri" panose="020F0502020204030204" pitchFamily="34" charset="0"/>
              </a:rPr>
              <a:t>2</a:t>
            </a:r>
            <a:r>
              <a:rPr lang="en-US" sz="3200" u="sng" dirty="0">
                <a:latin typeface="Calibri" panose="020F0502020204030204" pitchFamily="34" charset="0"/>
                <a:cs typeface="Calibri" panose="020F0502020204030204" pitchFamily="34" charset="0"/>
              </a:rPr>
              <a:t> ) …+ (</a:t>
            </a:r>
            <a:r>
              <a:rPr lang="en-US" sz="3200" u="sng" dirty="0" err="1">
                <a:latin typeface="Calibri" panose="020F0502020204030204" pitchFamily="34" charset="0"/>
                <a:cs typeface="Calibri" panose="020F0502020204030204" pitchFamily="34" charset="0"/>
              </a:rPr>
              <a:t>C</a:t>
            </a:r>
            <a:r>
              <a:rPr lang="en-US" sz="3200" u="sng" baseline="-25000" dirty="0" err="1">
                <a:latin typeface="Calibri" panose="020F0502020204030204" pitchFamily="34" charset="0"/>
                <a:cs typeface="Calibri" panose="020F0502020204030204" pitchFamily="34" charset="0"/>
              </a:rPr>
              <a:t>n</a:t>
            </a:r>
            <a:r>
              <a:rPr lang="en-US" sz="3200" u="sng" dirty="0" err="1">
                <a:latin typeface="Calibri" panose="020F0502020204030204" pitchFamily="34" charset="0"/>
                <a:cs typeface="Calibri" panose="020F0502020204030204" pitchFamily="34" charset="0"/>
              </a:rPr>
              <a:t>T</a:t>
            </a:r>
            <a:r>
              <a:rPr lang="en-US" sz="3200" u="sng" baseline="-25000" dirty="0" err="1">
                <a:latin typeface="Calibri" panose="020F0502020204030204" pitchFamily="34" charset="0"/>
                <a:cs typeface="Calibri" panose="020F0502020204030204" pitchFamily="34" charset="0"/>
              </a:rPr>
              <a:t>n</a:t>
            </a:r>
            <a:r>
              <a:rPr lang="en-US" sz="3200" u="sng" dirty="0">
                <a:latin typeface="Calibri" panose="020F0502020204030204" pitchFamily="34" charset="0"/>
                <a:cs typeface="Calibri" panose="020F0502020204030204" pitchFamily="34" charset="0"/>
              </a:rPr>
              <a:t>) </a:t>
            </a:r>
          </a:p>
          <a:p>
            <a:pPr eaLnBrk="0" hangingPunct="0">
              <a:defRPr/>
            </a:pPr>
            <a:r>
              <a:rPr lang="en-US" sz="3200" dirty="0">
                <a:latin typeface="Calibri" panose="020F0502020204030204" pitchFamily="34" charset="0"/>
                <a:cs typeface="Calibri" panose="020F0502020204030204" pitchFamily="34" charset="0"/>
              </a:rPr>
              <a:t>		Total Time (8 hours)</a:t>
            </a:r>
          </a:p>
          <a:p>
            <a:pPr eaLnBrk="0" hangingPunct="0">
              <a:defRPr/>
            </a:pPr>
            <a:endParaRPr lang="en-US" sz="3600" dirty="0">
              <a:latin typeface="Calibri" panose="020F0502020204030204" pitchFamily="34" charset="0"/>
              <a:cs typeface="Calibri" panose="020F0502020204030204" pitchFamily="34" charset="0"/>
            </a:endParaRPr>
          </a:p>
          <a:p>
            <a:pPr eaLnBrk="0" hangingPunct="0">
              <a:spcBef>
                <a:spcPts val="0"/>
              </a:spcBef>
              <a:defRPr/>
            </a:pPr>
            <a:r>
              <a:rPr lang="en-US" sz="2600" dirty="0">
                <a:latin typeface="Calibri" panose="020F0502020204030204" pitchFamily="34" charset="0"/>
                <a:cs typeface="Calibri" panose="020F0502020204030204" pitchFamily="34" charset="0"/>
              </a:rPr>
              <a:t>TWA = </a:t>
            </a:r>
            <a:r>
              <a:rPr lang="en-US" sz="2600" u="sng" dirty="0">
                <a:latin typeface="Calibri" panose="020F0502020204030204" pitchFamily="34" charset="0"/>
                <a:cs typeface="Calibri" panose="020F0502020204030204" pitchFamily="34" charset="0"/>
              </a:rPr>
              <a:t>(1 </a:t>
            </a:r>
            <a:r>
              <a:rPr lang="en-US" sz="2600" u="sng" dirty="0" err="1">
                <a:latin typeface="Calibri" panose="020F0502020204030204" pitchFamily="34" charset="0"/>
                <a:cs typeface="Calibri" panose="020F0502020204030204" pitchFamily="34" charset="0"/>
              </a:rPr>
              <a:t>hr</a:t>
            </a:r>
            <a:r>
              <a:rPr lang="en-US" sz="2600" u="sng" dirty="0">
                <a:latin typeface="Calibri" panose="020F0502020204030204" pitchFamily="34" charset="0"/>
                <a:cs typeface="Calibri" panose="020F0502020204030204" pitchFamily="34" charset="0"/>
              </a:rPr>
              <a:t> x 200 µg/m</a:t>
            </a:r>
            <a:r>
              <a:rPr lang="en-US" sz="2600" u="sng" baseline="30000" dirty="0">
                <a:latin typeface="Calibri" panose="020F0502020204030204" pitchFamily="34" charset="0"/>
                <a:cs typeface="Calibri" panose="020F0502020204030204" pitchFamily="34" charset="0"/>
              </a:rPr>
              <a:t>3</a:t>
            </a:r>
            <a:r>
              <a:rPr lang="en-US" sz="2600" u="sng" dirty="0">
                <a:latin typeface="Calibri" panose="020F0502020204030204" pitchFamily="34" charset="0"/>
                <a:cs typeface="Calibri" panose="020F0502020204030204" pitchFamily="34" charset="0"/>
              </a:rPr>
              <a:t>) + (5 x 0.1 µg/m</a:t>
            </a:r>
            <a:r>
              <a:rPr lang="en-US" sz="2600" u="sng" baseline="30000" dirty="0">
                <a:latin typeface="Calibri" panose="020F0502020204030204" pitchFamily="34" charset="0"/>
                <a:cs typeface="Calibri" panose="020F0502020204030204" pitchFamily="34" charset="0"/>
              </a:rPr>
              <a:t>3</a:t>
            </a:r>
            <a:r>
              <a:rPr lang="en-US" sz="2600" u="sng" dirty="0">
                <a:latin typeface="Calibri" panose="020F0502020204030204" pitchFamily="34" charset="0"/>
                <a:cs typeface="Calibri" panose="020F0502020204030204" pitchFamily="34" charset="0"/>
              </a:rPr>
              <a:t> ) + (2 x 0) </a:t>
            </a:r>
          </a:p>
          <a:p>
            <a:pPr eaLnBrk="0" hangingPunct="0">
              <a:spcBef>
                <a:spcPts val="0"/>
              </a:spcBef>
              <a:defRPr/>
            </a:pPr>
            <a:r>
              <a:rPr lang="en-US" sz="2600" dirty="0">
                <a:latin typeface="Calibri" panose="020F0502020204030204" pitchFamily="34" charset="0"/>
                <a:cs typeface="Calibri" panose="020F0502020204030204" pitchFamily="34" charset="0"/>
              </a:rPr>
              <a:t>			 8 hours</a:t>
            </a:r>
          </a:p>
          <a:p>
            <a:pPr eaLnBrk="0" hangingPunct="0">
              <a:spcBef>
                <a:spcPts val="0"/>
              </a:spcBef>
              <a:defRPr/>
            </a:pPr>
            <a:endParaRPr lang="en-US" sz="2400" dirty="0">
              <a:latin typeface="Calibri" panose="020F0502020204030204" pitchFamily="34" charset="0"/>
              <a:cs typeface="Calibri" panose="020F0502020204030204" pitchFamily="34" charset="0"/>
            </a:endParaRPr>
          </a:p>
          <a:p>
            <a:pPr eaLnBrk="0" hangingPunct="0">
              <a:defRPr/>
            </a:pPr>
            <a:r>
              <a:rPr lang="en-US" sz="2600" dirty="0">
                <a:latin typeface="Calibri" panose="020F0502020204030204" pitchFamily="34" charset="0"/>
                <a:cs typeface="Calibri" panose="020F0502020204030204" pitchFamily="34" charset="0"/>
              </a:rPr>
              <a:t>TWA =     </a:t>
            </a:r>
            <a:r>
              <a:rPr lang="en-US" sz="2600" u="sng" dirty="0">
                <a:latin typeface="Calibri" panose="020F0502020204030204" pitchFamily="34" charset="0"/>
                <a:cs typeface="Calibri" panose="020F0502020204030204" pitchFamily="34" charset="0"/>
              </a:rPr>
              <a:t>(200) + (0.5)+(0) </a:t>
            </a:r>
          </a:p>
          <a:p>
            <a:pPr eaLnBrk="0" hangingPunct="0">
              <a:defRPr/>
            </a:pPr>
            <a:r>
              <a:rPr lang="en-US" sz="2600" dirty="0">
                <a:latin typeface="Calibri" panose="020F0502020204030204" pitchFamily="34" charset="0"/>
                <a:cs typeface="Calibri" panose="020F0502020204030204" pitchFamily="34" charset="0"/>
              </a:rPr>
              <a:t>		8 hours</a:t>
            </a:r>
          </a:p>
          <a:p>
            <a:pPr marL="0" lvl="2" eaLnBrk="0" hangingPunct="0">
              <a:spcBef>
                <a:spcPts val="600"/>
              </a:spcBef>
              <a:spcAft>
                <a:spcPts val="600"/>
              </a:spcAft>
              <a:defRPr/>
            </a:pPr>
            <a:r>
              <a:rPr lang="en-US" sz="2800" dirty="0">
                <a:latin typeface="Calibri" panose="020F0502020204030204" pitchFamily="34" charset="0"/>
                <a:cs typeface="Calibri" panose="020F0502020204030204" pitchFamily="34" charset="0"/>
              </a:rPr>
              <a:t>TWA = 25.1 µg/m</a:t>
            </a:r>
            <a:r>
              <a:rPr lang="en-US" sz="2800" baseline="30000" dirty="0">
                <a:latin typeface="Calibri" panose="020F0502020204030204" pitchFamily="34" charset="0"/>
                <a:cs typeface="Calibri" panose="020F0502020204030204" pitchFamily="34" charset="0"/>
              </a:rPr>
              <a:t>3</a:t>
            </a:r>
            <a:endParaRPr lang="en-US" sz="2800" dirty="0">
              <a:latin typeface="Calibri" panose="020F0502020204030204" pitchFamily="34" charset="0"/>
              <a:cs typeface="Calibri" panose="020F0502020204030204" pitchFamily="34" charset="0"/>
            </a:endParaRPr>
          </a:p>
        </p:txBody>
      </p:sp>
      <p:sp>
        <p:nvSpPr>
          <p:cNvPr id="2" name="TextBox 1">
            <a:extLst>
              <a:ext uri="{FF2B5EF4-FFF2-40B4-BE49-F238E27FC236}">
                <a16:creationId xmlns:a16="http://schemas.microsoft.com/office/drawing/2014/main" id="{88D79F09-7410-4F35-B9EF-10C3949BED1C}"/>
              </a:ext>
            </a:extLst>
          </p:cNvPr>
          <p:cNvSpPr txBox="1"/>
          <p:nvPr/>
        </p:nvSpPr>
        <p:spPr>
          <a:xfrm>
            <a:off x="6172200" y="2057400"/>
            <a:ext cx="2667000" cy="923330"/>
          </a:xfrm>
          <a:prstGeom prst="rect">
            <a:avLst/>
          </a:prstGeom>
          <a:noFill/>
          <a:ln w="38100">
            <a:solidFill>
              <a:srgbClr val="00B0F0"/>
            </a:solidFill>
          </a:ln>
        </p:spPr>
        <p:txBody>
          <a:bodyPr wrap="square" rtlCol="0">
            <a:spAutoFit/>
          </a:bodyPr>
          <a:lstStyle/>
          <a:p>
            <a:pPr marL="0" lvl="1" eaLnBrk="0" hangingPunct="0">
              <a:defRPr/>
            </a:pPr>
            <a:r>
              <a:rPr lang="en-US" sz="1800" dirty="0">
                <a:latin typeface="Helvetica" pitchFamily="34" charset="0"/>
              </a:rPr>
              <a:t>1 hours at 200 </a:t>
            </a:r>
            <a:r>
              <a:rPr lang="en-US" sz="1800" dirty="0">
                <a:latin typeface="Calibri" panose="020F0502020204030204" pitchFamily="34" charset="0"/>
                <a:cs typeface="Calibri" panose="020F0502020204030204" pitchFamily="34" charset="0"/>
              </a:rPr>
              <a:t>µg/m</a:t>
            </a:r>
            <a:r>
              <a:rPr lang="en-US" sz="1800" baseline="30000" dirty="0">
                <a:latin typeface="Calibri" panose="020F0502020204030204" pitchFamily="34" charset="0"/>
                <a:cs typeface="Calibri" panose="020F0502020204030204" pitchFamily="34" charset="0"/>
              </a:rPr>
              <a:t>3</a:t>
            </a:r>
            <a:endParaRPr lang="en-US" baseline="30000" dirty="0">
              <a:latin typeface="Helvetica" pitchFamily="34" charset="0"/>
              <a:cs typeface="Calibri" panose="020F0502020204030204" pitchFamily="34" charset="0"/>
            </a:endParaRPr>
          </a:p>
          <a:p>
            <a:pPr marL="0" lvl="1" eaLnBrk="0" hangingPunct="0">
              <a:defRPr/>
            </a:pPr>
            <a:r>
              <a:rPr lang="en-US" sz="1800" dirty="0">
                <a:latin typeface="Helvetica" pitchFamily="34" charset="0"/>
              </a:rPr>
              <a:t>5 hours at 0.1 </a:t>
            </a:r>
            <a:r>
              <a:rPr lang="en-US" sz="1800" dirty="0">
                <a:latin typeface="Calibri" panose="020F0502020204030204" pitchFamily="34" charset="0"/>
                <a:cs typeface="Calibri" panose="020F0502020204030204" pitchFamily="34" charset="0"/>
              </a:rPr>
              <a:t>µg/m</a:t>
            </a:r>
            <a:r>
              <a:rPr lang="en-US" sz="1800" baseline="30000" dirty="0">
                <a:latin typeface="Calibri" panose="020F0502020204030204" pitchFamily="34" charset="0"/>
                <a:cs typeface="Calibri" panose="020F0502020204030204" pitchFamily="34" charset="0"/>
              </a:rPr>
              <a:t>3</a:t>
            </a:r>
          </a:p>
          <a:p>
            <a:pPr marL="0" lvl="1" eaLnBrk="0" hangingPunct="0">
              <a:defRPr/>
            </a:pPr>
            <a:r>
              <a:rPr lang="en-US" sz="1800" dirty="0">
                <a:latin typeface="Helvetica" pitchFamily="34" charset="0"/>
              </a:rPr>
              <a:t>2 hours at 0 </a:t>
            </a:r>
            <a:r>
              <a:rPr lang="en-US" sz="1800" dirty="0">
                <a:latin typeface="Calibri" panose="020F0502020204030204" pitchFamily="34" charset="0"/>
                <a:cs typeface="Calibri" panose="020F0502020204030204" pitchFamily="34" charset="0"/>
              </a:rPr>
              <a:t>µg/m</a:t>
            </a:r>
            <a:r>
              <a:rPr lang="en-US" sz="1800" baseline="30000" dirty="0">
                <a:latin typeface="Calibri" panose="020F0502020204030204" pitchFamily="34" charset="0"/>
                <a:cs typeface="Calibri" panose="020F0502020204030204" pitchFamily="34" charset="0"/>
              </a:rPr>
              <a:t>3</a:t>
            </a:r>
          </a:p>
        </p:txBody>
      </p:sp>
      <p:sp>
        <p:nvSpPr>
          <p:cNvPr id="3" name="TextBox 2">
            <a:extLst>
              <a:ext uri="{FF2B5EF4-FFF2-40B4-BE49-F238E27FC236}">
                <a16:creationId xmlns:a16="http://schemas.microsoft.com/office/drawing/2014/main" id="{69EFDCF9-0C84-4E6D-8239-6A6E038CC699}"/>
              </a:ext>
            </a:extLst>
          </p:cNvPr>
          <p:cNvSpPr txBox="1"/>
          <p:nvPr/>
        </p:nvSpPr>
        <p:spPr>
          <a:xfrm>
            <a:off x="5562600" y="4966901"/>
            <a:ext cx="2971800" cy="1200329"/>
          </a:xfrm>
          <a:prstGeom prst="rect">
            <a:avLst/>
          </a:prstGeom>
          <a:noFill/>
          <a:ln w="19050">
            <a:solidFill>
              <a:srgbClr val="FF0000"/>
            </a:solidFill>
          </a:ln>
        </p:spPr>
        <p:txBody>
          <a:bodyPr wrap="square" rtlCol="0" anchor="ctr">
            <a:spAutoFit/>
          </a:bodyPr>
          <a:lstStyle/>
          <a:p>
            <a:pPr algn="ctr"/>
            <a:r>
              <a:rPr lang="en-US" sz="1800" dirty="0">
                <a:latin typeface="Helvetica" pitchFamily="34" charset="0"/>
              </a:rPr>
              <a:t>RCS </a:t>
            </a:r>
          </a:p>
          <a:p>
            <a:pPr algn="ctr"/>
            <a:r>
              <a:rPr lang="en-US" dirty="0">
                <a:latin typeface="Helvetica" pitchFamily="34" charset="0"/>
              </a:rPr>
              <a:t>OSHA </a:t>
            </a:r>
            <a:r>
              <a:rPr lang="en-US" sz="1800" dirty="0">
                <a:latin typeface="Helvetica" pitchFamily="34" charset="0"/>
              </a:rPr>
              <a:t>PEL = 50 </a:t>
            </a:r>
            <a:r>
              <a:rPr lang="en-US" sz="1800" dirty="0">
                <a:latin typeface="Calibri" panose="020F0502020204030204" pitchFamily="34" charset="0"/>
                <a:cs typeface="Calibri" panose="020F0502020204030204" pitchFamily="34" charset="0"/>
              </a:rPr>
              <a:t>µg/m</a:t>
            </a:r>
            <a:r>
              <a:rPr lang="en-US" sz="1800" baseline="30000" dirty="0">
                <a:latin typeface="Calibri" panose="020F0502020204030204" pitchFamily="34" charset="0"/>
                <a:cs typeface="Calibri" panose="020F0502020204030204" pitchFamily="34" charset="0"/>
              </a:rPr>
              <a:t>3</a:t>
            </a:r>
          </a:p>
          <a:p>
            <a:pPr algn="ctr"/>
            <a:r>
              <a:rPr lang="en-US" dirty="0">
                <a:latin typeface="Helvetica" pitchFamily="34" charset="0"/>
              </a:rPr>
              <a:t>MSHA </a:t>
            </a:r>
            <a:r>
              <a:rPr lang="en-US" sz="1800" dirty="0">
                <a:latin typeface="Helvetica" pitchFamily="34" charset="0"/>
              </a:rPr>
              <a:t>PEL = 100 </a:t>
            </a:r>
            <a:r>
              <a:rPr lang="en-US" sz="1800" dirty="0">
                <a:latin typeface="Calibri" panose="020F0502020204030204" pitchFamily="34" charset="0"/>
                <a:cs typeface="Calibri" panose="020F0502020204030204" pitchFamily="34" charset="0"/>
              </a:rPr>
              <a:t>µg/m</a:t>
            </a:r>
            <a:r>
              <a:rPr lang="en-US" sz="1800" baseline="30000" dirty="0">
                <a:latin typeface="Calibri" panose="020F0502020204030204" pitchFamily="34" charset="0"/>
                <a:cs typeface="Calibri" panose="020F0502020204030204" pitchFamily="34" charset="0"/>
              </a:rPr>
              <a:t>3 **</a:t>
            </a:r>
          </a:p>
          <a:p>
            <a:pPr algn="ctr"/>
            <a:endParaRPr lang="en-US" sz="1800" dirty="0">
              <a:latin typeface="Helvetica" pitchFamily="34" charset="0"/>
            </a:endParaRPr>
          </a:p>
        </p:txBody>
      </p:sp>
      <p:sp>
        <p:nvSpPr>
          <p:cNvPr id="4" name="TextBox 3">
            <a:extLst>
              <a:ext uri="{FF2B5EF4-FFF2-40B4-BE49-F238E27FC236}">
                <a16:creationId xmlns:a16="http://schemas.microsoft.com/office/drawing/2014/main" id="{917BBC9B-0334-F349-C4B8-644FCF296BE3}"/>
              </a:ext>
            </a:extLst>
          </p:cNvPr>
          <p:cNvSpPr txBox="1"/>
          <p:nvPr/>
        </p:nvSpPr>
        <p:spPr>
          <a:xfrm>
            <a:off x="5181600" y="6255681"/>
            <a:ext cx="3962400" cy="369332"/>
          </a:xfrm>
          <a:prstGeom prst="rect">
            <a:avLst/>
          </a:prstGeom>
          <a:noFill/>
          <a:ln w="19050">
            <a:noFill/>
          </a:ln>
        </p:spPr>
        <p:txBody>
          <a:bodyPr wrap="square" rtlCol="0" anchor="ctr">
            <a:spAutoFit/>
          </a:bodyPr>
          <a:lstStyle/>
          <a:p>
            <a:pPr algn="ctr"/>
            <a:r>
              <a:rPr lang="en-US" dirty="0">
                <a:latin typeface="Helvetica" pitchFamily="34" charset="0"/>
              </a:rPr>
              <a:t>**MSHA Proposed </a:t>
            </a:r>
            <a:r>
              <a:rPr lang="en-US" sz="1800" dirty="0">
                <a:latin typeface="Helvetica" pitchFamily="34" charset="0"/>
              </a:rPr>
              <a:t>PEL = 50 </a:t>
            </a:r>
            <a:r>
              <a:rPr lang="en-US" sz="1800" dirty="0">
                <a:latin typeface="Calibri" panose="020F0502020204030204" pitchFamily="34" charset="0"/>
                <a:cs typeface="Calibri" panose="020F0502020204030204" pitchFamily="34" charset="0"/>
              </a:rPr>
              <a:t>µg/m</a:t>
            </a:r>
            <a:r>
              <a:rPr lang="en-US" sz="1800" baseline="30000" dirty="0">
                <a:latin typeface="Calibri" panose="020F0502020204030204" pitchFamily="34" charset="0"/>
                <a:cs typeface="Calibri" panose="020F0502020204030204" pitchFamily="34" charset="0"/>
              </a:rPr>
              <a:t>3</a:t>
            </a:r>
            <a:endParaRPr lang="en-US" sz="1800" dirty="0">
              <a:latin typeface="Helvetica" pitchFamily="34" charset="0"/>
            </a:endParaRPr>
          </a:p>
        </p:txBody>
      </p:sp>
    </p:spTree>
    <p:extLst>
      <p:ext uri="{BB962C8B-B14F-4D97-AF65-F5344CB8AC3E}">
        <p14:creationId xmlns:p14="http://schemas.microsoft.com/office/powerpoint/2010/main" val="306004470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9234" name="Rectangle 2">
            <a:extLst>
              <a:ext uri="{FF2B5EF4-FFF2-40B4-BE49-F238E27FC236}">
                <a16:creationId xmlns:a16="http://schemas.microsoft.com/office/drawing/2014/main" id="{CA75A587-E483-42E0-9E78-0FF9AB52D4D7}"/>
              </a:ext>
            </a:extLst>
          </p:cNvPr>
          <p:cNvSpPr>
            <a:spLocks noGrp="1" noChangeArrowheads="1"/>
          </p:cNvSpPr>
          <p:nvPr>
            <p:ph type="title" idx="4294967295"/>
          </p:nvPr>
        </p:nvSpPr>
        <p:spPr>
          <a:xfrm>
            <a:off x="914400" y="685800"/>
            <a:ext cx="7315200" cy="1350962"/>
          </a:xfrm>
          <a:prstGeom prst="rect">
            <a:avLst/>
          </a:prstGeom>
        </p:spPr>
        <p:txBody>
          <a:bodyPr rtlCol="0">
            <a:normAutofit/>
          </a:bodyPr>
          <a:lstStyle/>
          <a:p>
            <a:pPr algn="l" fontAlgn="auto">
              <a:spcAft>
                <a:spcPts val="0"/>
              </a:spcAft>
              <a:defRPr/>
            </a:pPr>
            <a:r>
              <a:rPr lang="en-US" sz="4100" dirty="0">
                <a:latin typeface="Calibri" panose="020F0502020204030204" pitchFamily="34" charset="0"/>
                <a:cs typeface="Calibri" panose="020F0502020204030204" pitchFamily="34" charset="0"/>
              </a:rPr>
              <a:t>Occupational Exposure Limits</a:t>
            </a:r>
            <a:br>
              <a:rPr lang="en-US" sz="4100" dirty="0">
                <a:latin typeface="Calibri" panose="020F0502020204030204" pitchFamily="34" charset="0"/>
                <a:cs typeface="Calibri" panose="020F0502020204030204" pitchFamily="34" charset="0"/>
              </a:rPr>
            </a:br>
            <a:endParaRPr lang="en-US" sz="4100" dirty="0">
              <a:latin typeface="Calibri" panose="020F0502020204030204" pitchFamily="34" charset="0"/>
              <a:cs typeface="Calibri" panose="020F0502020204030204" pitchFamily="34" charset="0"/>
            </a:endParaRPr>
          </a:p>
        </p:txBody>
      </p:sp>
      <p:graphicFrame>
        <p:nvGraphicFramePr>
          <p:cNvPr id="479236" name="Rectangle 3">
            <a:extLst>
              <a:ext uri="{FF2B5EF4-FFF2-40B4-BE49-F238E27FC236}">
                <a16:creationId xmlns:a16="http://schemas.microsoft.com/office/drawing/2014/main" id="{ABF410FD-3AF1-49E4-AC6E-AABED2D859E3}"/>
              </a:ext>
            </a:extLst>
          </p:cNvPr>
          <p:cNvGraphicFramePr>
            <a:graphicFrameLocks noGrp="1"/>
          </p:cNvGraphicFramePr>
          <p:nvPr>
            <p:ph idx="4294967295"/>
            <p:extLst>
              <p:ext uri="{D42A27DB-BD31-4B8C-83A1-F6EECF244321}">
                <p14:modId xmlns:p14="http://schemas.microsoft.com/office/powerpoint/2010/main" val="288448404"/>
              </p:ext>
            </p:extLst>
          </p:nvPr>
        </p:nvGraphicFramePr>
        <p:xfrm>
          <a:off x="533401" y="2209800"/>
          <a:ext cx="8610600" cy="41465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95668224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066800" y="790574"/>
            <a:ext cx="8915400" cy="1143000"/>
          </a:xfrm>
          <a:prstGeom prst="rect">
            <a:avLst/>
          </a:prstGeom>
        </p:spPr>
        <p:txBody>
          <a:bodyPr/>
          <a:lstStyle/>
          <a:p>
            <a:pPr algn="l"/>
            <a:r>
              <a:rPr lang="en-US" sz="3600" dirty="0">
                <a:latin typeface="Calibri" panose="020F0502020204030204" pitchFamily="34" charset="0"/>
                <a:cs typeface="Calibri" panose="020F0502020204030204" pitchFamily="34" charset="0"/>
              </a:rPr>
              <a:t>Action Level and PEL</a:t>
            </a:r>
          </a:p>
        </p:txBody>
      </p:sp>
      <p:sp>
        <p:nvSpPr>
          <p:cNvPr id="4" name="Content Placeholder 3"/>
          <p:cNvSpPr>
            <a:spLocks noGrp="1"/>
          </p:cNvSpPr>
          <p:nvPr>
            <p:ph sz="half" idx="4294967295"/>
          </p:nvPr>
        </p:nvSpPr>
        <p:spPr>
          <a:xfrm>
            <a:off x="114300" y="1979611"/>
            <a:ext cx="8915400" cy="4297363"/>
          </a:xfrm>
          <a:prstGeom prst="rect">
            <a:avLst/>
          </a:prstGeom>
        </p:spPr>
        <p:txBody>
          <a:bodyPr/>
          <a:lstStyle/>
          <a:p>
            <a:pPr>
              <a:defRPr/>
            </a:pPr>
            <a:r>
              <a:rPr lang="en-US" sz="2400" dirty="0">
                <a:solidFill>
                  <a:srgbClr val="212121"/>
                </a:solidFill>
                <a:latin typeface="Calibri" panose="020F0502020204030204" pitchFamily="34" charset="0"/>
                <a:cs typeface="Calibri" panose="020F0502020204030204" pitchFamily="34" charset="0"/>
              </a:rPr>
              <a:t>Below the Action Level</a:t>
            </a:r>
          </a:p>
          <a:p>
            <a:pPr lvl="1">
              <a:defRPr/>
            </a:pPr>
            <a:r>
              <a:rPr lang="en-US" sz="2400" b="0" i="0" dirty="0">
                <a:solidFill>
                  <a:srgbClr val="212121"/>
                </a:solidFill>
                <a:effectLst/>
                <a:latin typeface="Calibri" panose="020F0502020204030204" pitchFamily="34" charset="0"/>
                <a:cs typeface="Calibri" panose="020F0502020204030204" pitchFamily="34" charset="0"/>
              </a:rPr>
              <a:t>employer may discontinue monitoring for those employees whose exposures are represented by such monitoring.</a:t>
            </a:r>
          </a:p>
          <a:p>
            <a:pPr marL="457200" lvl="1" indent="0">
              <a:buNone/>
              <a:defRPr/>
            </a:pPr>
            <a:endParaRPr lang="en-US" sz="2400" b="0" i="0" dirty="0">
              <a:solidFill>
                <a:srgbClr val="212121"/>
              </a:solidFill>
              <a:effectLst/>
              <a:latin typeface="Calibri" panose="020F0502020204030204" pitchFamily="34" charset="0"/>
              <a:cs typeface="Calibri" panose="020F0502020204030204" pitchFamily="34" charset="0"/>
            </a:endParaRPr>
          </a:p>
          <a:p>
            <a:pPr algn="l"/>
            <a:r>
              <a:rPr lang="en-US" sz="2400" dirty="0">
                <a:solidFill>
                  <a:srgbClr val="212121"/>
                </a:solidFill>
                <a:latin typeface="Calibri" panose="020F0502020204030204" pitchFamily="34" charset="0"/>
                <a:cs typeface="Calibri" panose="020F0502020204030204" pitchFamily="34" charset="0"/>
              </a:rPr>
              <a:t>A</a:t>
            </a:r>
            <a:r>
              <a:rPr lang="en-US" sz="2400" b="0" i="0" dirty="0">
                <a:solidFill>
                  <a:srgbClr val="212121"/>
                </a:solidFill>
                <a:effectLst/>
                <a:latin typeface="Calibri" panose="020F0502020204030204" pitchFamily="34" charset="0"/>
                <a:cs typeface="Calibri" panose="020F0502020204030204" pitchFamily="34" charset="0"/>
              </a:rPr>
              <a:t>bove the action level but at or below the PEL, </a:t>
            </a:r>
          </a:p>
          <a:p>
            <a:pPr lvl="1"/>
            <a:r>
              <a:rPr lang="en-US" sz="2400" b="0" i="0" dirty="0">
                <a:solidFill>
                  <a:srgbClr val="212121"/>
                </a:solidFill>
                <a:effectLst/>
                <a:latin typeface="Calibri" panose="020F0502020204030204" pitchFamily="34" charset="0"/>
                <a:cs typeface="Calibri" panose="020F0502020204030204" pitchFamily="34" charset="0"/>
              </a:rPr>
              <a:t>the employer shall repeat such monitoring within six months of the most recent monitoring.</a:t>
            </a:r>
          </a:p>
          <a:p>
            <a:pPr marL="457200" lvl="1" indent="0">
              <a:buNone/>
            </a:pPr>
            <a:endParaRPr lang="en-US" sz="2400" b="0" i="0" dirty="0">
              <a:solidFill>
                <a:srgbClr val="212121"/>
              </a:solidFill>
              <a:effectLst/>
              <a:latin typeface="Calibri" panose="020F0502020204030204" pitchFamily="34" charset="0"/>
              <a:cs typeface="Calibri" panose="020F0502020204030204" pitchFamily="34" charset="0"/>
            </a:endParaRPr>
          </a:p>
          <a:p>
            <a:r>
              <a:rPr lang="en-US" sz="2400" dirty="0">
                <a:solidFill>
                  <a:srgbClr val="212121"/>
                </a:solidFill>
                <a:latin typeface="Calibri" panose="020F0502020204030204" pitchFamily="34" charset="0"/>
                <a:cs typeface="Calibri" panose="020F0502020204030204" pitchFamily="34" charset="0"/>
              </a:rPr>
              <a:t>Exceeding the PEL</a:t>
            </a:r>
          </a:p>
          <a:p>
            <a:pPr lvl="1"/>
            <a:r>
              <a:rPr lang="en-US" sz="2400" b="0" i="0" dirty="0">
                <a:solidFill>
                  <a:srgbClr val="212121"/>
                </a:solidFill>
                <a:effectLst/>
                <a:latin typeface="Calibri" panose="020F0502020204030204" pitchFamily="34" charset="0"/>
                <a:cs typeface="Calibri" panose="020F0502020204030204" pitchFamily="34" charset="0"/>
              </a:rPr>
              <a:t>the employer shall repeat such monitoring within three months of the most recent monitoring</a:t>
            </a:r>
          </a:p>
          <a:p>
            <a:pPr marL="514350" indent="-514350">
              <a:buFont typeface="+mj-lt"/>
              <a:buAutoNum type="arabicPeriod"/>
              <a:defRPr/>
            </a:pPr>
            <a:endParaRPr lang="en-US" sz="2800" dirty="0">
              <a:latin typeface="Calibri" panose="020F0502020204030204" pitchFamily="34" charset="0"/>
              <a:cs typeface="Calibri" panose="020F0502020204030204" pitchFamily="34" charset="0"/>
            </a:endParaRPr>
          </a:p>
          <a:p>
            <a:pPr marL="514350" indent="-514350">
              <a:buFont typeface="+mj-lt"/>
              <a:buAutoNum type="arabicPeriod"/>
              <a:defRPr/>
            </a:pPr>
            <a:endParaRPr lang="en-US" sz="2800" dirty="0">
              <a:latin typeface="Calibri" panose="020F0502020204030204" pitchFamily="34" charset="0"/>
              <a:cs typeface="Calibri" panose="020F0502020204030204" pitchFamily="34" charset="0"/>
            </a:endParaRPr>
          </a:p>
          <a:p>
            <a:endParaRPr lang="en-US" sz="2800" dirty="0">
              <a:latin typeface="Calibri" panose="020F0502020204030204" pitchFamily="34" charset="0"/>
              <a:cs typeface="Calibri" panose="020F0502020204030204" pitchFamily="34" charset="0"/>
            </a:endParaRPr>
          </a:p>
        </p:txBody>
      </p:sp>
      <p:pic>
        <p:nvPicPr>
          <p:cNvPr id="9220" name="Picture 4" descr="OSHA Danger Safety Sign: Respirable Crystalline Silica - May Cause  CancerBilingual - Spanish/English 20&quot; x 14&quot; Plastic 1/Each - SBMCAW046VP -  Jendco Safety Supply">
            <a:extLst>
              <a:ext uri="{FF2B5EF4-FFF2-40B4-BE49-F238E27FC236}">
                <a16:creationId xmlns:a16="http://schemas.microsoft.com/office/drawing/2014/main" id="{9691DD35-3EEB-8DB2-D5BD-5B4542760EE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72200" y="679448"/>
            <a:ext cx="2533650" cy="1809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898898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8" name="Text Box 12"/>
          <p:cNvSpPr txBox="1">
            <a:spLocks noChangeArrowheads="1"/>
          </p:cNvSpPr>
          <p:nvPr/>
        </p:nvSpPr>
        <p:spPr bwMode="auto">
          <a:xfrm>
            <a:off x="979487" y="762000"/>
            <a:ext cx="70612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3600" dirty="0">
                <a:latin typeface="Calibri" panose="020F0502020204030204" pitchFamily="34" charset="0"/>
                <a:cs typeface="Calibri" panose="020F0502020204030204" pitchFamily="34" charset="0"/>
              </a:rPr>
              <a:t>Employee Notification</a:t>
            </a:r>
          </a:p>
        </p:txBody>
      </p:sp>
      <p:sp>
        <p:nvSpPr>
          <p:cNvPr id="9225" name="Rectangle 10"/>
          <p:cNvSpPr>
            <a:spLocks noChangeArrowheads="1"/>
          </p:cNvSpPr>
          <p:nvPr/>
        </p:nvSpPr>
        <p:spPr bwMode="auto">
          <a:xfrm>
            <a:off x="152400" y="1828800"/>
            <a:ext cx="8715375" cy="5326062"/>
          </a:xfrm>
          <a:prstGeom prst="rect">
            <a:avLst/>
          </a:prstGeom>
          <a:noFill/>
          <a:ln w="9525">
            <a:noFill/>
            <a:miter lim="800000"/>
            <a:headEnd/>
            <a:tailEnd/>
          </a:ln>
        </p:spPr>
        <p:txBody>
          <a:bodyPr wrap="none"/>
          <a:lstStyle/>
          <a:p>
            <a:pPr eaLnBrk="0" hangingPunct="0">
              <a:defRPr/>
            </a:pPr>
            <a:endParaRPr lang="en-US" sz="2800" dirty="0">
              <a:latin typeface="Calibri" panose="020F0502020204030204" pitchFamily="34" charset="0"/>
              <a:cs typeface="Calibri" panose="020F0502020204030204" pitchFamily="34" charset="0"/>
            </a:endParaRPr>
          </a:p>
          <a:p>
            <a:pPr eaLnBrk="0" hangingPunct="0">
              <a:defRPr/>
            </a:pPr>
            <a:r>
              <a:rPr lang="en-US" sz="2800" dirty="0">
                <a:latin typeface="Calibri" panose="020F0502020204030204" pitchFamily="34" charset="0"/>
                <a:cs typeface="Calibri" panose="020F0502020204030204" pitchFamily="34" charset="0"/>
              </a:rPr>
              <a:t>Informing Workers</a:t>
            </a:r>
          </a:p>
          <a:p>
            <a:pPr eaLnBrk="0" hangingPunct="0">
              <a:defRPr/>
            </a:pPr>
            <a:endParaRPr lang="en-US" sz="2800" dirty="0">
              <a:latin typeface="Calibri" panose="020F0502020204030204" pitchFamily="34" charset="0"/>
              <a:cs typeface="Calibri" panose="020F0502020204030204" pitchFamily="34" charset="0"/>
            </a:endParaRPr>
          </a:p>
          <a:p>
            <a:pPr marL="914400" lvl="1" indent="-457200" eaLnBrk="0" hangingPunct="0">
              <a:buFont typeface="Wingdings" panose="05000000000000000000" pitchFamily="2" charset="2"/>
              <a:buChar char="§"/>
              <a:defRPr/>
            </a:pPr>
            <a:r>
              <a:rPr lang="en-US" sz="2400" dirty="0">
                <a:latin typeface="Calibri" panose="020F0502020204030204" pitchFamily="34" charset="0"/>
                <a:cs typeface="Calibri" panose="020F0502020204030204" pitchFamily="34" charset="0"/>
              </a:rPr>
              <a:t>Inform workers about sampling and rationale.</a:t>
            </a:r>
          </a:p>
          <a:p>
            <a:pPr marL="914400" lvl="1" indent="-457200" eaLnBrk="0" hangingPunct="0">
              <a:buFont typeface="Wingdings" panose="05000000000000000000" pitchFamily="2" charset="2"/>
              <a:buChar char="§"/>
              <a:defRPr/>
            </a:pPr>
            <a:r>
              <a:rPr lang="en-US" sz="2400" dirty="0">
                <a:latin typeface="Calibri" panose="020F0502020204030204" pitchFamily="34" charset="0"/>
                <a:cs typeface="Calibri" panose="020F0502020204030204" pitchFamily="34" charset="0"/>
              </a:rPr>
              <a:t>OSHA requires that results indicating over exposure be </a:t>
            </a:r>
          </a:p>
          <a:p>
            <a:pPr lvl="1" eaLnBrk="0" hangingPunct="0">
              <a:defRPr/>
            </a:pPr>
            <a:r>
              <a:rPr lang="en-US" sz="2400" dirty="0">
                <a:latin typeface="Calibri" panose="020F0502020204030204" pitchFamily="34" charset="0"/>
                <a:cs typeface="Calibri" panose="020F0502020204030204" pitchFamily="34" charset="0"/>
              </a:rPr>
              <a:t>	communicated to workers, ethical to provide all data.</a:t>
            </a:r>
          </a:p>
        </p:txBody>
      </p:sp>
    </p:spTree>
    <p:extLst>
      <p:ext uri="{BB962C8B-B14F-4D97-AF65-F5344CB8AC3E}">
        <p14:creationId xmlns:p14="http://schemas.microsoft.com/office/powerpoint/2010/main" val="1941533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066800" y="685800"/>
            <a:ext cx="8915400" cy="1143000"/>
          </a:xfrm>
          <a:prstGeom prst="rect">
            <a:avLst/>
          </a:prstGeom>
        </p:spPr>
        <p:txBody>
          <a:bodyPr/>
          <a:lstStyle/>
          <a:p>
            <a:pPr algn="l"/>
            <a:r>
              <a:rPr lang="en-US" sz="3600" dirty="0">
                <a:latin typeface="Calibri" panose="020F0502020204030204" pitchFamily="34" charset="0"/>
                <a:cs typeface="Calibri" panose="020F0502020204030204" pitchFamily="34" charset="0"/>
              </a:rPr>
              <a:t>Evaluate Occupational Exposure to RCS- Control Exposures</a:t>
            </a:r>
          </a:p>
        </p:txBody>
      </p:sp>
      <p:graphicFrame>
        <p:nvGraphicFramePr>
          <p:cNvPr id="11" name="Diagram 10">
            <a:extLst>
              <a:ext uri="{FF2B5EF4-FFF2-40B4-BE49-F238E27FC236}">
                <a16:creationId xmlns:a16="http://schemas.microsoft.com/office/drawing/2014/main" id="{08BF5694-9ECF-E2CD-618C-4691BA59278C}"/>
              </a:ext>
            </a:extLst>
          </p:cNvPr>
          <p:cNvGraphicFramePr/>
          <p:nvPr/>
        </p:nvGraphicFramePr>
        <p:xfrm>
          <a:off x="762000" y="2035681"/>
          <a:ext cx="7772400" cy="456152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2" name="Rectangle 11">
            <a:extLst>
              <a:ext uri="{FF2B5EF4-FFF2-40B4-BE49-F238E27FC236}">
                <a16:creationId xmlns:a16="http://schemas.microsoft.com/office/drawing/2014/main" id="{45C4F3ED-6BE7-6F1C-7BD4-0CF1A05B03D6}"/>
              </a:ext>
            </a:extLst>
          </p:cNvPr>
          <p:cNvSpPr/>
          <p:nvPr/>
        </p:nvSpPr>
        <p:spPr>
          <a:xfrm>
            <a:off x="1069428" y="3100550"/>
            <a:ext cx="1319753" cy="100474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4CD31279-001D-7B97-F8FA-E5A851A1D69B}"/>
              </a:ext>
            </a:extLst>
          </p:cNvPr>
          <p:cNvSpPr/>
          <p:nvPr/>
        </p:nvSpPr>
        <p:spPr>
          <a:xfrm>
            <a:off x="2895600" y="4267200"/>
            <a:ext cx="1319753" cy="100474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EB3E4815-0CCB-A399-EDBF-74F20126AE87}"/>
              </a:ext>
            </a:extLst>
          </p:cNvPr>
          <p:cNvSpPr/>
          <p:nvPr/>
        </p:nvSpPr>
        <p:spPr>
          <a:xfrm>
            <a:off x="4616920" y="5438092"/>
            <a:ext cx="1319753" cy="100474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quot;Not Allowed&quot; Symbol 6">
            <a:extLst>
              <a:ext uri="{FF2B5EF4-FFF2-40B4-BE49-F238E27FC236}">
                <a16:creationId xmlns:a16="http://schemas.microsoft.com/office/drawing/2014/main" id="{97CCFD31-156C-6151-D168-A6D3D2F8084D}"/>
              </a:ext>
            </a:extLst>
          </p:cNvPr>
          <p:cNvSpPr/>
          <p:nvPr/>
        </p:nvSpPr>
        <p:spPr>
          <a:xfrm>
            <a:off x="838200" y="1768981"/>
            <a:ext cx="1949635" cy="1660019"/>
          </a:xfrm>
          <a:prstGeom prst="noSmoking">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3" name="Picture 2" descr="Front cover of Dust Control Handbook for Industrial Minerals Mining and Processing, Second edition">
            <a:extLst>
              <a:ext uri="{FF2B5EF4-FFF2-40B4-BE49-F238E27FC236}">
                <a16:creationId xmlns:a16="http://schemas.microsoft.com/office/drawing/2014/main" id="{0CE9DC19-BF44-3A28-5AAD-351C3579A66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637404" y="1482279"/>
            <a:ext cx="1724650" cy="22334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9088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7"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32" name="Text Box 12"/>
          <p:cNvSpPr txBox="1">
            <a:spLocks noChangeArrowheads="1"/>
          </p:cNvSpPr>
          <p:nvPr/>
        </p:nvSpPr>
        <p:spPr bwMode="auto">
          <a:xfrm>
            <a:off x="1014884" y="609600"/>
            <a:ext cx="70612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3600" dirty="0">
                <a:latin typeface="Calibri" panose="020F0502020204030204" pitchFamily="34" charset="0"/>
                <a:cs typeface="Calibri" panose="020F0502020204030204" pitchFamily="34" charset="0"/>
              </a:rPr>
              <a:t>Control of Occupational Hazards</a:t>
            </a:r>
          </a:p>
        </p:txBody>
      </p:sp>
      <p:pic>
        <p:nvPicPr>
          <p:cNvPr id="1028" name="Picture 4" descr="Hierarchy of Controls rated from Most effective to Least effective: Elimination - Physically remove the hazard, Substitution - Replace the hazard, Engineering Controls - Isolate people from the hazard, Administrative Controls - Change the way people work, PPE - Protect the worker with Personal Protective Equipment. Source - NIOSH">
            <a:extLst>
              <a:ext uri="{FF2B5EF4-FFF2-40B4-BE49-F238E27FC236}">
                <a16:creationId xmlns:a16="http://schemas.microsoft.com/office/drawing/2014/main" id="{E4DAA773-8119-4C16-A96C-511B757E25B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0409"/>
          <a:stretch/>
        </p:blipFill>
        <p:spPr bwMode="auto">
          <a:xfrm>
            <a:off x="990600" y="1447800"/>
            <a:ext cx="7696200" cy="5130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74495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D3640D4-8271-1BFF-0577-11F7EFFDFF8D}"/>
              </a:ext>
            </a:extLst>
          </p:cNvPr>
          <p:cNvSpPr txBox="1"/>
          <p:nvPr/>
        </p:nvSpPr>
        <p:spPr>
          <a:xfrm>
            <a:off x="-76200" y="1981200"/>
            <a:ext cx="8458200" cy="4508927"/>
          </a:xfrm>
          <a:prstGeom prst="rect">
            <a:avLst/>
          </a:prstGeom>
          <a:noFill/>
        </p:spPr>
        <p:txBody>
          <a:bodyPr wrap="square">
            <a:spAutoFit/>
          </a:bodyPr>
          <a:lstStyle/>
          <a:p>
            <a:pPr marL="742950" marR="0" lvl="1" indent="-285750">
              <a:spcBef>
                <a:spcPts val="0"/>
              </a:spcBef>
              <a:spcAft>
                <a:spcPts val="600"/>
              </a:spcAft>
              <a:buFont typeface="Arial" panose="020B0604020202020204" pitchFamily="34" charset="0"/>
              <a:buChar char="•"/>
            </a:pPr>
            <a:r>
              <a:rPr lang="en-US" sz="2800" dirty="0">
                <a:effectLst/>
                <a:latin typeface="Calibri" panose="020F0502020204030204" pitchFamily="34" charset="0"/>
                <a:ea typeface="Times New Roman" panose="02020603050405020304" pitchFamily="18" charset="0"/>
              </a:rPr>
              <a:t>Industrial sand operations</a:t>
            </a:r>
          </a:p>
          <a:p>
            <a:pPr marL="742950" marR="0" lvl="1" indent="-285750">
              <a:spcBef>
                <a:spcPts val="0"/>
              </a:spcBef>
              <a:spcAft>
                <a:spcPts val="600"/>
              </a:spcAft>
              <a:buFont typeface="Arial" panose="020B0604020202020204" pitchFamily="34" charset="0"/>
              <a:buChar char="•"/>
            </a:pPr>
            <a:r>
              <a:rPr lang="en-US" sz="2800" dirty="0">
                <a:effectLst/>
                <a:latin typeface="Calibri" panose="020F0502020204030204" pitchFamily="34" charset="0"/>
                <a:ea typeface="Times New Roman" panose="02020603050405020304" pitchFamily="18" charset="0"/>
              </a:rPr>
              <a:t>Sand and gravel aggregate operations </a:t>
            </a:r>
          </a:p>
          <a:p>
            <a:pPr marL="742950" marR="0" lvl="1" indent="-285750">
              <a:spcBef>
                <a:spcPts val="0"/>
              </a:spcBef>
              <a:spcAft>
                <a:spcPts val="600"/>
              </a:spcAft>
              <a:buFont typeface="Arial" panose="020B0604020202020204" pitchFamily="34" charset="0"/>
              <a:buChar char="•"/>
            </a:pPr>
            <a:r>
              <a:rPr lang="en-US" sz="2800" dirty="0">
                <a:effectLst/>
                <a:latin typeface="Calibri" panose="020F0502020204030204" pitchFamily="34" charset="0"/>
                <a:ea typeface="Times New Roman" panose="02020603050405020304" pitchFamily="18" charset="0"/>
              </a:rPr>
              <a:t>Limestone aggregate operations </a:t>
            </a:r>
          </a:p>
          <a:p>
            <a:pPr marL="742950" marR="0" lvl="1" indent="-285750">
              <a:spcBef>
                <a:spcPts val="0"/>
              </a:spcBef>
              <a:spcAft>
                <a:spcPts val="600"/>
              </a:spcAft>
              <a:buFont typeface="Arial" panose="020B0604020202020204" pitchFamily="34" charset="0"/>
              <a:buChar char="•"/>
            </a:pPr>
            <a:r>
              <a:rPr lang="en-US" sz="2800" dirty="0">
                <a:effectLst/>
                <a:latin typeface="Calibri" panose="020F0502020204030204" pitchFamily="34" charset="0"/>
                <a:ea typeface="Times New Roman" panose="02020603050405020304" pitchFamily="18" charset="0"/>
              </a:rPr>
              <a:t>Slag and concrete recycling operations </a:t>
            </a:r>
            <a:endParaRPr lang="en-US" sz="2800" dirty="0">
              <a:latin typeface="Calibri" panose="020F0502020204030204" pitchFamily="34" charset="0"/>
              <a:ea typeface="Times New Roman" panose="02020603050405020304" pitchFamily="18" charset="0"/>
            </a:endParaRPr>
          </a:p>
          <a:p>
            <a:pPr marL="742950" marR="0" lvl="1" indent="-285750">
              <a:spcBef>
                <a:spcPts val="0"/>
              </a:spcBef>
              <a:spcAft>
                <a:spcPts val="600"/>
              </a:spcAft>
              <a:buFont typeface="Arial" panose="020B0604020202020204" pitchFamily="34" charset="0"/>
              <a:buChar char="•"/>
            </a:pPr>
            <a:r>
              <a:rPr lang="en-US" sz="2800" dirty="0">
                <a:effectLst/>
                <a:latin typeface="Calibri" panose="020F0502020204030204" pitchFamily="34" charset="0"/>
                <a:ea typeface="Times New Roman" panose="02020603050405020304" pitchFamily="18" charset="0"/>
              </a:rPr>
              <a:t>Ready mix concrete operations </a:t>
            </a:r>
          </a:p>
          <a:p>
            <a:pPr marL="742950" marR="0" lvl="1" indent="-285750">
              <a:spcBef>
                <a:spcPts val="0"/>
              </a:spcBef>
              <a:spcAft>
                <a:spcPts val="600"/>
              </a:spcAft>
              <a:buFont typeface="Arial" panose="020B0604020202020204" pitchFamily="34" charset="0"/>
              <a:buChar char="•"/>
            </a:pPr>
            <a:r>
              <a:rPr lang="en-US" sz="2800" dirty="0">
                <a:effectLst/>
                <a:latin typeface="Calibri" panose="020F0502020204030204" pitchFamily="34" charset="0"/>
                <a:ea typeface="Times New Roman" panose="02020603050405020304" pitchFamily="18" charset="0"/>
              </a:rPr>
              <a:t>Clean Construction Demolition Debris (CCDD) operations</a:t>
            </a:r>
          </a:p>
          <a:p>
            <a:pPr marR="0" lvl="1">
              <a:spcBef>
                <a:spcPts val="0"/>
              </a:spcBef>
              <a:spcAft>
                <a:spcPts val="600"/>
              </a:spcAft>
            </a:pPr>
            <a:endParaRPr lang="en-US" sz="2800" dirty="0">
              <a:effectLst/>
              <a:latin typeface="Calibri" panose="020F0502020204030204" pitchFamily="34" charset="0"/>
              <a:ea typeface="Times New Roman" panose="02020603050405020304" pitchFamily="18" charset="0"/>
            </a:endParaRPr>
          </a:p>
          <a:p>
            <a:pPr marL="914400" marR="0" lvl="1" indent="-457200">
              <a:spcBef>
                <a:spcPts val="0"/>
              </a:spcBef>
              <a:spcAft>
                <a:spcPts val="600"/>
              </a:spcAft>
              <a:buFont typeface="Wingdings" panose="05000000000000000000" pitchFamily="2" charset="2"/>
              <a:buChar char="v"/>
            </a:pPr>
            <a:r>
              <a:rPr lang="en-US" sz="2800" b="1" dirty="0">
                <a:latin typeface="Calibri" panose="020F0502020204030204" pitchFamily="34" charset="0"/>
                <a:ea typeface="Calibri" panose="020F0502020204030204" pitchFamily="34" charset="0"/>
              </a:rPr>
              <a:t>Extraction and Processing</a:t>
            </a:r>
            <a:endParaRPr lang="en-US" sz="2800" b="1" dirty="0">
              <a:effectLst/>
              <a:latin typeface="Calibri" panose="020F0502020204030204" pitchFamily="34" charset="0"/>
              <a:ea typeface="Calibri" panose="020F0502020204030204" pitchFamily="34" charset="0"/>
            </a:endParaRPr>
          </a:p>
        </p:txBody>
      </p:sp>
      <p:sp>
        <p:nvSpPr>
          <p:cNvPr id="4" name="Title 1">
            <a:extLst>
              <a:ext uri="{FF2B5EF4-FFF2-40B4-BE49-F238E27FC236}">
                <a16:creationId xmlns:a16="http://schemas.microsoft.com/office/drawing/2014/main" id="{7384D01D-F50C-7A1A-AC4E-C1228523DB28}"/>
              </a:ext>
            </a:extLst>
          </p:cNvPr>
          <p:cNvSpPr txBox="1">
            <a:spLocks/>
          </p:cNvSpPr>
          <p:nvPr/>
        </p:nvSpPr>
        <p:spPr>
          <a:xfrm>
            <a:off x="990600" y="762000"/>
            <a:ext cx="7696200" cy="9906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fontAlgn="auto">
              <a:spcAft>
                <a:spcPts val="0"/>
              </a:spcAft>
            </a:pPr>
            <a:r>
              <a:rPr lang="en-US" sz="3600" dirty="0">
                <a:latin typeface="Calibri" panose="020F0502020204030204" pitchFamily="34" charset="0"/>
                <a:cs typeface="Calibri" panose="020F0502020204030204" pitchFamily="34" charset="0"/>
              </a:rPr>
              <a:t>Operations That Do or May Involve Silica</a:t>
            </a:r>
          </a:p>
        </p:txBody>
      </p:sp>
    </p:spTree>
    <p:extLst>
      <p:ext uri="{BB962C8B-B14F-4D97-AF65-F5344CB8AC3E}">
        <p14:creationId xmlns:p14="http://schemas.microsoft.com/office/powerpoint/2010/main" val="6327095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8" name="Text Box 12"/>
          <p:cNvSpPr txBox="1">
            <a:spLocks noChangeArrowheads="1"/>
          </p:cNvSpPr>
          <p:nvPr/>
        </p:nvSpPr>
        <p:spPr bwMode="auto">
          <a:xfrm>
            <a:off x="914400" y="602319"/>
            <a:ext cx="706120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3600" b="1" dirty="0">
                <a:latin typeface="Calibri" panose="020F0502020204030204" pitchFamily="34" charset="0"/>
                <a:cs typeface="Calibri" panose="020F0502020204030204" pitchFamily="34" charset="0"/>
              </a:rPr>
              <a:t>Evaluation of Hazards: Occupational Exposure Limits</a:t>
            </a:r>
          </a:p>
        </p:txBody>
      </p:sp>
      <p:sp>
        <p:nvSpPr>
          <p:cNvPr id="9225" name="Rectangle 10"/>
          <p:cNvSpPr>
            <a:spLocks noChangeArrowheads="1"/>
          </p:cNvSpPr>
          <p:nvPr/>
        </p:nvSpPr>
        <p:spPr bwMode="auto">
          <a:xfrm>
            <a:off x="0" y="1905000"/>
            <a:ext cx="9144000" cy="5630853"/>
          </a:xfrm>
          <a:prstGeom prst="rect">
            <a:avLst/>
          </a:prstGeom>
          <a:noFill/>
          <a:ln w="9525">
            <a:noFill/>
            <a:miter lim="800000"/>
            <a:headEnd/>
            <a:tailEnd/>
          </a:ln>
        </p:spPr>
        <p:txBody>
          <a:bodyPr wrap="square"/>
          <a:lstStyle/>
          <a:p>
            <a:pPr eaLnBrk="0" hangingPunct="0">
              <a:defRPr/>
            </a:pPr>
            <a:endParaRPr lang="en-US" sz="2800" dirty="0">
              <a:latin typeface="Helvetica" pitchFamily="34" charset="0"/>
            </a:endParaRPr>
          </a:p>
        </p:txBody>
      </p:sp>
      <p:cxnSp>
        <p:nvCxnSpPr>
          <p:cNvPr id="3" name="Straight Connector 2">
            <a:extLst>
              <a:ext uri="{FF2B5EF4-FFF2-40B4-BE49-F238E27FC236}">
                <a16:creationId xmlns:a16="http://schemas.microsoft.com/office/drawing/2014/main" id="{6B71CB31-77EF-4511-9310-51C1B33202D5}"/>
              </a:ext>
            </a:extLst>
          </p:cNvPr>
          <p:cNvCxnSpPr/>
          <p:nvPr/>
        </p:nvCxnSpPr>
        <p:spPr>
          <a:xfrm>
            <a:off x="1295400" y="2300178"/>
            <a:ext cx="0" cy="3200400"/>
          </a:xfrm>
          <a:prstGeom prst="line">
            <a:avLst/>
          </a:prstGeom>
          <a:ln w="38100"/>
        </p:spPr>
        <p:style>
          <a:lnRef idx="1">
            <a:schemeClr val="dk1"/>
          </a:lnRef>
          <a:fillRef idx="0">
            <a:schemeClr val="dk1"/>
          </a:fillRef>
          <a:effectRef idx="0">
            <a:schemeClr val="dk1"/>
          </a:effectRef>
          <a:fontRef idx="minor">
            <a:schemeClr val="tx1"/>
          </a:fontRef>
        </p:style>
      </p:cxnSp>
      <p:cxnSp>
        <p:nvCxnSpPr>
          <p:cNvPr id="6" name="Straight Connector 5">
            <a:extLst>
              <a:ext uri="{FF2B5EF4-FFF2-40B4-BE49-F238E27FC236}">
                <a16:creationId xmlns:a16="http://schemas.microsoft.com/office/drawing/2014/main" id="{7EEC6FB4-A734-4DFE-8688-FBDF16795B18}"/>
              </a:ext>
            </a:extLst>
          </p:cNvPr>
          <p:cNvCxnSpPr>
            <a:cxnSpLocks/>
          </p:cNvCxnSpPr>
          <p:nvPr/>
        </p:nvCxnSpPr>
        <p:spPr>
          <a:xfrm flipH="1">
            <a:off x="1295400" y="5479312"/>
            <a:ext cx="5943600" cy="0"/>
          </a:xfrm>
          <a:prstGeom prst="line">
            <a:avLst/>
          </a:prstGeom>
          <a:ln w="38100"/>
        </p:spPr>
        <p:style>
          <a:lnRef idx="1">
            <a:schemeClr val="dk1"/>
          </a:lnRef>
          <a:fillRef idx="0">
            <a:schemeClr val="dk1"/>
          </a:fillRef>
          <a:effectRef idx="0">
            <a:schemeClr val="dk1"/>
          </a:effectRef>
          <a:fontRef idx="minor">
            <a:schemeClr val="tx1"/>
          </a:fontRef>
        </p:style>
      </p:cxnSp>
      <p:sp>
        <p:nvSpPr>
          <p:cNvPr id="5" name="TextBox 4">
            <a:extLst>
              <a:ext uri="{FF2B5EF4-FFF2-40B4-BE49-F238E27FC236}">
                <a16:creationId xmlns:a16="http://schemas.microsoft.com/office/drawing/2014/main" id="{4950F255-C22E-4556-9B95-05ED61EDB8D4}"/>
              </a:ext>
            </a:extLst>
          </p:cNvPr>
          <p:cNvSpPr txBox="1"/>
          <p:nvPr/>
        </p:nvSpPr>
        <p:spPr>
          <a:xfrm>
            <a:off x="3479800" y="5693718"/>
            <a:ext cx="1930400" cy="646331"/>
          </a:xfrm>
          <a:prstGeom prst="rect">
            <a:avLst/>
          </a:prstGeom>
          <a:noFill/>
        </p:spPr>
        <p:txBody>
          <a:bodyPr wrap="square" rtlCol="0">
            <a:spAutoFit/>
          </a:bodyPr>
          <a:lstStyle/>
          <a:p>
            <a:pPr algn="ctr"/>
            <a:r>
              <a:rPr lang="en-US" dirty="0"/>
              <a:t>Time</a:t>
            </a:r>
          </a:p>
          <a:p>
            <a:pPr algn="ctr"/>
            <a:r>
              <a:rPr lang="en-US" dirty="0"/>
              <a:t>(minutes)</a:t>
            </a:r>
          </a:p>
        </p:txBody>
      </p:sp>
      <p:sp>
        <p:nvSpPr>
          <p:cNvPr id="9" name="TextBox 8">
            <a:extLst>
              <a:ext uri="{FF2B5EF4-FFF2-40B4-BE49-F238E27FC236}">
                <a16:creationId xmlns:a16="http://schemas.microsoft.com/office/drawing/2014/main" id="{89289CE9-ADA9-4F06-9441-D7C6455DB28C}"/>
              </a:ext>
            </a:extLst>
          </p:cNvPr>
          <p:cNvSpPr txBox="1"/>
          <p:nvPr/>
        </p:nvSpPr>
        <p:spPr>
          <a:xfrm rot="16200000">
            <a:off x="-801870" y="3565082"/>
            <a:ext cx="2899140" cy="369332"/>
          </a:xfrm>
          <a:prstGeom prst="rect">
            <a:avLst/>
          </a:prstGeom>
          <a:noFill/>
        </p:spPr>
        <p:txBody>
          <a:bodyPr wrap="square" rtlCol="0">
            <a:spAutoFit/>
          </a:bodyPr>
          <a:lstStyle/>
          <a:p>
            <a:r>
              <a:rPr lang="en-US" dirty="0"/>
              <a:t>Concentration/ Level</a:t>
            </a:r>
          </a:p>
        </p:txBody>
      </p:sp>
      <p:cxnSp>
        <p:nvCxnSpPr>
          <p:cNvPr id="8" name="Straight Connector 7">
            <a:extLst>
              <a:ext uri="{FF2B5EF4-FFF2-40B4-BE49-F238E27FC236}">
                <a16:creationId xmlns:a16="http://schemas.microsoft.com/office/drawing/2014/main" id="{40B51666-0DCB-43C1-AFF2-8420F380F5A4}"/>
              </a:ext>
            </a:extLst>
          </p:cNvPr>
          <p:cNvCxnSpPr/>
          <p:nvPr/>
        </p:nvCxnSpPr>
        <p:spPr>
          <a:xfrm>
            <a:off x="1306033" y="3749748"/>
            <a:ext cx="579120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176600A4-A53F-4368-95D7-129D62B12926}"/>
              </a:ext>
            </a:extLst>
          </p:cNvPr>
          <p:cNvCxnSpPr/>
          <p:nvPr/>
        </p:nvCxnSpPr>
        <p:spPr>
          <a:xfrm>
            <a:off x="1316666" y="2438400"/>
            <a:ext cx="5791200" cy="0"/>
          </a:xfrm>
          <a:prstGeom prst="line">
            <a:avLst/>
          </a:prstGeom>
          <a:ln w="19050">
            <a:solidFill>
              <a:srgbClr val="FF0000"/>
            </a:solidFill>
          </a:ln>
        </p:spPr>
        <p:style>
          <a:lnRef idx="1">
            <a:schemeClr val="accent2"/>
          </a:lnRef>
          <a:fillRef idx="0">
            <a:schemeClr val="accent2"/>
          </a:fillRef>
          <a:effectRef idx="0">
            <a:schemeClr val="accent2"/>
          </a:effectRef>
          <a:fontRef idx="minor">
            <a:schemeClr val="tx1"/>
          </a:fontRef>
        </p:style>
      </p:cxnSp>
      <p:sp>
        <p:nvSpPr>
          <p:cNvPr id="13" name="TextBox 12">
            <a:extLst>
              <a:ext uri="{FF2B5EF4-FFF2-40B4-BE49-F238E27FC236}">
                <a16:creationId xmlns:a16="http://schemas.microsoft.com/office/drawing/2014/main" id="{DB12126E-CA97-4693-AFE3-2400A837BB77}"/>
              </a:ext>
            </a:extLst>
          </p:cNvPr>
          <p:cNvSpPr txBox="1"/>
          <p:nvPr/>
        </p:nvSpPr>
        <p:spPr>
          <a:xfrm>
            <a:off x="7130902" y="1966620"/>
            <a:ext cx="1447797" cy="923330"/>
          </a:xfrm>
          <a:prstGeom prst="rect">
            <a:avLst/>
          </a:prstGeom>
          <a:noFill/>
        </p:spPr>
        <p:txBody>
          <a:bodyPr wrap="square" rtlCol="0">
            <a:spAutoFit/>
          </a:bodyPr>
          <a:lstStyle/>
          <a:p>
            <a:pPr algn="ctr"/>
            <a:r>
              <a:rPr lang="en-US" dirty="0"/>
              <a:t>STEL/ Ceiling </a:t>
            </a:r>
          </a:p>
          <a:p>
            <a:pPr algn="ctr"/>
            <a:r>
              <a:rPr lang="en-US" dirty="0"/>
              <a:t>limit</a:t>
            </a:r>
          </a:p>
        </p:txBody>
      </p:sp>
      <p:sp>
        <p:nvSpPr>
          <p:cNvPr id="14" name="TextBox 13">
            <a:extLst>
              <a:ext uri="{FF2B5EF4-FFF2-40B4-BE49-F238E27FC236}">
                <a16:creationId xmlns:a16="http://schemas.microsoft.com/office/drawing/2014/main" id="{2531E59C-7AF0-4FE4-AE3A-A3E695FC0615}"/>
              </a:ext>
            </a:extLst>
          </p:cNvPr>
          <p:cNvSpPr txBox="1"/>
          <p:nvPr/>
        </p:nvSpPr>
        <p:spPr>
          <a:xfrm>
            <a:off x="7130902" y="3565082"/>
            <a:ext cx="1447797" cy="369332"/>
          </a:xfrm>
          <a:prstGeom prst="rect">
            <a:avLst/>
          </a:prstGeom>
          <a:noFill/>
        </p:spPr>
        <p:txBody>
          <a:bodyPr wrap="square" rtlCol="0">
            <a:spAutoFit/>
          </a:bodyPr>
          <a:lstStyle/>
          <a:p>
            <a:pPr algn="ctr"/>
            <a:r>
              <a:rPr lang="en-US" dirty="0"/>
              <a:t>8-hr TWA</a:t>
            </a:r>
          </a:p>
        </p:txBody>
      </p:sp>
      <p:sp>
        <p:nvSpPr>
          <p:cNvPr id="17" name="Freeform: Shape 16">
            <a:extLst>
              <a:ext uri="{FF2B5EF4-FFF2-40B4-BE49-F238E27FC236}">
                <a16:creationId xmlns:a16="http://schemas.microsoft.com/office/drawing/2014/main" id="{59648C79-5977-44DD-8A72-22DED299F302}"/>
              </a:ext>
            </a:extLst>
          </p:cNvPr>
          <p:cNvSpPr/>
          <p:nvPr/>
        </p:nvSpPr>
        <p:spPr>
          <a:xfrm>
            <a:off x="1286540" y="1879552"/>
            <a:ext cx="5910485" cy="3264694"/>
          </a:xfrm>
          <a:custGeom>
            <a:avLst/>
            <a:gdLst>
              <a:gd name="connsiteX0" fmla="*/ 0 w 5910485"/>
              <a:gd name="connsiteY0" fmla="*/ 1884374 h 3264694"/>
              <a:gd name="connsiteX1" fmla="*/ 510362 w 5910485"/>
              <a:gd name="connsiteY1" fmla="*/ 587201 h 3264694"/>
              <a:gd name="connsiteX2" fmla="*/ 1010093 w 5910485"/>
              <a:gd name="connsiteY2" fmla="*/ 1895006 h 3264694"/>
              <a:gd name="connsiteX3" fmla="*/ 1392865 w 5910485"/>
              <a:gd name="connsiteY3" fmla="*/ 3107118 h 3264694"/>
              <a:gd name="connsiteX4" fmla="*/ 1690576 w 5910485"/>
              <a:gd name="connsiteY4" fmla="*/ 1267685 h 3264694"/>
              <a:gd name="connsiteX5" fmla="*/ 1924493 w 5910485"/>
              <a:gd name="connsiteY5" fmla="*/ 2320308 h 3264694"/>
              <a:gd name="connsiteX6" fmla="*/ 2317897 w 5910485"/>
              <a:gd name="connsiteY6" fmla="*/ 2411 h 3264694"/>
              <a:gd name="connsiteX7" fmla="*/ 2700669 w 5910485"/>
              <a:gd name="connsiteY7" fmla="*/ 2830671 h 3264694"/>
              <a:gd name="connsiteX8" fmla="*/ 2913320 w 5910485"/>
              <a:gd name="connsiteY8" fmla="*/ 1512234 h 3264694"/>
              <a:gd name="connsiteX9" fmla="*/ 3211032 w 5910485"/>
              <a:gd name="connsiteY9" fmla="*/ 2362839 h 3264694"/>
              <a:gd name="connsiteX10" fmla="*/ 3444948 w 5910485"/>
              <a:gd name="connsiteY10" fmla="*/ 1639825 h 3264694"/>
              <a:gd name="connsiteX11" fmla="*/ 3625702 w 5910485"/>
              <a:gd name="connsiteY11" fmla="*/ 2107657 h 3264694"/>
              <a:gd name="connsiteX12" fmla="*/ 3625702 w 5910485"/>
              <a:gd name="connsiteY12" fmla="*/ 2118290 h 3264694"/>
              <a:gd name="connsiteX13" fmla="*/ 3859618 w 5910485"/>
              <a:gd name="connsiteY13" fmla="*/ 3245341 h 3264694"/>
              <a:gd name="connsiteX14" fmla="*/ 4040372 w 5910485"/>
              <a:gd name="connsiteY14" fmla="*/ 1044401 h 3264694"/>
              <a:gd name="connsiteX15" fmla="*/ 4369981 w 5910485"/>
              <a:gd name="connsiteY15" fmla="*/ 2139555 h 3264694"/>
              <a:gd name="connsiteX16" fmla="*/ 4433776 w 5910485"/>
              <a:gd name="connsiteY16" fmla="*/ 2330941 h 3264694"/>
              <a:gd name="connsiteX17" fmla="*/ 4678325 w 5910485"/>
              <a:gd name="connsiteY17" fmla="*/ 1374011 h 3264694"/>
              <a:gd name="connsiteX18" fmla="*/ 5082362 w 5910485"/>
              <a:gd name="connsiteY18" fmla="*/ 2171453 h 3264694"/>
              <a:gd name="connsiteX19" fmla="*/ 5443869 w 5910485"/>
              <a:gd name="connsiteY19" fmla="*/ 1607927 h 3264694"/>
              <a:gd name="connsiteX20" fmla="*/ 5858539 w 5910485"/>
              <a:gd name="connsiteY20" fmla="*/ 2330941 h 3264694"/>
              <a:gd name="connsiteX21" fmla="*/ 5890437 w 5910485"/>
              <a:gd name="connsiteY21" fmla="*/ 2384104 h 3264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910485" h="3264694">
                <a:moveTo>
                  <a:pt x="0" y="1884374"/>
                </a:moveTo>
                <a:cubicBezTo>
                  <a:pt x="171006" y="1234901"/>
                  <a:pt x="342013" y="585429"/>
                  <a:pt x="510362" y="587201"/>
                </a:cubicBezTo>
                <a:cubicBezTo>
                  <a:pt x="678711" y="588973"/>
                  <a:pt x="863009" y="1475020"/>
                  <a:pt x="1010093" y="1895006"/>
                </a:cubicBezTo>
                <a:cubicBezTo>
                  <a:pt x="1157177" y="2314992"/>
                  <a:pt x="1279451" y="3211671"/>
                  <a:pt x="1392865" y="3107118"/>
                </a:cubicBezTo>
                <a:cubicBezTo>
                  <a:pt x="1506279" y="3002565"/>
                  <a:pt x="1601971" y="1398820"/>
                  <a:pt x="1690576" y="1267685"/>
                </a:cubicBezTo>
                <a:cubicBezTo>
                  <a:pt x="1779181" y="1136550"/>
                  <a:pt x="1819939" y="2531187"/>
                  <a:pt x="1924493" y="2320308"/>
                </a:cubicBezTo>
                <a:cubicBezTo>
                  <a:pt x="2029047" y="2109429"/>
                  <a:pt x="2188534" y="-82650"/>
                  <a:pt x="2317897" y="2411"/>
                </a:cubicBezTo>
                <a:cubicBezTo>
                  <a:pt x="2447260" y="87471"/>
                  <a:pt x="2601432" y="2579034"/>
                  <a:pt x="2700669" y="2830671"/>
                </a:cubicBezTo>
                <a:cubicBezTo>
                  <a:pt x="2799906" y="3082308"/>
                  <a:pt x="2828260" y="1590206"/>
                  <a:pt x="2913320" y="1512234"/>
                </a:cubicBezTo>
                <a:cubicBezTo>
                  <a:pt x="2998380" y="1434262"/>
                  <a:pt x="3122427" y="2341574"/>
                  <a:pt x="3211032" y="2362839"/>
                </a:cubicBezTo>
                <a:cubicBezTo>
                  <a:pt x="3299637" y="2384104"/>
                  <a:pt x="3375836" y="1682355"/>
                  <a:pt x="3444948" y="1639825"/>
                </a:cubicBezTo>
                <a:cubicBezTo>
                  <a:pt x="3514060" y="1597295"/>
                  <a:pt x="3595576" y="2027913"/>
                  <a:pt x="3625702" y="2107657"/>
                </a:cubicBezTo>
                <a:cubicBezTo>
                  <a:pt x="3655828" y="2187401"/>
                  <a:pt x="3586716" y="1928676"/>
                  <a:pt x="3625702" y="2118290"/>
                </a:cubicBezTo>
                <a:cubicBezTo>
                  <a:pt x="3664688" y="2307904"/>
                  <a:pt x="3790506" y="3424322"/>
                  <a:pt x="3859618" y="3245341"/>
                </a:cubicBezTo>
                <a:cubicBezTo>
                  <a:pt x="3928730" y="3066360"/>
                  <a:pt x="3955312" y="1228699"/>
                  <a:pt x="4040372" y="1044401"/>
                </a:cubicBezTo>
                <a:cubicBezTo>
                  <a:pt x="4125432" y="860103"/>
                  <a:pt x="4304414" y="1925132"/>
                  <a:pt x="4369981" y="2139555"/>
                </a:cubicBezTo>
                <a:cubicBezTo>
                  <a:pt x="4435548" y="2353978"/>
                  <a:pt x="4382385" y="2458532"/>
                  <a:pt x="4433776" y="2330941"/>
                </a:cubicBezTo>
                <a:cubicBezTo>
                  <a:pt x="4485167" y="2203350"/>
                  <a:pt x="4570227" y="1400592"/>
                  <a:pt x="4678325" y="1374011"/>
                </a:cubicBezTo>
                <a:cubicBezTo>
                  <a:pt x="4786423" y="1347430"/>
                  <a:pt x="4954771" y="2132467"/>
                  <a:pt x="5082362" y="2171453"/>
                </a:cubicBezTo>
                <a:cubicBezTo>
                  <a:pt x="5209953" y="2210439"/>
                  <a:pt x="5314506" y="1581346"/>
                  <a:pt x="5443869" y="1607927"/>
                </a:cubicBezTo>
                <a:cubicBezTo>
                  <a:pt x="5573232" y="1634508"/>
                  <a:pt x="5784111" y="2201578"/>
                  <a:pt x="5858539" y="2330941"/>
                </a:cubicBezTo>
                <a:cubicBezTo>
                  <a:pt x="5932967" y="2460304"/>
                  <a:pt x="5911702" y="2422204"/>
                  <a:pt x="5890437" y="2384104"/>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4D673D34-A6E4-4E5E-A7F4-0D88C604CF5C}"/>
              </a:ext>
            </a:extLst>
          </p:cNvPr>
          <p:cNvSpPr txBox="1"/>
          <p:nvPr/>
        </p:nvSpPr>
        <p:spPr>
          <a:xfrm>
            <a:off x="7133561" y="4160721"/>
            <a:ext cx="1447797" cy="646331"/>
          </a:xfrm>
          <a:prstGeom prst="rect">
            <a:avLst/>
          </a:prstGeom>
          <a:noFill/>
        </p:spPr>
        <p:txBody>
          <a:bodyPr wrap="square" rtlCol="0">
            <a:spAutoFit/>
          </a:bodyPr>
          <a:lstStyle/>
          <a:p>
            <a:pPr algn="ctr"/>
            <a:r>
              <a:rPr lang="en-US" dirty="0"/>
              <a:t>Real-time sampling</a:t>
            </a:r>
          </a:p>
        </p:txBody>
      </p:sp>
      <p:cxnSp>
        <p:nvCxnSpPr>
          <p:cNvPr id="22" name="Straight Connector 21">
            <a:extLst>
              <a:ext uri="{FF2B5EF4-FFF2-40B4-BE49-F238E27FC236}">
                <a16:creationId xmlns:a16="http://schemas.microsoft.com/office/drawing/2014/main" id="{6C5F2FED-E05A-4E96-ACA6-2DD0C54E1F95}"/>
              </a:ext>
            </a:extLst>
          </p:cNvPr>
          <p:cNvCxnSpPr/>
          <p:nvPr/>
        </p:nvCxnSpPr>
        <p:spPr>
          <a:xfrm>
            <a:off x="7239000" y="5305280"/>
            <a:ext cx="0" cy="289217"/>
          </a:xfrm>
          <a:prstGeom prst="line">
            <a:avLst/>
          </a:prstGeom>
        </p:spPr>
        <p:style>
          <a:lnRef idx="1">
            <a:schemeClr val="dk1"/>
          </a:lnRef>
          <a:fillRef idx="0">
            <a:schemeClr val="dk1"/>
          </a:fillRef>
          <a:effectRef idx="0">
            <a:schemeClr val="dk1"/>
          </a:effectRef>
          <a:fontRef idx="minor">
            <a:schemeClr val="tx1"/>
          </a:fontRef>
        </p:style>
      </p:cxnSp>
      <p:sp>
        <p:nvSpPr>
          <p:cNvPr id="25" name="TextBox 24">
            <a:extLst>
              <a:ext uri="{FF2B5EF4-FFF2-40B4-BE49-F238E27FC236}">
                <a16:creationId xmlns:a16="http://schemas.microsoft.com/office/drawing/2014/main" id="{69F46D32-1BC8-49F9-9389-059E08A3E48B}"/>
              </a:ext>
            </a:extLst>
          </p:cNvPr>
          <p:cNvSpPr txBox="1"/>
          <p:nvPr/>
        </p:nvSpPr>
        <p:spPr>
          <a:xfrm>
            <a:off x="6794500" y="5625257"/>
            <a:ext cx="914400" cy="369332"/>
          </a:xfrm>
          <a:prstGeom prst="rect">
            <a:avLst/>
          </a:prstGeom>
          <a:noFill/>
        </p:spPr>
        <p:txBody>
          <a:bodyPr wrap="square" rtlCol="0">
            <a:spAutoFit/>
          </a:bodyPr>
          <a:lstStyle/>
          <a:p>
            <a:pPr algn="ctr"/>
            <a:r>
              <a:rPr lang="en-US" dirty="0"/>
              <a:t>480</a:t>
            </a:r>
          </a:p>
        </p:txBody>
      </p:sp>
    </p:spTree>
    <p:extLst>
      <p:ext uri="{BB962C8B-B14F-4D97-AF65-F5344CB8AC3E}">
        <p14:creationId xmlns:p14="http://schemas.microsoft.com/office/powerpoint/2010/main" val="24795648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4294967295"/>
          </p:nvPr>
        </p:nvSpPr>
        <p:spPr>
          <a:xfrm>
            <a:off x="208845" y="2057400"/>
            <a:ext cx="5638800" cy="1828800"/>
          </a:xfrm>
        </p:spPr>
        <p:txBody>
          <a:bodyPr>
            <a:normAutofit lnSpcReduction="10000"/>
          </a:bodyPr>
          <a:lstStyle/>
          <a:p>
            <a:pPr marL="514350" indent="-514350">
              <a:buFont typeface="+mj-lt"/>
              <a:buAutoNum type="arabicPeriod"/>
            </a:pPr>
            <a:r>
              <a:rPr lang="en-US" dirty="0">
                <a:latin typeface="Calibri" panose="020F0502020204030204" pitchFamily="34" charset="0"/>
                <a:cs typeface="Calibri" panose="020F0502020204030204" pitchFamily="34" charset="0"/>
              </a:rPr>
              <a:t>Identify specific tasks where exposure(s) may occur</a:t>
            </a:r>
          </a:p>
          <a:p>
            <a:pPr lvl="1"/>
            <a:r>
              <a:rPr lang="en-US" dirty="0">
                <a:latin typeface="Calibri" panose="020F0502020204030204" pitchFamily="34" charset="0"/>
                <a:cs typeface="Calibri" panose="020F0502020204030204" pitchFamily="34" charset="0"/>
              </a:rPr>
              <a:t>If employee does not interact with silica regularly</a:t>
            </a:r>
          </a:p>
          <a:p>
            <a:pPr marL="457200" lvl="1" indent="0">
              <a:buNone/>
            </a:pPr>
            <a:endParaRPr lang="en-US" dirty="0">
              <a:latin typeface="Calibri" panose="020F0502020204030204" pitchFamily="34" charset="0"/>
              <a:cs typeface="Calibri" panose="020F0502020204030204" pitchFamily="34" charset="0"/>
            </a:endParaRPr>
          </a:p>
          <a:p>
            <a:pPr marL="274320" lvl="1" indent="0">
              <a:buNone/>
            </a:pPr>
            <a:endParaRPr lang="en-US" dirty="0"/>
          </a:p>
        </p:txBody>
      </p:sp>
      <p:sp>
        <p:nvSpPr>
          <p:cNvPr id="6" name="Title 1">
            <a:extLst>
              <a:ext uri="{FF2B5EF4-FFF2-40B4-BE49-F238E27FC236}">
                <a16:creationId xmlns:a16="http://schemas.microsoft.com/office/drawing/2014/main" id="{89E7802A-B644-8B0E-0F94-502A9B5E4661}"/>
              </a:ext>
            </a:extLst>
          </p:cNvPr>
          <p:cNvSpPr txBox="1">
            <a:spLocks/>
          </p:cNvSpPr>
          <p:nvPr/>
        </p:nvSpPr>
        <p:spPr>
          <a:xfrm>
            <a:off x="1066800" y="901700"/>
            <a:ext cx="8915400"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fontAlgn="auto">
              <a:spcAft>
                <a:spcPts val="0"/>
              </a:spcAft>
            </a:pPr>
            <a:r>
              <a:rPr lang="en-US" sz="3600" dirty="0">
                <a:latin typeface="Calibri" panose="020F0502020204030204" pitchFamily="34" charset="0"/>
                <a:cs typeface="Calibri" panose="020F0502020204030204" pitchFamily="34" charset="0"/>
              </a:rPr>
              <a:t>Task-Based Sampling</a:t>
            </a:r>
          </a:p>
        </p:txBody>
      </p:sp>
      <p:pic>
        <p:nvPicPr>
          <p:cNvPr id="7" name="Picture 6">
            <a:extLst>
              <a:ext uri="{FF2B5EF4-FFF2-40B4-BE49-F238E27FC236}">
                <a16:creationId xmlns:a16="http://schemas.microsoft.com/office/drawing/2014/main" id="{2CAC831A-6AD6-BDF5-104D-B624B246F2FB}"/>
              </a:ext>
            </a:extLst>
          </p:cNvPr>
          <p:cNvPicPr>
            <a:picLocks noChangeAspect="1"/>
          </p:cNvPicPr>
          <p:nvPr/>
        </p:nvPicPr>
        <p:blipFill rotWithShape="1">
          <a:blip r:embed="rId3"/>
          <a:srcRect l="40833"/>
          <a:stretch/>
        </p:blipFill>
        <p:spPr>
          <a:xfrm>
            <a:off x="5606104" y="1219200"/>
            <a:ext cx="3316351" cy="3152869"/>
          </a:xfrm>
          <a:prstGeom prst="rect">
            <a:avLst/>
          </a:prstGeom>
        </p:spPr>
      </p:pic>
      <p:sp>
        <p:nvSpPr>
          <p:cNvPr id="8" name="Content Placeholder 2">
            <a:extLst>
              <a:ext uri="{FF2B5EF4-FFF2-40B4-BE49-F238E27FC236}">
                <a16:creationId xmlns:a16="http://schemas.microsoft.com/office/drawing/2014/main" id="{E7636C4D-39FE-F0B7-AA71-275EA92D40F9}"/>
              </a:ext>
            </a:extLst>
          </p:cNvPr>
          <p:cNvSpPr txBox="1">
            <a:spLocks/>
          </p:cNvSpPr>
          <p:nvPr/>
        </p:nvSpPr>
        <p:spPr>
          <a:xfrm>
            <a:off x="208845" y="4038600"/>
            <a:ext cx="8382000" cy="2197100"/>
          </a:xfrm>
        </p:spPr>
        <p:txBody>
          <a:bodyPr>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457200" lvl="1" indent="0" fontAlgn="auto">
              <a:spcAft>
                <a:spcPts val="0"/>
              </a:spcAft>
              <a:buFont typeface="Arial" panose="020B0604020202020204" pitchFamily="34" charset="0"/>
              <a:buNone/>
            </a:pPr>
            <a:endParaRPr lang="en-US" dirty="0">
              <a:latin typeface="Calibri" panose="020F0502020204030204" pitchFamily="34" charset="0"/>
              <a:cs typeface="Calibri" panose="020F0502020204030204" pitchFamily="34" charset="0"/>
            </a:endParaRPr>
          </a:p>
          <a:p>
            <a:pPr marL="514350" indent="-514350" fontAlgn="auto">
              <a:spcAft>
                <a:spcPts val="0"/>
              </a:spcAft>
              <a:buFont typeface="+mj-lt"/>
              <a:buAutoNum type="arabicPeriod" startAt="2"/>
            </a:pPr>
            <a:r>
              <a:rPr lang="en-US" dirty="0">
                <a:latin typeface="Calibri" panose="020F0502020204030204" pitchFamily="34" charset="0"/>
                <a:cs typeface="Calibri" panose="020F0502020204030204" pitchFamily="34" charset="0"/>
              </a:rPr>
              <a:t>If you exceed action level/PEL </a:t>
            </a:r>
          </a:p>
          <a:p>
            <a:pPr lvl="1" fontAlgn="auto">
              <a:spcAft>
                <a:spcPts val="0"/>
              </a:spcAft>
            </a:pPr>
            <a:r>
              <a:rPr lang="en-US" dirty="0">
                <a:latin typeface="Calibri" panose="020F0502020204030204" pitchFamily="34" charset="0"/>
                <a:cs typeface="Calibri" panose="020F0502020204030204" pitchFamily="34" charset="0"/>
              </a:rPr>
              <a:t>Aid in identifying major contributing factors to overall TWA</a:t>
            </a:r>
          </a:p>
          <a:p>
            <a:pPr marL="274320" lvl="1" indent="0" fontAlgn="auto">
              <a:spcAft>
                <a:spcPts val="0"/>
              </a:spcAft>
              <a:buFont typeface="Arial" panose="020B0604020202020204" pitchFamily="34" charset="0"/>
              <a:buNone/>
            </a:pPr>
            <a:endParaRPr lang="en-US" dirty="0"/>
          </a:p>
        </p:txBody>
      </p:sp>
    </p:spTree>
    <p:extLst>
      <p:ext uri="{BB962C8B-B14F-4D97-AF65-F5344CB8AC3E}">
        <p14:creationId xmlns:p14="http://schemas.microsoft.com/office/powerpoint/2010/main" val="274091999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2">
            <a:extLst>
              <a:ext uri="{FF2B5EF4-FFF2-40B4-BE49-F238E27FC236}">
                <a16:creationId xmlns:a16="http://schemas.microsoft.com/office/drawing/2014/main" id="{0E4C8302-6FC7-3467-43F8-45B472405376}"/>
              </a:ext>
            </a:extLst>
          </p:cNvPr>
          <p:cNvGraphicFramePr>
            <a:graphicFrameLocks noGrp="1"/>
          </p:cNvGraphicFramePr>
          <p:nvPr>
            <p:ph sz="quarter" idx="4294967295"/>
            <p:extLst>
              <p:ext uri="{D42A27DB-BD31-4B8C-83A1-F6EECF244321}">
                <p14:modId xmlns:p14="http://schemas.microsoft.com/office/powerpoint/2010/main" val="1968307320"/>
              </p:ext>
            </p:extLst>
          </p:nvPr>
        </p:nvGraphicFramePr>
        <p:xfrm>
          <a:off x="609600" y="1752600"/>
          <a:ext cx="8504238" cy="4572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a:extLst>
              <a:ext uri="{FF2B5EF4-FFF2-40B4-BE49-F238E27FC236}">
                <a16:creationId xmlns:a16="http://schemas.microsoft.com/office/drawing/2014/main" id="{662EB772-C250-EEFC-948F-000682AAE5CC}"/>
              </a:ext>
            </a:extLst>
          </p:cNvPr>
          <p:cNvSpPr txBox="1"/>
          <p:nvPr/>
        </p:nvSpPr>
        <p:spPr>
          <a:xfrm>
            <a:off x="1562100" y="5442465"/>
            <a:ext cx="2057400" cy="461665"/>
          </a:xfrm>
          <a:prstGeom prst="rect">
            <a:avLst/>
          </a:prstGeom>
          <a:noFill/>
        </p:spPr>
        <p:txBody>
          <a:bodyPr wrap="square" rtlCol="0">
            <a:spAutoFit/>
          </a:bodyPr>
          <a:lstStyle/>
          <a:p>
            <a:r>
              <a:rPr lang="en-US" sz="2400" dirty="0">
                <a:latin typeface="Calibri" panose="020F0502020204030204" pitchFamily="34" charset="0"/>
                <a:cs typeface="Calibri" panose="020F0502020204030204" pitchFamily="34" charset="0"/>
              </a:rPr>
              <a:t>Evaluate</a:t>
            </a:r>
          </a:p>
        </p:txBody>
      </p:sp>
      <p:sp>
        <p:nvSpPr>
          <p:cNvPr id="4" name="TextBox 3">
            <a:extLst>
              <a:ext uri="{FF2B5EF4-FFF2-40B4-BE49-F238E27FC236}">
                <a16:creationId xmlns:a16="http://schemas.microsoft.com/office/drawing/2014/main" id="{08939EFC-54CD-7D6D-C8C4-E9BB643B9BE6}"/>
              </a:ext>
            </a:extLst>
          </p:cNvPr>
          <p:cNvSpPr txBox="1"/>
          <p:nvPr/>
        </p:nvSpPr>
        <p:spPr>
          <a:xfrm>
            <a:off x="4572000" y="5257800"/>
            <a:ext cx="3886200" cy="830997"/>
          </a:xfrm>
          <a:prstGeom prst="rect">
            <a:avLst/>
          </a:prstGeom>
          <a:noFill/>
        </p:spPr>
        <p:txBody>
          <a:bodyPr wrap="square" rtlCol="0">
            <a:spAutoFit/>
          </a:bodyPr>
          <a:lstStyle/>
          <a:p>
            <a:r>
              <a:rPr lang="en-US" sz="2400" dirty="0">
                <a:latin typeface="Calibri" panose="020F0502020204030204" pitchFamily="34" charset="0"/>
                <a:cs typeface="Calibri" panose="020F0502020204030204" pitchFamily="34" charset="0"/>
              </a:rPr>
              <a:t>- Recommend controls or work requirements</a:t>
            </a:r>
          </a:p>
        </p:txBody>
      </p:sp>
      <p:sp>
        <p:nvSpPr>
          <p:cNvPr id="5" name="Title 1">
            <a:extLst>
              <a:ext uri="{FF2B5EF4-FFF2-40B4-BE49-F238E27FC236}">
                <a16:creationId xmlns:a16="http://schemas.microsoft.com/office/drawing/2014/main" id="{B2808EC7-8C45-0CF4-8ED1-95B18A653ABD}"/>
              </a:ext>
            </a:extLst>
          </p:cNvPr>
          <p:cNvSpPr txBox="1">
            <a:spLocks/>
          </p:cNvSpPr>
          <p:nvPr/>
        </p:nvSpPr>
        <p:spPr>
          <a:xfrm>
            <a:off x="1066800" y="769203"/>
            <a:ext cx="8915400"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fontAlgn="auto">
              <a:spcAft>
                <a:spcPts val="0"/>
              </a:spcAft>
            </a:pPr>
            <a:r>
              <a:rPr lang="en-US" sz="3600" dirty="0">
                <a:latin typeface="Calibri" panose="020F0502020204030204" pitchFamily="34" charset="0"/>
                <a:cs typeface="Calibri" panose="020F0502020204030204" pitchFamily="34" charset="0"/>
              </a:rPr>
              <a:t>Task-Based Monitoring</a:t>
            </a:r>
          </a:p>
        </p:txBody>
      </p:sp>
      <p:pic>
        <p:nvPicPr>
          <p:cNvPr id="7" name="Picture 2" descr="http://www.tsi.com/uploadedImages/Product_Information/Images/Large/8530-8531-Desktop-DustTrakII.jpg">
            <a:extLst>
              <a:ext uri="{FF2B5EF4-FFF2-40B4-BE49-F238E27FC236}">
                <a16:creationId xmlns:a16="http://schemas.microsoft.com/office/drawing/2014/main" id="{86C3FDA4-34D4-F347-9AFB-3A53F4CCAB79}"/>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16199" t="12106" r="19751" b="15415"/>
          <a:stretch/>
        </p:blipFill>
        <p:spPr bwMode="auto">
          <a:xfrm>
            <a:off x="6877813" y="574166"/>
            <a:ext cx="1554987" cy="13734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72181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52" name="Text Box 12"/>
          <p:cNvSpPr txBox="1">
            <a:spLocks noChangeArrowheads="1"/>
          </p:cNvSpPr>
          <p:nvPr/>
        </p:nvSpPr>
        <p:spPr bwMode="auto">
          <a:xfrm>
            <a:off x="979487" y="741363"/>
            <a:ext cx="70612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3600" dirty="0">
                <a:latin typeface="Calibri" panose="020F0502020204030204" pitchFamily="34" charset="0"/>
                <a:cs typeface="Calibri" panose="020F0502020204030204" pitchFamily="34" charset="0"/>
              </a:rPr>
              <a:t>Control of Hazards</a:t>
            </a:r>
          </a:p>
        </p:txBody>
      </p:sp>
      <p:sp>
        <p:nvSpPr>
          <p:cNvPr id="9225" name="Rectangle 10"/>
          <p:cNvSpPr>
            <a:spLocks noChangeArrowheads="1"/>
          </p:cNvSpPr>
          <p:nvPr/>
        </p:nvSpPr>
        <p:spPr bwMode="auto">
          <a:xfrm>
            <a:off x="152400" y="1836738"/>
            <a:ext cx="8715375" cy="5326062"/>
          </a:xfrm>
          <a:prstGeom prst="rect">
            <a:avLst/>
          </a:prstGeom>
          <a:noFill/>
          <a:ln w="9525">
            <a:noFill/>
            <a:miter lim="800000"/>
            <a:headEnd/>
            <a:tailEnd/>
          </a:ln>
        </p:spPr>
        <p:txBody>
          <a:bodyPr/>
          <a:lstStyle/>
          <a:p>
            <a:pPr eaLnBrk="0" hangingPunct="0">
              <a:defRPr/>
            </a:pPr>
            <a:r>
              <a:rPr lang="en-US" sz="2800" u="sng" dirty="0">
                <a:latin typeface="Calibri" panose="020F0502020204030204" pitchFamily="34" charset="0"/>
                <a:cs typeface="Calibri" panose="020F0502020204030204" pitchFamily="34" charset="0"/>
              </a:rPr>
              <a:t>Evaluate Control Effectiveness</a:t>
            </a:r>
          </a:p>
          <a:p>
            <a:pPr eaLnBrk="0" hangingPunct="0">
              <a:defRPr/>
            </a:pPr>
            <a:endParaRPr lang="en-US" sz="2800" u="sng" dirty="0">
              <a:latin typeface="Calibri" panose="020F0502020204030204" pitchFamily="34" charset="0"/>
              <a:cs typeface="Calibri" panose="020F0502020204030204" pitchFamily="34" charset="0"/>
            </a:endParaRPr>
          </a:p>
          <a:p>
            <a:pPr marL="457200" indent="-457200" eaLnBrk="0" hangingPunct="0">
              <a:buFont typeface="Wingdings" panose="05000000000000000000" pitchFamily="2" charset="2"/>
              <a:buChar char="Ø"/>
              <a:defRPr/>
            </a:pPr>
            <a:r>
              <a:rPr lang="en-US" sz="2800" dirty="0">
                <a:latin typeface="Calibri" panose="020F0502020204030204" pitchFamily="34" charset="0"/>
                <a:cs typeface="Calibri" panose="020F0502020204030204" pitchFamily="34" charset="0"/>
              </a:rPr>
              <a:t>Periodic testing of ventilation systems, </a:t>
            </a:r>
          </a:p>
          <a:p>
            <a:pPr eaLnBrk="0" hangingPunct="0">
              <a:defRPr/>
            </a:pPr>
            <a:r>
              <a:rPr lang="en-US" sz="2800" dirty="0">
                <a:latin typeface="Calibri" panose="020F0502020204030204" pitchFamily="34" charset="0"/>
                <a:cs typeface="Calibri" panose="020F0502020204030204" pitchFamily="34" charset="0"/>
              </a:rPr>
              <a:t>      local exhaust.</a:t>
            </a:r>
          </a:p>
          <a:p>
            <a:pPr marL="457200" indent="-457200" eaLnBrk="0" hangingPunct="0">
              <a:buFont typeface="Wingdings" panose="05000000000000000000" pitchFamily="2" charset="2"/>
              <a:buChar char="Ø"/>
              <a:defRPr/>
            </a:pPr>
            <a:endParaRPr lang="en-US" sz="2800" dirty="0">
              <a:latin typeface="Calibri" panose="020F0502020204030204" pitchFamily="34" charset="0"/>
              <a:cs typeface="Calibri" panose="020F0502020204030204" pitchFamily="34" charset="0"/>
            </a:endParaRPr>
          </a:p>
          <a:p>
            <a:pPr marL="457200" indent="-457200" eaLnBrk="0" hangingPunct="0">
              <a:buFont typeface="Wingdings" panose="05000000000000000000" pitchFamily="2" charset="2"/>
              <a:buChar char="Ø"/>
              <a:defRPr/>
            </a:pPr>
            <a:r>
              <a:rPr lang="en-US" sz="2800" dirty="0">
                <a:latin typeface="Calibri" panose="020F0502020204030204" pitchFamily="34" charset="0"/>
                <a:cs typeface="Calibri" panose="020F0502020204030204" pitchFamily="34" charset="0"/>
              </a:rPr>
              <a:t>Sampling after the implementation of engineering controls.</a:t>
            </a:r>
          </a:p>
          <a:p>
            <a:pPr marL="457200" indent="-457200" eaLnBrk="0" hangingPunct="0">
              <a:buFont typeface="Wingdings" panose="05000000000000000000" pitchFamily="2" charset="2"/>
              <a:buChar char="Ø"/>
              <a:defRPr/>
            </a:pPr>
            <a:endParaRPr lang="en-US" sz="2800" dirty="0">
              <a:latin typeface="Calibri" panose="020F0502020204030204" pitchFamily="34" charset="0"/>
              <a:cs typeface="Calibri" panose="020F0502020204030204" pitchFamily="34" charset="0"/>
            </a:endParaRPr>
          </a:p>
          <a:p>
            <a:pPr marL="457200" indent="-457200" eaLnBrk="0" hangingPunct="0">
              <a:buFont typeface="Wingdings" panose="05000000000000000000" pitchFamily="2" charset="2"/>
              <a:buChar char="Ø"/>
              <a:defRPr/>
            </a:pPr>
            <a:r>
              <a:rPr lang="en-US" sz="2800" dirty="0">
                <a:latin typeface="Calibri" panose="020F0502020204030204" pitchFamily="34" charset="0"/>
                <a:cs typeface="Calibri" panose="020F0502020204030204" pitchFamily="34" charset="0"/>
              </a:rPr>
              <a:t>Inspection, cleaning and maintenance of PPE.</a:t>
            </a:r>
          </a:p>
          <a:p>
            <a:pPr eaLnBrk="0" hangingPunct="0">
              <a:defRPr/>
            </a:pPr>
            <a:endParaRPr lang="en-US" sz="2800" dirty="0">
              <a:latin typeface="Calibri" panose="020F0502020204030204" pitchFamily="34" charset="0"/>
              <a:cs typeface="Calibri" panose="020F0502020204030204" pitchFamily="34" charset="0"/>
            </a:endParaRPr>
          </a:p>
          <a:p>
            <a:pPr marL="457200" indent="-457200" eaLnBrk="0" hangingPunct="0">
              <a:buFont typeface="Wingdings" panose="05000000000000000000" pitchFamily="2" charset="2"/>
              <a:buChar char="Ø"/>
              <a:defRPr/>
            </a:pPr>
            <a:r>
              <a:rPr lang="en-US" sz="2800" dirty="0">
                <a:latin typeface="Calibri" panose="020F0502020204030204" pitchFamily="34" charset="0"/>
                <a:cs typeface="Calibri" panose="020F0502020204030204" pitchFamily="34" charset="0"/>
              </a:rPr>
              <a:t>Review of administrative programs annually.</a:t>
            </a:r>
            <a:endParaRPr lang="en-US" sz="2400" dirty="0">
              <a:latin typeface="Calibri" panose="020F0502020204030204" pitchFamily="34" charset="0"/>
              <a:cs typeface="Calibri" panose="020F0502020204030204" pitchFamily="34" charset="0"/>
            </a:endParaRPr>
          </a:p>
        </p:txBody>
      </p:sp>
      <p:pic>
        <p:nvPicPr>
          <p:cNvPr id="1026" name="Picture 2" descr="Front cover of Dust Control Handbook for Industrial Minerals Mining and Processing, Second edition">
            <a:extLst>
              <a:ext uri="{FF2B5EF4-FFF2-40B4-BE49-F238E27FC236}">
                <a16:creationId xmlns:a16="http://schemas.microsoft.com/office/drawing/2014/main" id="{04348006-50C8-A09B-A707-ED7663698F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77000" y="838200"/>
            <a:ext cx="2258050" cy="29241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416015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F6D5E7B-4A25-2038-B82F-FD7F5F1DD5FA}"/>
              </a:ext>
            </a:extLst>
          </p:cNvPr>
          <p:cNvSpPr/>
          <p:nvPr/>
        </p:nvSpPr>
        <p:spPr>
          <a:xfrm>
            <a:off x="0" y="1428661"/>
            <a:ext cx="1524000" cy="167522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560" name="Text Box 12"/>
          <p:cNvSpPr txBox="1">
            <a:spLocks noChangeArrowheads="1"/>
          </p:cNvSpPr>
          <p:nvPr/>
        </p:nvSpPr>
        <p:spPr bwMode="auto">
          <a:xfrm>
            <a:off x="1016000" y="689768"/>
            <a:ext cx="70612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3600" dirty="0">
                <a:latin typeface="Calibri" panose="020F0502020204030204" pitchFamily="34" charset="0"/>
                <a:cs typeface="Calibri" panose="020F0502020204030204" pitchFamily="34" charset="0"/>
              </a:rPr>
              <a:t>Reassessment of Exposures</a:t>
            </a:r>
          </a:p>
        </p:txBody>
      </p:sp>
      <p:sp>
        <p:nvSpPr>
          <p:cNvPr id="9225" name="Rectangle 10"/>
          <p:cNvSpPr>
            <a:spLocks noChangeArrowheads="1"/>
          </p:cNvSpPr>
          <p:nvPr/>
        </p:nvSpPr>
        <p:spPr bwMode="auto">
          <a:xfrm>
            <a:off x="123825" y="1524000"/>
            <a:ext cx="8715375" cy="4713834"/>
          </a:xfrm>
          <a:prstGeom prst="rect">
            <a:avLst/>
          </a:prstGeom>
          <a:solidFill>
            <a:schemeClr val="bg1"/>
          </a:solidFill>
          <a:ln w="9525">
            <a:noFill/>
            <a:miter lim="800000"/>
            <a:headEnd/>
            <a:tailEnd/>
          </a:ln>
        </p:spPr>
        <p:txBody>
          <a:bodyPr wrap="square"/>
          <a:lstStyle/>
          <a:p>
            <a:pPr algn="just" eaLnBrk="0" hangingPunct="0">
              <a:spcBef>
                <a:spcPts val="600"/>
              </a:spcBef>
              <a:defRPr/>
            </a:pPr>
            <a:endParaRPr lang="en-US" sz="700" dirty="0">
              <a:latin typeface="Calibri" panose="020F0502020204030204" pitchFamily="34" charset="0"/>
              <a:cs typeface="Calibri" panose="020F0502020204030204" pitchFamily="34" charset="0"/>
            </a:endParaRPr>
          </a:p>
          <a:p>
            <a:pPr marL="457200" indent="-457200" algn="just" eaLnBrk="0" hangingPunct="0">
              <a:buFont typeface="Arial" panose="020B0604020202020204" pitchFamily="34" charset="0"/>
              <a:buChar char="•"/>
              <a:defRPr/>
            </a:pPr>
            <a:r>
              <a:rPr lang="en-US" sz="2400" b="0" i="0" dirty="0">
                <a:solidFill>
                  <a:srgbClr val="212121"/>
                </a:solidFill>
                <a:effectLst/>
                <a:latin typeface="Source Sans Pro" panose="020B0503030403020204" pitchFamily="34" charset="0"/>
              </a:rPr>
              <a:t>Change in the </a:t>
            </a:r>
          </a:p>
          <a:p>
            <a:pPr marL="1371600" lvl="2" indent="-457200" algn="just" eaLnBrk="0" hangingPunct="0">
              <a:buFont typeface="Wingdings" panose="05000000000000000000" pitchFamily="2" charset="2"/>
              <a:buChar char="§"/>
              <a:defRPr/>
            </a:pPr>
            <a:r>
              <a:rPr lang="en-US" sz="2400" b="0" i="0" dirty="0">
                <a:solidFill>
                  <a:srgbClr val="212121"/>
                </a:solidFill>
                <a:effectLst/>
                <a:latin typeface="Source Sans Pro" panose="020B0503030403020204" pitchFamily="34" charset="0"/>
              </a:rPr>
              <a:t>production, </a:t>
            </a:r>
          </a:p>
          <a:p>
            <a:pPr marL="1371600" lvl="2" indent="-457200" algn="just" eaLnBrk="0" hangingPunct="0">
              <a:buFont typeface="Wingdings" panose="05000000000000000000" pitchFamily="2" charset="2"/>
              <a:buChar char="§"/>
              <a:defRPr/>
            </a:pPr>
            <a:r>
              <a:rPr lang="en-US" sz="2400" b="0" i="0" dirty="0">
                <a:solidFill>
                  <a:srgbClr val="212121"/>
                </a:solidFill>
                <a:effectLst/>
                <a:latin typeface="Source Sans Pro" panose="020B0503030403020204" pitchFamily="34" charset="0"/>
              </a:rPr>
              <a:t>process, </a:t>
            </a:r>
          </a:p>
          <a:p>
            <a:pPr marL="1371600" lvl="2" indent="-457200" algn="just" eaLnBrk="0" hangingPunct="0">
              <a:buFont typeface="Wingdings" panose="05000000000000000000" pitchFamily="2" charset="2"/>
              <a:buChar char="§"/>
              <a:defRPr/>
            </a:pPr>
            <a:r>
              <a:rPr lang="en-US" sz="2400" b="0" i="0" dirty="0">
                <a:solidFill>
                  <a:srgbClr val="212121"/>
                </a:solidFill>
                <a:effectLst/>
                <a:latin typeface="Source Sans Pro" panose="020B0503030403020204" pitchFamily="34" charset="0"/>
              </a:rPr>
              <a:t>control equipment, </a:t>
            </a:r>
          </a:p>
          <a:p>
            <a:pPr marL="1371600" lvl="2" indent="-457200" algn="just" eaLnBrk="0" hangingPunct="0">
              <a:buFont typeface="Wingdings" panose="05000000000000000000" pitchFamily="2" charset="2"/>
              <a:buChar char="§"/>
              <a:defRPr/>
            </a:pPr>
            <a:r>
              <a:rPr lang="en-US" sz="2400" b="0" i="0" dirty="0">
                <a:solidFill>
                  <a:srgbClr val="212121"/>
                </a:solidFill>
                <a:effectLst/>
                <a:latin typeface="Source Sans Pro" panose="020B0503030403020204" pitchFamily="34" charset="0"/>
              </a:rPr>
              <a:t>personnel, or </a:t>
            </a:r>
          </a:p>
          <a:p>
            <a:pPr marL="1371600" lvl="2" indent="-457200" algn="just" eaLnBrk="0" hangingPunct="0">
              <a:buFont typeface="Wingdings" panose="05000000000000000000" pitchFamily="2" charset="2"/>
              <a:buChar char="§"/>
              <a:defRPr/>
            </a:pPr>
            <a:r>
              <a:rPr lang="en-US" sz="2400" b="0" i="0" dirty="0">
                <a:solidFill>
                  <a:srgbClr val="212121"/>
                </a:solidFill>
                <a:effectLst/>
                <a:latin typeface="Source Sans Pro" panose="020B0503030403020204" pitchFamily="34" charset="0"/>
              </a:rPr>
              <a:t>work practices </a:t>
            </a:r>
          </a:p>
          <a:p>
            <a:pPr lvl="2" algn="just" eaLnBrk="0" hangingPunct="0">
              <a:defRPr/>
            </a:pPr>
            <a:endParaRPr lang="en-US" sz="2400" b="0" i="0" dirty="0">
              <a:solidFill>
                <a:srgbClr val="212121"/>
              </a:solidFill>
              <a:effectLst/>
              <a:latin typeface="Source Sans Pro" panose="020B0503030403020204" pitchFamily="34" charset="0"/>
            </a:endParaRPr>
          </a:p>
          <a:p>
            <a:pPr lvl="1" algn="just" eaLnBrk="0" hangingPunct="0">
              <a:defRPr/>
            </a:pPr>
            <a:r>
              <a:rPr lang="en-US" sz="2400" b="0" i="0" dirty="0">
                <a:solidFill>
                  <a:srgbClr val="212121"/>
                </a:solidFill>
                <a:effectLst/>
                <a:latin typeface="Source Sans Pro" panose="020B0503030403020204" pitchFamily="34" charset="0"/>
              </a:rPr>
              <a:t>That may reasonably be expected to result in new or additional exposures at or above the action level, or </a:t>
            </a:r>
          </a:p>
          <a:p>
            <a:pPr marL="457200" indent="-457200" algn="just" eaLnBrk="0" hangingPunct="0">
              <a:buFont typeface="Arial" panose="020B0604020202020204" pitchFamily="34" charset="0"/>
              <a:buChar char="•"/>
              <a:defRPr/>
            </a:pPr>
            <a:endParaRPr lang="en-US" sz="2400" b="0" i="0" dirty="0">
              <a:solidFill>
                <a:srgbClr val="212121"/>
              </a:solidFill>
              <a:effectLst/>
              <a:latin typeface="Source Sans Pro" panose="020B0503030403020204" pitchFamily="34" charset="0"/>
            </a:endParaRPr>
          </a:p>
          <a:p>
            <a:pPr marL="457200" indent="-457200" algn="just" eaLnBrk="0" hangingPunct="0">
              <a:buFont typeface="Arial" panose="020B0604020202020204" pitchFamily="34" charset="0"/>
              <a:buChar char="•"/>
              <a:defRPr/>
            </a:pPr>
            <a:r>
              <a:rPr lang="en-US" sz="2400" dirty="0">
                <a:solidFill>
                  <a:srgbClr val="212121"/>
                </a:solidFill>
                <a:latin typeface="Source Sans Pro" panose="020B0503030403020204" pitchFamily="34" charset="0"/>
              </a:rPr>
              <a:t>W</a:t>
            </a:r>
            <a:r>
              <a:rPr lang="en-US" sz="2400" b="0" i="0" dirty="0">
                <a:solidFill>
                  <a:srgbClr val="212121"/>
                </a:solidFill>
                <a:effectLst/>
                <a:latin typeface="Source Sans Pro" panose="020B0503030403020204" pitchFamily="34" charset="0"/>
              </a:rPr>
              <a:t>hen the employer has any reason to believe that new or additional exposures at or above the action level have occurred.</a:t>
            </a:r>
            <a:endParaRPr lang="en-US" sz="2400" dirty="0">
              <a:latin typeface="Calibri" panose="020F0502020204030204" pitchFamily="34" charset="0"/>
              <a:cs typeface="Calibri" panose="020F0502020204030204" pitchFamily="34" charset="0"/>
            </a:endParaRPr>
          </a:p>
          <a:p>
            <a:pPr algn="ctr" eaLnBrk="0" hangingPunct="0">
              <a:defRPr/>
            </a:pPr>
            <a:endParaRPr lang="en-US" sz="2400" dirty="0">
              <a:latin typeface="Calibri" panose="020F0502020204030204" pitchFamily="34" charset="0"/>
              <a:cs typeface="Calibri" panose="020F0502020204030204" pitchFamily="34" charset="0"/>
            </a:endParaRPr>
          </a:p>
        </p:txBody>
      </p:sp>
      <p:grpSp>
        <p:nvGrpSpPr>
          <p:cNvPr id="3" name="Group 2">
            <a:extLst>
              <a:ext uri="{FF2B5EF4-FFF2-40B4-BE49-F238E27FC236}">
                <a16:creationId xmlns:a16="http://schemas.microsoft.com/office/drawing/2014/main" id="{2C4D48D2-6C11-C934-F7DA-729FC4444795}"/>
              </a:ext>
            </a:extLst>
          </p:cNvPr>
          <p:cNvGrpSpPr/>
          <p:nvPr/>
        </p:nvGrpSpPr>
        <p:grpSpPr>
          <a:xfrm>
            <a:off x="5867400" y="1371600"/>
            <a:ext cx="2209800" cy="2834058"/>
            <a:chOff x="5216927" y="1028700"/>
            <a:chExt cx="3739345" cy="5143500"/>
          </a:xfrm>
        </p:grpSpPr>
        <p:pic>
          <p:nvPicPr>
            <p:cNvPr id="4" name="Picture 3">
              <a:extLst>
                <a:ext uri="{FF2B5EF4-FFF2-40B4-BE49-F238E27FC236}">
                  <a16:creationId xmlns:a16="http://schemas.microsoft.com/office/drawing/2014/main" id="{41627D3A-9BA5-6802-839A-2FE1D14118ED}"/>
                </a:ext>
              </a:extLst>
            </p:cNvPr>
            <p:cNvPicPr>
              <a:picLocks noChangeAspect="1"/>
            </p:cNvPicPr>
            <p:nvPr/>
          </p:nvPicPr>
          <p:blipFill rotWithShape="1">
            <a:blip r:embed="rId3"/>
            <a:srcRect l="29167" r="36666" b="16451"/>
            <a:stretch/>
          </p:blipFill>
          <p:spPr>
            <a:xfrm>
              <a:off x="5216927" y="1028700"/>
              <a:ext cx="3739345" cy="5143500"/>
            </a:xfrm>
            <a:prstGeom prst="rect">
              <a:avLst/>
            </a:prstGeom>
          </p:spPr>
        </p:pic>
        <p:grpSp>
          <p:nvGrpSpPr>
            <p:cNvPr id="5" name="Group 4">
              <a:extLst>
                <a:ext uri="{FF2B5EF4-FFF2-40B4-BE49-F238E27FC236}">
                  <a16:creationId xmlns:a16="http://schemas.microsoft.com/office/drawing/2014/main" id="{16A63476-3F7C-4C7B-8BCB-5A34679D2539}"/>
                </a:ext>
              </a:extLst>
            </p:cNvPr>
            <p:cNvGrpSpPr/>
            <p:nvPr/>
          </p:nvGrpSpPr>
          <p:grpSpPr>
            <a:xfrm>
              <a:off x="6261100" y="1600200"/>
              <a:ext cx="1282700" cy="1467897"/>
              <a:chOff x="3526365" y="1237204"/>
              <a:chExt cx="1282700" cy="1467897"/>
            </a:xfrm>
          </p:grpSpPr>
          <p:sp>
            <p:nvSpPr>
              <p:cNvPr id="6" name="Oval 5">
                <a:extLst>
                  <a:ext uri="{FF2B5EF4-FFF2-40B4-BE49-F238E27FC236}">
                    <a16:creationId xmlns:a16="http://schemas.microsoft.com/office/drawing/2014/main" id="{38C08C96-97FB-18A3-96AD-E7242D2E68E9}"/>
                  </a:ext>
                </a:extLst>
              </p:cNvPr>
              <p:cNvSpPr/>
              <p:nvPr/>
            </p:nvSpPr>
            <p:spPr>
              <a:xfrm>
                <a:off x="3581400" y="1620933"/>
                <a:ext cx="990600" cy="969867"/>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aphic 6" descr="Sunglasses face outline with solid fill">
                <a:extLst>
                  <a:ext uri="{FF2B5EF4-FFF2-40B4-BE49-F238E27FC236}">
                    <a16:creationId xmlns:a16="http://schemas.microsoft.com/office/drawing/2014/main" id="{F6BE96ED-2E12-633E-7A5E-CDD814097FA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526365" y="1564829"/>
                <a:ext cx="1258050" cy="1140272"/>
              </a:xfrm>
              <a:prstGeom prst="rect">
                <a:avLst/>
              </a:prstGeom>
            </p:spPr>
          </p:pic>
          <p:pic>
            <p:nvPicPr>
              <p:cNvPr id="8" name="Graphic 7" descr="Construction worker male with solid fill">
                <a:extLst>
                  <a:ext uri="{FF2B5EF4-FFF2-40B4-BE49-F238E27FC236}">
                    <a16:creationId xmlns:a16="http://schemas.microsoft.com/office/drawing/2014/main" id="{CFBF174A-0CE2-F973-08F0-6B47C53F92E6}"/>
                  </a:ext>
                </a:extLst>
              </p:cNvPr>
              <p:cNvPicPr>
                <a:picLocks noChangeAspect="1"/>
              </p:cNvPicPr>
              <p:nvPr/>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32659" t="2404" r="26949" b="47078"/>
              <a:stretch/>
            </p:blipFill>
            <p:spPr>
              <a:xfrm>
                <a:off x="3668059" y="1237204"/>
                <a:ext cx="1141006" cy="1427068"/>
              </a:xfrm>
              <a:prstGeom prst="rect">
                <a:avLst/>
              </a:prstGeom>
            </p:spPr>
          </p:pic>
        </p:grpSp>
      </p:grpSp>
      <p:sp>
        <p:nvSpPr>
          <p:cNvPr id="9" name="Rectangle 8">
            <a:extLst>
              <a:ext uri="{FF2B5EF4-FFF2-40B4-BE49-F238E27FC236}">
                <a16:creationId xmlns:a16="http://schemas.microsoft.com/office/drawing/2014/main" id="{A7B5B2D0-37FB-5B8C-910A-10B8DD3E84AD}"/>
              </a:ext>
            </a:extLst>
          </p:cNvPr>
          <p:cNvSpPr/>
          <p:nvPr/>
        </p:nvSpPr>
        <p:spPr>
          <a:xfrm>
            <a:off x="6967297" y="2643213"/>
            <a:ext cx="270188" cy="125956"/>
          </a:xfrm>
          <a:prstGeom prst="rect">
            <a:avLst/>
          </a:prstGeom>
          <a:solidFill>
            <a:srgbClr val="AE49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118555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A11C19-1AE9-8312-738C-5100FB8C3292}"/>
              </a:ext>
            </a:extLst>
          </p:cNvPr>
          <p:cNvSpPr txBox="1">
            <a:spLocks/>
          </p:cNvSpPr>
          <p:nvPr/>
        </p:nvSpPr>
        <p:spPr>
          <a:xfrm>
            <a:off x="762000" y="762000"/>
            <a:ext cx="8382000" cy="12192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en-US"/>
              <a:t>Notice of Proposed Rule Making</a:t>
            </a:r>
            <a:endParaRPr lang="en-US" dirty="0"/>
          </a:p>
        </p:txBody>
      </p:sp>
      <p:sp>
        <p:nvSpPr>
          <p:cNvPr id="3" name="Content Placeholder 2">
            <a:extLst>
              <a:ext uri="{FF2B5EF4-FFF2-40B4-BE49-F238E27FC236}">
                <a16:creationId xmlns:a16="http://schemas.microsoft.com/office/drawing/2014/main" id="{96F07178-D117-1CC2-AED4-CCCEE9C0B427}"/>
              </a:ext>
            </a:extLst>
          </p:cNvPr>
          <p:cNvSpPr txBox="1">
            <a:spLocks/>
          </p:cNvSpPr>
          <p:nvPr/>
        </p:nvSpPr>
        <p:spPr>
          <a:xfrm>
            <a:off x="228600" y="1962873"/>
            <a:ext cx="8382000" cy="4351338"/>
          </a:xfrm>
          <a:prstGeom prst="rect">
            <a:avLst/>
          </a:prstGeom>
        </p:spPr>
        <p:txBody>
          <a:bodyPr>
            <a:normAutofit fontScale="92500" lnSpcReduction="1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fontAlgn="auto">
              <a:spcAft>
                <a:spcPts val="0"/>
              </a:spcAft>
            </a:pPr>
            <a:r>
              <a:rPr lang="en-US" dirty="0">
                <a:solidFill>
                  <a:srgbClr val="212121"/>
                </a:solidFill>
                <a:latin typeface="Source Sans Pro Web"/>
                <a:hlinkClick r:id="rId3"/>
              </a:rPr>
              <a:t>Update to the MSHA silica standard</a:t>
            </a:r>
            <a:endParaRPr lang="en-US" dirty="0">
              <a:solidFill>
                <a:srgbClr val="212121"/>
              </a:solidFill>
              <a:latin typeface="Source Sans Pro Web"/>
            </a:endParaRPr>
          </a:p>
          <a:p>
            <a:pPr lvl="1" fontAlgn="auto">
              <a:spcAft>
                <a:spcPts val="0"/>
              </a:spcAft>
            </a:pPr>
            <a:r>
              <a:rPr lang="en-US" dirty="0">
                <a:solidFill>
                  <a:srgbClr val="212121"/>
                </a:solidFill>
                <a:latin typeface="Source Sans Pro Web"/>
              </a:rPr>
              <a:t>July 13, 2023</a:t>
            </a:r>
          </a:p>
          <a:p>
            <a:pPr lvl="1" fontAlgn="auto">
              <a:spcAft>
                <a:spcPts val="0"/>
              </a:spcAft>
            </a:pPr>
            <a:r>
              <a:rPr lang="en-US" dirty="0">
                <a:solidFill>
                  <a:srgbClr val="212121"/>
                </a:solidFill>
                <a:latin typeface="Source Sans Pro Web"/>
              </a:rPr>
              <a:t>Permissible Exposure Limit to respirable crystalline silica at or below 50 µg/m3 for a full shift exposure, calculated as an 8-hour time weighted average.</a:t>
            </a:r>
          </a:p>
          <a:p>
            <a:pPr lvl="1" fontAlgn="auto">
              <a:spcAft>
                <a:spcPts val="0"/>
              </a:spcAft>
            </a:pPr>
            <a:r>
              <a:rPr lang="en-US" dirty="0">
                <a:solidFill>
                  <a:srgbClr val="212121"/>
                </a:solidFill>
                <a:latin typeface="Source Sans Pro Web"/>
              </a:rPr>
              <a:t>Update to other components of the standard</a:t>
            </a:r>
          </a:p>
          <a:p>
            <a:pPr lvl="1" fontAlgn="auto">
              <a:spcAft>
                <a:spcPts val="0"/>
              </a:spcAft>
            </a:pPr>
            <a:r>
              <a:rPr lang="en-US" dirty="0">
                <a:solidFill>
                  <a:srgbClr val="212121"/>
                </a:solidFill>
                <a:latin typeface="Source Sans Pro Web"/>
              </a:rPr>
              <a:t>Improve Respiratory Protection</a:t>
            </a:r>
          </a:p>
          <a:p>
            <a:pPr marL="457200" lvl="1" indent="0" fontAlgn="auto">
              <a:spcAft>
                <a:spcPts val="0"/>
              </a:spcAft>
              <a:buFont typeface="Arial" panose="020B0604020202020204" pitchFamily="34" charset="0"/>
              <a:buNone/>
            </a:pPr>
            <a:endParaRPr lang="en-US" dirty="0">
              <a:solidFill>
                <a:srgbClr val="212121"/>
              </a:solidFill>
              <a:latin typeface="Source Sans Pro Web"/>
            </a:endParaRPr>
          </a:p>
          <a:p>
            <a:pPr fontAlgn="auto">
              <a:spcAft>
                <a:spcPts val="0"/>
              </a:spcAft>
            </a:pPr>
            <a:r>
              <a:rPr lang="en-US" dirty="0">
                <a:solidFill>
                  <a:srgbClr val="212121"/>
                </a:solidFill>
                <a:latin typeface="Source Sans Pro Web"/>
              </a:rPr>
              <a:t>Comment Period closed September 11, 2023</a:t>
            </a:r>
          </a:p>
          <a:p>
            <a:pPr fontAlgn="auto">
              <a:spcAft>
                <a:spcPts val="0"/>
              </a:spcAft>
            </a:pPr>
            <a:endParaRPr lang="en-US" dirty="0">
              <a:solidFill>
                <a:srgbClr val="212121"/>
              </a:solidFill>
              <a:latin typeface="Source Sans Pro Web"/>
            </a:endParaRPr>
          </a:p>
          <a:p>
            <a:pPr lvl="1" fontAlgn="auto">
              <a:spcAft>
                <a:spcPts val="0"/>
              </a:spcAft>
            </a:pPr>
            <a:endParaRPr lang="en-US" dirty="0">
              <a:solidFill>
                <a:srgbClr val="212121"/>
              </a:solidFill>
              <a:latin typeface="Source Sans Pro Web"/>
            </a:endParaRPr>
          </a:p>
        </p:txBody>
      </p:sp>
    </p:spTree>
    <p:extLst>
      <p:ext uri="{BB962C8B-B14F-4D97-AF65-F5344CB8AC3E}">
        <p14:creationId xmlns:p14="http://schemas.microsoft.com/office/powerpoint/2010/main" val="62652192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76600" y="5410200"/>
            <a:ext cx="3568424" cy="973576"/>
          </a:xfrm>
          <a:prstGeom prst="rect">
            <a:avLst/>
          </a:prstGeom>
        </p:spPr>
      </p:pic>
      <p:sp>
        <p:nvSpPr>
          <p:cNvPr id="3" name="Rectangle 2"/>
          <p:cNvSpPr/>
          <p:nvPr/>
        </p:nvSpPr>
        <p:spPr>
          <a:xfrm>
            <a:off x="1663424" y="707172"/>
            <a:ext cx="6400800" cy="4093428"/>
          </a:xfrm>
          <a:prstGeom prst="rect">
            <a:avLst/>
          </a:prstGeom>
        </p:spPr>
        <p:txBody>
          <a:bodyPr wrap="square">
            <a:spAutoFit/>
          </a:bodyPr>
          <a:lstStyle/>
          <a:p>
            <a:pPr marL="0" marR="0" algn="ctr">
              <a:spcBef>
                <a:spcPts val="0"/>
              </a:spcBef>
              <a:spcAft>
                <a:spcPts val="0"/>
              </a:spcAft>
            </a:pPr>
            <a:r>
              <a:rPr lang="en-US" sz="4400" i="1" dirty="0">
                <a:latin typeface="Corbel" pitchFamily="34" charset="0"/>
                <a:ea typeface="Times New Roman"/>
              </a:rPr>
              <a:t>Thank you!</a:t>
            </a:r>
          </a:p>
          <a:p>
            <a:pPr marL="0" marR="0" algn="ctr">
              <a:spcBef>
                <a:spcPts val="0"/>
              </a:spcBef>
              <a:spcAft>
                <a:spcPts val="0"/>
              </a:spcAft>
            </a:pPr>
            <a:endParaRPr lang="en-US" sz="2400" i="1" dirty="0">
              <a:solidFill>
                <a:schemeClr val="tx1">
                  <a:lumMod val="50000"/>
                  <a:lumOff val="50000"/>
                </a:schemeClr>
              </a:solidFill>
              <a:latin typeface="Corbel" pitchFamily="34" charset="0"/>
              <a:ea typeface="Times New Roman"/>
            </a:endParaRPr>
          </a:p>
          <a:p>
            <a:pPr marL="0" marR="0" algn="ctr">
              <a:spcBef>
                <a:spcPts val="0"/>
              </a:spcBef>
              <a:spcAft>
                <a:spcPts val="0"/>
              </a:spcAft>
            </a:pPr>
            <a:r>
              <a:rPr lang="en-US" sz="2400" dirty="0">
                <a:latin typeface="Corbel" pitchFamily="34" charset="0"/>
                <a:ea typeface="Times New Roman"/>
              </a:rPr>
              <a:t>Kimberly  A. Hoppe Parr, PhD, CIH</a:t>
            </a:r>
          </a:p>
          <a:p>
            <a:pPr marL="0" marR="0" algn="ctr">
              <a:spcBef>
                <a:spcPts val="0"/>
              </a:spcBef>
              <a:spcAft>
                <a:spcPts val="0"/>
              </a:spcAft>
            </a:pPr>
            <a:r>
              <a:rPr lang="en-US" sz="2400" dirty="0">
                <a:latin typeface="Corbel" pitchFamily="34" charset="0"/>
                <a:ea typeface="Times New Roman"/>
              </a:rPr>
              <a:t>Senior Project Manager</a:t>
            </a:r>
          </a:p>
          <a:p>
            <a:pPr marL="0" marR="0" algn="ctr">
              <a:spcBef>
                <a:spcPts val="0"/>
              </a:spcBef>
              <a:spcAft>
                <a:spcPts val="0"/>
              </a:spcAft>
            </a:pPr>
            <a:r>
              <a:rPr lang="en-US" sz="2400" dirty="0">
                <a:latin typeface="Corbel" pitchFamily="34" charset="0"/>
                <a:ea typeface="Times New Roman"/>
              </a:rPr>
              <a:t>Occupational and Environmental Health Scientist/ Toxicologist</a:t>
            </a:r>
          </a:p>
          <a:p>
            <a:pPr algn="ctr">
              <a:spcBef>
                <a:spcPts val="0"/>
              </a:spcBef>
              <a:spcAft>
                <a:spcPts val="0"/>
              </a:spcAft>
            </a:pPr>
            <a:r>
              <a:rPr lang="en-US" sz="2400" b="1" dirty="0">
                <a:solidFill>
                  <a:schemeClr val="tx1">
                    <a:lumMod val="65000"/>
                    <a:lumOff val="35000"/>
                  </a:schemeClr>
                </a:solidFill>
                <a:latin typeface="Corbel" pitchFamily="34" charset="0"/>
              </a:rPr>
              <a:t>GZA GeoEnvironmental, Inc.</a:t>
            </a:r>
            <a:endParaRPr lang="en-US" sz="2400" dirty="0">
              <a:solidFill>
                <a:schemeClr val="tx1">
                  <a:lumMod val="50000"/>
                  <a:lumOff val="50000"/>
                </a:schemeClr>
              </a:solidFill>
              <a:latin typeface="Corbel" pitchFamily="34" charset="0"/>
              <a:ea typeface="Times New Roman"/>
            </a:endParaRPr>
          </a:p>
          <a:p>
            <a:pPr marL="0" marR="0" algn="ctr">
              <a:spcBef>
                <a:spcPts val="0"/>
              </a:spcBef>
              <a:spcAft>
                <a:spcPts val="0"/>
              </a:spcAft>
            </a:pPr>
            <a:r>
              <a:rPr lang="en-US" sz="2400" dirty="0">
                <a:solidFill>
                  <a:schemeClr val="tx1">
                    <a:lumMod val="50000"/>
                    <a:lumOff val="50000"/>
                  </a:schemeClr>
                </a:solidFill>
                <a:latin typeface="Corbel" pitchFamily="34" charset="0"/>
                <a:ea typeface="Times New Roman"/>
              </a:rPr>
              <a:t>17975 West Sarah Lane, Brookfield,  WI 53045</a:t>
            </a:r>
          </a:p>
          <a:p>
            <a:pPr marL="0" marR="0" algn="ctr">
              <a:spcBef>
                <a:spcPts val="0"/>
              </a:spcBef>
              <a:spcAft>
                <a:spcPts val="0"/>
              </a:spcAft>
            </a:pPr>
            <a:r>
              <a:rPr lang="en-US" sz="2400" dirty="0">
                <a:solidFill>
                  <a:schemeClr val="tx1">
                    <a:lumMod val="50000"/>
                    <a:lumOff val="50000"/>
                  </a:schemeClr>
                </a:solidFill>
                <a:latin typeface="Corbel" pitchFamily="34" charset="0"/>
                <a:ea typeface="Times New Roman"/>
              </a:rPr>
              <a:t>(262)754-2584</a:t>
            </a:r>
          </a:p>
          <a:p>
            <a:pPr marL="0" marR="0" algn="ctr">
              <a:spcBef>
                <a:spcPts val="0"/>
              </a:spcBef>
              <a:spcAft>
                <a:spcPts val="0"/>
              </a:spcAft>
            </a:pPr>
            <a:r>
              <a:rPr lang="en-US" sz="2400" dirty="0">
                <a:solidFill>
                  <a:schemeClr val="tx1">
                    <a:lumMod val="50000"/>
                    <a:lumOff val="50000"/>
                  </a:schemeClr>
                </a:solidFill>
                <a:latin typeface="Corbel" pitchFamily="34" charset="0"/>
                <a:ea typeface="Times New Roman"/>
              </a:rPr>
              <a:t>kimberly.parr@gza.com</a:t>
            </a:r>
          </a:p>
        </p:txBody>
      </p:sp>
    </p:spTree>
    <p:extLst>
      <p:ext uri="{BB962C8B-B14F-4D97-AF65-F5344CB8AC3E}">
        <p14:creationId xmlns:p14="http://schemas.microsoft.com/office/powerpoint/2010/main" val="13431825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066800" y="685800"/>
            <a:ext cx="8915400" cy="1143000"/>
          </a:xfrm>
          <a:prstGeom prst="rect">
            <a:avLst/>
          </a:prstGeom>
        </p:spPr>
        <p:txBody>
          <a:bodyPr/>
          <a:lstStyle/>
          <a:p>
            <a:pPr algn="l"/>
            <a:r>
              <a:rPr lang="en-US" sz="3600" dirty="0">
                <a:latin typeface="Calibri" panose="020F0502020204030204" pitchFamily="34" charset="0"/>
                <a:cs typeface="Calibri" panose="020F0502020204030204" pitchFamily="34" charset="0"/>
              </a:rPr>
              <a:t>Respirable crystalline silica (RCS)</a:t>
            </a:r>
          </a:p>
        </p:txBody>
      </p:sp>
      <p:sp>
        <p:nvSpPr>
          <p:cNvPr id="4" name="Content Placeholder 3"/>
          <p:cNvSpPr>
            <a:spLocks noGrp="1"/>
          </p:cNvSpPr>
          <p:nvPr>
            <p:ph sz="half" idx="4294967295"/>
          </p:nvPr>
        </p:nvSpPr>
        <p:spPr>
          <a:xfrm>
            <a:off x="112696" y="2057400"/>
            <a:ext cx="8915400" cy="4297363"/>
          </a:xfrm>
          <a:prstGeom prst="rect">
            <a:avLst/>
          </a:prstGeom>
        </p:spPr>
        <p:txBody>
          <a:bodyPr/>
          <a:lstStyle/>
          <a:p>
            <a:pPr marL="0" indent="0" algn="just">
              <a:buNone/>
              <a:defRPr/>
            </a:pPr>
            <a:endParaRPr lang="en-US" sz="2800" dirty="0">
              <a:latin typeface="Calibri" panose="020F0502020204030204" pitchFamily="34" charset="0"/>
              <a:cs typeface="Calibri" panose="020F0502020204030204" pitchFamily="34" charset="0"/>
            </a:endParaRPr>
          </a:p>
          <a:p>
            <a:pPr marL="0" indent="0" algn="just">
              <a:buNone/>
              <a:defRPr/>
            </a:pPr>
            <a:r>
              <a:rPr lang="en-US" sz="2800" dirty="0">
                <a:latin typeface="Calibri" panose="020F0502020204030204" pitchFamily="34" charset="0"/>
                <a:cs typeface="Calibri" panose="020F0502020204030204" pitchFamily="34" charset="0"/>
              </a:rPr>
              <a:t>MSHA and OSHA definition</a:t>
            </a:r>
          </a:p>
          <a:p>
            <a:pPr marL="0" indent="0" algn="just">
              <a:buNone/>
              <a:defRPr/>
            </a:pPr>
            <a:endParaRPr lang="en-US" sz="2400" dirty="0">
              <a:latin typeface="Calibri" panose="020F0502020204030204" pitchFamily="34" charset="0"/>
              <a:cs typeface="Calibri" panose="020F0502020204030204" pitchFamily="34" charset="0"/>
            </a:endParaRPr>
          </a:p>
          <a:p>
            <a:pPr lvl="1" algn="just">
              <a:defRPr/>
            </a:pPr>
            <a:r>
              <a:rPr lang="en-US" sz="2400" dirty="0">
                <a:latin typeface="Calibri" panose="020F0502020204030204" pitchFamily="34" charset="0"/>
                <a:cs typeface="Calibri" panose="020F0502020204030204" pitchFamily="34" charset="0"/>
              </a:rPr>
              <a:t>Quartz, cristobalite and/or tridymite contained in airborne particles that are determined to be respirable by a sampling device designed to meet the characteristics for </a:t>
            </a:r>
            <a:r>
              <a:rPr lang="en-US" sz="2400" b="1" dirty="0">
                <a:latin typeface="Calibri" panose="020F0502020204030204" pitchFamily="34" charset="0"/>
                <a:cs typeface="Calibri" panose="020F0502020204030204" pitchFamily="34" charset="0"/>
              </a:rPr>
              <a:t>respirable-particle size-selective </a:t>
            </a:r>
            <a:r>
              <a:rPr lang="en-US" sz="2400" dirty="0">
                <a:latin typeface="Calibri" panose="020F0502020204030204" pitchFamily="34" charset="0"/>
                <a:cs typeface="Calibri" panose="020F0502020204030204" pitchFamily="34" charset="0"/>
              </a:rPr>
              <a:t>samplers specified in the International Organization for Standardization (ISO) 7708:1995: Air Quality-Particle Size Fraction. </a:t>
            </a:r>
            <a:r>
              <a:rPr lang="en-US" sz="2000" dirty="0">
                <a:latin typeface="Calibri" panose="020F0502020204030204" pitchFamily="34" charset="0"/>
                <a:cs typeface="Calibri" panose="020F0502020204030204" pitchFamily="34" charset="0"/>
              </a:rPr>
              <a:t>(MSHA Proposed Rule and 29 CFR 1910.1053)</a:t>
            </a:r>
          </a:p>
          <a:p>
            <a:pPr algn="just"/>
            <a:endParaRPr lang="en-US" sz="2800" dirty="0">
              <a:latin typeface="Calibri" panose="020F0502020204030204" pitchFamily="34" charset="0"/>
              <a:cs typeface="Calibri" panose="020F0502020204030204" pitchFamily="34" charset="0"/>
            </a:endParaRPr>
          </a:p>
        </p:txBody>
      </p:sp>
      <p:pic>
        <p:nvPicPr>
          <p:cNvPr id="3" name="Picture 2" descr="MSHA Proposes New Silica Rule - Coal Age">
            <a:extLst>
              <a:ext uri="{FF2B5EF4-FFF2-40B4-BE49-F238E27FC236}">
                <a16:creationId xmlns:a16="http://schemas.microsoft.com/office/drawing/2014/main" id="{215BA794-DC55-20E5-6942-48DFB81BA99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05228" y="1676400"/>
            <a:ext cx="2295525" cy="14704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07732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Fig. 2">
            <a:extLst>
              <a:ext uri="{FF2B5EF4-FFF2-40B4-BE49-F238E27FC236}">
                <a16:creationId xmlns:a16="http://schemas.microsoft.com/office/drawing/2014/main" id="{448B5A01-88FB-6D58-43EC-6391840185BA}"/>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117376" y="1249919"/>
            <a:ext cx="6019800" cy="4860987"/>
          </a:xfrm>
          <a:prstGeom prst="rect">
            <a:avLst/>
          </a:prstGeom>
          <a:solidFill>
            <a:srgbClr val="FFFFFF"/>
          </a:solidFill>
        </p:spPr>
      </p:pic>
      <p:sp>
        <p:nvSpPr>
          <p:cNvPr id="6" name="TextBox 5">
            <a:extLst>
              <a:ext uri="{FF2B5EF4-FFF2-40B4-BE49-F238E27FC236}">
                <a16:creationId xmlns:a16="http://schemas.microsoft.com/office/drawing/2014/main" id="{53EFB158-E074-F142-E218-F80B21F28636}"/>
              </a:ext>
            </a:extLst>
          </p:cNvPr>
          <p:cNvSpPr txBox="1"/>
          <p:nvPr/>
        </p:nvSpPr>
        <p:spPr>
          <a:xfrm>
            <a:off x="7467600" y="6437140"/>
            <a:ext cx="3565071" cy="246221"/>
          </a:xfrm>
          <a:prstGeom prst="rect">
            <a:avLst/>
          </a:prstGeom>
          <a:noFill/>
        </p:spPr>
        <p:txBody>
          <a:bodyPr wrap="square">
            <a:spAutoFit/>
          </a:bodyPr>
          <a:lstStyle/>
          <a:p>
            <a:r>
              <a:rPr lang="en-US" sz="1000" dirty="0"/>
              <a:t>Image: Thakur et al.  2020</a:t>
            </a:r>
          </a:p>
        </p:txBody>
      </p:sp>
      <p:sp>
        <p:nvSpPr>
          <p:cNvPr id="5" name="TextBox 4">
            <a:extLst>
              <a:ext uri="{FF2B5EF4-FFF2-40B4-BE49-F238E27FC236}">
                <a16:creationId xmlns:a16="http://schemas.microsoft.com/office/drawing/2014/main" id="{1871D878-B070-0E48-ADF9-4CCF6B126BC7}"/>
              </a:ext>
            </a:extLst>
          </p:cNvPr>
          <p:cNvSpPr txBox="1"/>
          <p:nvPr/>
        </p:nvSpPr>
        <p:spPr>
          <a:xfrm>
            <a:off x="1143000" y="665144"/>
            <a:ext cx="5302468" cy="584775"/>
          </a:xfrm>
          <a:prstGeom prst="rect">
            <a:avLst/>
          </a:prstGeom>
          <a:noFill/>
        </p:spPr>
        <p:txBody>
          <a:bodyPr wrap="square">
            <a:spAutoFit/>
          </a:bodyPr>
          <a:lstStyle/>
          <a:p>
            <a:r>
              <a:rPr lang="en-US" sz="3200" dirty="0">
                <a:latin typeface="Calibri" panose="020F0502020204030204" pitchFamily="34" charset="0"/>
                <a:cs typeface="Calibri" panose="020F0502020204030204" pitchFamily="34" charset="0"/>
              </a:rPr>
              <a:t>Respiratory System</a:t>
            </a:r>
          </a:p>
        </p:txBody>
      </p:sp>
      <p:sp>
        <p:nvSpPr>
          <p:cNvPr id="7" name="TextBox 6">
            <a:extLst>
              <a:ext uri="{FF2B5EF4-FFF2-40B4-BE49-F238E27FC236}">
                <a16:creationId xmlns:a16="http://schemas.microsoft.com/office/drawing/2014/main" id="{688FF510-6D96-91D8-C682-D68DA885936E}"/>
              </a:ext>
            </a:extLst>
          </p:cNvPr>
          <p:cNvSpPr txBox="1"/>
          <p:nvPr/>
        </p:nvSpPr>
        <p:spPr>
          <a:xfrm>
            <a:off x="181970" y="1981200"/>
            <a:ext cx="2945642" cy="2308324"/>
          </a:xfrm>
          <a:prstGeom prst="rect">
            <a:avLst/>
          </a:prstGeom>
          <a:noFill/>
        </p:spPr>
        <p:txBody>
          <a:bodyPr wrap="square" rtlCol="0">
            <a:spAutoFit/>
          </a:bodyPr>
          <a:lstStyle/>
          <a:p>
            <a:r>
              <a:rPr lang="en-US" sz="2400" dirty="0">
                <a:latin typeface="Calibri" panose="020F0502020204030204" pitchFamily="34" charset="0"/>
                <a:cs typeface="Calibri" panose="020F0502020204030204" pitchFamily="34" charset="0"/>
              </a:rPr>
              <a:t>Upper Respiratory:</a:t>
            </a:r>
          </a:p>
          <a:p>
            <a:pPr marL="285750" indent="-285750">
              <a:buFont typeface="Arial" panose="020B0604020202020204" pitchFamily="34" charset="0"/>
              <a:buChar char="•"/>
            </a:pPr>
            <a:r>
              <a:rPr lang="en-US" sz="2400" dirty="0">
                <a:latin typeface="Calibri" panose="020F0502020204030204" pitchFamily="34" charset="0"/>
                <a:cs typeface="Calibri" panose="020F0502020204030204" pitchFamily="34" charset="0"/>
              </a:rPr>
              <a:t> Oral/nasal cavity</a:t>
            </a:r>
          </a:p>
          <a:p>
            <a:endParaRPr lang="en-US" sz="2400" dirty="0">
              <a:latin typeface="Calibri" panose="020F0502020204030204" pitchFamily="34" charset="0"/>
              <a:cs typeface="Calibri" panose="020F0502020204030204" pitchFamily="34" charset="0"/>
            </a:endParaRPr>
          </a:p>
          <a:p>
            <a:r>
              <a:rPr lang="en-US" sz="2400" dirty="0">
                <a:latin typeface="Calibri" panose="020F0502020204030204" pitchFamily="34" charset="0"/>
                <a:cs typeface="Calibri" panose="020F0502020204030204" pitchFamily="34" charset="0"/>
              </a:rPr>
              <a:t>Lower Respiratory:</a:t>
            </a:r>
          </a:p>
          <a:p>
            <a:pPr marL="342900" indent="-342900">
              <a:buFont typeface="Arial" panose="020B0604020202020204" pitchFamily="34" charset="0"/>
              <a:buChar char="•"/>
            </a:pPr>
            <a:r>
              <a:rPr lang="en-US" sz="2400" dirty="0">
                <a:latin typeface="Calibri" panose="020F0502020204030204" pitchFamily="34" charset="0"/>
                <a:cs typeface="Calibri" panose="020F0502020204030204" pitchFamily="34" charset="0"/>
              </a:rPr>
              <a:t>Trachea/ bronchi</a:t>
            </a:r>
          </a:p>
          <a:p>
            <a:pPr marL="285750" indent="-285750">
              <a:buFont typeface="Arial" panose="020B0604020202020204" pitchFamily="34" charset="0"/>
              <a:buChar char="•"/>
            </a:pPr>
            <a:r>
              <a:rPr lang="en-US" sz="2400" dirty="0">
                <a:latin typeface="Calibri" panose="020F0502020204030204" pitchFamily="34" charset="0"/>
                <a:cs typeface="Calibri" panose="020F0502020204030204" pitchFamily="34" charset="0"/>
              </a:rPr>
              <a:t> Alveolar region</a:t>
            </a:r>
          </a:p>
        </p:txBody>
      </p:sp>
    </p:spTree>
    <p:extLst>
      <p:ext uri="{BB962C8B-B14F-4D97-AF65-F5344CB8AC3E}">
        <p14:creationId xmlns:p14="http://schemas.microsoft.com/office/powerpoint/2010/main" val="39537191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990600" y="787983"/>
            <a:ext cx="8915400" cy="1143000"/>
          </a:xfrm>
          <a:prstGeom prst="rect">
            <a:avLst/>
          </a:prstGeom>
        </p:spPr>
        <p:txBody>
          <a:bodyPr/>
          <a:lstStyle/>
          <a:p>
            <a:pPr algn="l"/>
            <a:r>
              <a:rPr lang="en-US" sz="3600" dirty="0">
                <a:latin typeface="Calibri" panose="020F0502020204030204" pitchFamily="34" charset="0"/>
                <a:cs typeface="Calibri" panose="020F0502020204030204" pitchFamily="34" charset="0"/>
              </a:rPr>
              <a:t>Respirable crystalline silica </a:t>
            </a:r>
          </a:p>
        </p:txBody>
      </p:sp>
      <p:sp>
        <p:nvSpPr>
          <p:cNvPr id="4" name="Content Placeholder 3"/>
          <p:cNvSpPr>
            <a:spLocks noGrp="1"/>
          </p:cNvSpPr>
          <p:nvPr>
            <p:ph sz="half" idx="4294967295"/>
          </p:nvPr>
        </p:nvSpPr>
        <p:spPr>
          <a:xfrm>
            <a:off x="114300" y="1930983"/>
            <a:ext cx="8915400" cy="4297363"/>
          </a:xfrm>
          <a:prstGeom prst="rect">
            <a:avLst/>
          </a:prstGeom>
        </p:spPr>
        <p:txBody>
          <a:bodyPr/>
          <a:lstStyle/>
          <a:p>
            <a:pPr marL="0" indent="0">
              <a:buNone/>
              <a:defRPr/>
            </a:pPr>
            <a:r>
              <a:rPr lang="en-US" sz="2800" dirty="0">
                <a:latin typeface="Calibri" panose="020F0502020204030204" pitchFamily="34" charset="0"/>
                <a:cs typeface="Calibri" panose="020F0502020204030204" pitchFamily="34" charset="0"/>
              </a:rPr>
              <a:t>Respirable- size fraction capable of penetrating to the lower gas exchange region of the lungs. </a:t>
            </a:r>
          </a:p>
        </p:txBody>
      </p:sp>
      <p:pic>
        <p:nvPicPr>
          <p:cNvPr id="3" name="Picture 2">
            <a:extLst>
              <a:ext uri="{FF2B5EF4-FFF2-40B4-BE49-F238E27FC236}">
                <a16:creationId xmlns:a16="http://schemas.microsoft.com/office/drawing/2014/main" id="{8A4E3E3B-FD3D-83E6-A246-5FD97A4C48AA}"/>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6847"/>
          <a:stretch/>
        </p:blipFill>
        <p:spPr bwMode="auto">
          <a:xfrm>
            <a:off x="254965" y="3047567"/>
            <a:ext cx="8774735" cy="318077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181A17CF-BE12-EDB0-493F-5F2D78B31ABC}"/>
              </a:ext>
            </a:extLst>
          </p:cNvPr>
          <p:cNvSpPr txBox="1"/>
          <p:nvPr/>
        </p:nvSpPr>
        <p:spPr>
          <a:xfrm>
            <a:off x="16476" y="6324600"/>
            <a:ext cx="6114535" cy="307777"/>
          </a:xfrm>
          <a:prstGeom prst="rect">
            <a:avLst/>
          </a:prstGeom>
          <a:noFill/>
        </p:spPr>
        <p:txBody>
          <a:bodyPr wrap="square">
            <a:spAutoFit/>
          </a:bodyPr>
          <a:lstStyle/>
          <a:p>
            <a:r>
              <a:rPr lang="en-US" sz="1400" dirty="0"/>
              <a:t>Image: https://safesilica.eu/respirable-crystalline-silica/</a:t>
            </a:r>
          </a:p>
        </p:txBody>
      </p:sp>
    </p:spTree>
    <p:extLst>
      <p:ext uri="{BB962C8B-B14F-4D97-AF65-F5344CB8AC3E}">
        <p14:creationId xmlns:p14="http://schemas.microsoft.com/office/powerpoint/2010/main" val="6563171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066800" y="685800"/>
            <a:ext cx="8915400" cy="1143000"/>
          </a:xfrm>
          <a:prstGeom prst="rect">
            <a:avLst/>
          </a:prstGeom>
        </p:spPr>
        <p:txBody>
          <a:bodyPr/>
          <a:lstStyle/>
          <a:p>
            <a:pPr algn="l"/>
            <a:r>
              <a:rPr lang="en-US" sz="3600" dirty="0">
                <a:latin typeface="Calibri" panose="020F0502020204030204" pitchFamily="34" charset="0"/>
                <a:cs typeface="Calibri" panose="020F0502020204030204" pitchFamily="34" charset="0"/>
              </a:rPr>
              <a:t>Lung penetration</a:t>
            </a:r>
          </a:p>
        </p:txBody>
      </p:sp>
      <p:pic>
        <p:nvPicPr>
          <p:cNvPr id="2050" name="Picture 2">
            <a:extLst>
              <a:ext uri="{FF2B5EF4-FFF2-40B4-BE49-F238E27FC236}">
                <a16:creationId xmlns:a16="http://schemas.microsoft.com/office/drawing/2014/main" id="{0D282625-9B3E-8A39-7676-9C1774F5DF6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66800" y="1287232"/>
            <a:ext cx="7162800" cy="508359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62BD5364-2A29-01FA-368C-8EB1A1D995C2}"/>
              </a:ext>
            </a:extLst>
          </p:cNvPr>
          <p:cNvSpPr txBox="1"/>
          <p:nvPr/>
        </p:nvSpPr>
        <p:spPr>
          <a:xfrm>
            <a:off x="0" y="6365143"/>
            <a:ext cx="7772398" cy="276999"/>
          </a:xfrm>
          <a:prstGeom prst="rect">
            <a:avLst/>
          </a:prstGeom>
          <a:noFill/>
        </p:spPr>
        <p:txBody>
          <a:bodyPr wrap="square">
            <a:spAutoFit/>
          </a:bodyPr>
          <a:lstStyle/>
          <a:p>
            <a:r>
              <a:rPr lang="en-US" sz="1200" dirty="0"/>
              <a:t>Image: https://safesilica.eu/crystalline-silica-the-science/</a:t>
            </a:r>
          </a:p>
        </p:txBody>
      </p:sp>
    </p:spTree>
    <p:extLst>
      <p:ext uri="{BB962C8B-B14F-4D97-AF65-F5344CB8AC3E}">
        <p14:creationId xmlns:p14="http://schemas.microsoft.com/office/powerpoint/2010/main" val="31432774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990600" y="692923"/>
            <a:ext cx="8915400" cy="1143000"/>
          </a:xfrm>
          <a:prstGeom prst="rect">
            <a:avLst/>
          </a:prstGeom>
        </p:spPr>
        <p:txBody>
          <a:bodyPr/>
          <a:lstStyle/>
          <a:p>
            <a:pPr algn="l"/>
            <a:r>
              <a:rPr lang="en-US" sz="3600" dirty="0">
                <a:latin typeface="Calibri" panose="020F0502020204030204" pitchFamily="34" charset="0"/>
                <a:cs typeface="Calibri" panose="020F0502020204030204" pitchFamily="34" charset="0"/>
              </a:rPr>
              <a:t>Potential Health Outcomes</a:t>
            </a:r>
          </a:p>
        </p:txBody>
      </p:sp>
      <p:sp>
        <p:nvSpPr>
          <p:cNvPr id="3" name="TextBox 2">
            <a:extLst>
              <a:ext uri="{FF2B5EF4-FFF2-40B4-BE49-F238E27FC236}">
                <a16:creationId xmlns:a16="http://schemas.microsoft.com/office/drawing/2014/main" id="{10F32F99-550D-6687-A01B-1D863598714E}"/>
              </a:ext>
            </a:extLst>
          </p:cNvPr>
          <p:cNvSpPr txBox="1"/>
          <p:nvPr/>
        </p:nvSpPr>
        <p:spPr>
          <a:xfrm>
            <a:off x="8077200" y="6324600"/>
            <a:ext cx="1676400" cy="276999"/>
          </a:xfrm>
          <a:prstGeom prst="rect">
            <a:avLst/>
          </a:prstGeom>
          <a:noFill/>
        </p:spPr>
        <p:txBody>
          <a:bodyPr wrap="square" rtlCol="0">
            <a:spAutoFit/>
          </a:bodyPr>
          <a:lstStyle/>
          <a:p>
            <a:r>
              <a:rPr lang="en-US" sz="1200" dirty="0"/>
              <a:t>OSHA 2023</a:t>
            </a:r>
          </a:p>
        </p:txBody>
      </p:sp>
      <p:pic>
        <p:nvPicPr>
          <p:cNvPr id="2050" name="Picture 2" descr="Silicosis: Causes, Symptoms, Diagnosis &amp; Treatment">
            <a:extLst>
              <a:ext uri="{FF2B5EF4-FFF2-40B4-BE49-F238E27FC236}">
                <a16:creationId xmlns:a16="http://schemas.microsoft.com/office/drawing/2014/main" id="{E8CEC1FE-5D71-A1EA-AACB-A3D37A63788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68311"/>
            <a:ext cx="4283075" cy="4566358"/>
          </a:xfrm>
          <a:prstGeom prst="rect">
            <a:avLst/>
          </a:prstGeom>
          <a:noFill/>
          <a:extLst>
            <a:ext uri="{909E8E84-426E-40DD-AFC4-6F175D3DCCD1}">
              <a14:hiddenFill xmlns:a14="http://schemas.microsoft.com/office/drawing/2010/main">
                <a:solidFill>
                  <a:srgbClr val="FFFFFF"/>
                </a:solidFill>
              </a14:hiddenFill>
            </a:ext>
          </a:extLst>
        </p:spPr>
      </p:pic>
      <p:sp>
        <p:nvSpPr>
          <p:cNvPr id="4" name="Content Placeholder 3"/>
          <p:cNvSpPr>
            <a:spLocks noGrp="1"/>
          </p:cNvSpPr>
          <p:nvPr>
            <p:ph sz="half" idx="4294967295"/>
          </p:nvPr>
        </p:nvSpPr>
        <p:spPr>
          <a:xfrm>
            <a:off x="4104564" y="1600200"/>
            <a:ext cx="5115636" cy="4510384"/>
          </a:xfrm>
          <a:prstGeom prst="rect">
            <a:avLst/>
          </a:prstGeom>
          <a:solidFill>
            <a:schemeClr val="bg1"/>
          </a:solidFill>
        </p:spPr>
        <p:txBody>
          <a:bodyPr/>
          <a:lstStyle/>
          <a:p>
            <a:r>
              <a:rPr lang="en-US" sz="2800" dirty="0">
                <a:latin typeface="Calibri" panose="020F0502020204030204" pitchFamily="34" charset="0"/>
                <a:cs typeface="Calibri" panose="020F0502020204030204" pitchFamily="34" charset="0"/>
              </a:rPr>
              <a:t>Silicosis</a:t>
            </a:r>
          </a:p>
          <a:p>
            <a:pPr lvl="1"/>
            <a:r>
              <a:rPr lang="en-US" sz="2400" dirty="0">
                <a:latin typeface="Calibri" panose="020F0502020204030204" pitchFamily="34" charset="0"/>
                <a:cs typeface="Calibri" panose="020F0502020204030204" pitchFamily="34" charset="0"/>
              </a:rPr>
              <a:t>Incurable lung disease </a:t>
            </a:r>
          </a:p>
          <a:p>
            <a:pPr lvl="1"/>
            <a:r>
              <a:rPr lang="en-US" sz="2400" dirty="0">
                <a:latin typeface="Calibri" panose="020F0502020204030204" pitchFamily="34" charset="0"/>
                <a:cs typeface="Calibri" panose="020F0502020204030204" pitchFamily="34" charset="0"/>
              </a:rPr>
              <a:t>Pulmonary scarring (fibrosis).</a:t>
            </a:r>
          </a:p>
          <a:p>
            <a:r>
              <a:rPr lang="en-US" sz="2800" dirty="0">
                <a:latin typeface="Calibri" panose="020F0502020204030204" pitchFamily="34" charset="0"/>
                <a:cs typeface="Calibri" panose="020F0502020204030204" pitchFamily="34" charset="0"/>
              </a:rPr>
              <a:t>Lung Cancer</a:t>
            </a:r>
          </a:p>
          <a:p>
            <a:pPr lvl="1"/>
            <a:r>
              <a:rPr lang="en-US" sz="2400" dirty="0">
                <a:latin typeface="Calibri" panose="020F0502020204030204" pitchFamily="34" charset="0"/>
                <a:cs typeface="Calibri" panose="020F0502020204030204" pitchFamily="34" charset="0"/>
              </a:rPr>
              <a:t>Increased risk of developing lung cancer.</a:t>
            </a:r>
          </a:p>
          <a:p>
            <a:r>
              <a:rPr lang="en-US" sz="2800" dirty="0">
                <a:latin typeface="Calibri" panose="020F0502020204030204" pitchFamily="34" charset="0"/>
                <a:cs typeface="Calibri" panose="020F0502020204030204" pitchFamily="34" charset="0"/>
              </a:rPr>
              <a:t>Chronic Obstructive Pulmonary Disorder (COPD) </a:t>
            </a:r>
          </a:p>
          <a:p>
            <a:r>
              <a:rPr lang="en-US" sz="2800" dirty="0">
                <a:latin typeface="Calibri" panose="020F0502020204030204" pitchFamily="34" charset="0"/>
                <a:cs typeface="Calibri" panose="020F0502020204030204" pitchFamily="34" charset="0"/>
              </a:rPr>
              <a:t>Kidney Disease</a:t>
            </a:r>
          </a:p>
          <a:p>
            <a:endParaRPr 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950809776"/>
      </p:ext>
    </p:extLst>
  </p:cSld>
  <p:clrMapOvr>
    <a:masterClrMapping/>
  </p:clrMapOvr>
</p:sld>
</file>

<file path=ppt/theme/theme1.xml><?xml version="1.0" encoding="utf-8"?>
<a:theme xmlns:a="http://schemas.openxmlformats.org/drawingml/2006/main" name="StockLayouts Investment Advisor FN019">
  <a:themeElements>
    <a:clrScheme name="Custom 1">
      <a:dk1>
        <a:sysClr val="windowText" lastClr="000000"/>
      </a:dk1>
      <a:lt1>
        <a:sysClr val="window" lastClr="FFFFFF"/>
      </a:lt1>
      <a:dk2>
        <a:srgbClr val="5F6A6E"/>
      </a:dk2>
      <a:lt2>
        <a:srgbClr val="B7AFA1"/>
      </a:lt2>
      <a:accent1>
        <a:srgbClr val="D8C884"/>
      </a:accent1>
      <a:accent2>
        <a:srgbClr val="AFAD6F"/>
      </a:accent2>
      <a:accent3>
        <a:srgbClr val="C26C4A"/>
      </a:accent3>
      <a:accent4>
        <a:srgbClr val="5F6A6E"/>
      </a:accent4>
      <a:accent5>
        <a:srgbClr val="9AB1BA"/>
      </a:accent5>
      <a:accent6>
        <a:srgbClr val="7030A0"/>
      </a:accent6>
      <a:hlink>
        <a:srgbClr val="0000FF"/>
      </a:hlink>
      <a:folHlink>
        <a:srgbClr val="800080"/>
      </a:folHlink>
    </a:clrScheme>
    <a:fontScheme name="Custom 2">
      <a:majorFont>
        <a:latin typeface="Arial"/>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eme3">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Module">
      <a:majorFont>
        <a:latin typeface="Corbel"/>
        <a:ea typeface=""/>
        <a:cs typeface=""/>
        <a:font script="Jpan" typeface="ＭＳ ゴシック"/>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rbel"/>
        <a:ea typeface=""/>
        <a:cs typeface=""/>
        <a:font script="Jpan" typeface="ＭＳ ゴシック"/>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_dlc_DocId xmlns="6dcd8e8a-d917-4542-9384-d6743ea161de">53N245UK7K4A-598-2</_dlc_DocId>
    <_dlc_DocIdUrl xmlns="6dcd8e8a-d917-4542-9384-d6743ea161de">
      <Url>http://sharepoint.gza.com/company/standards/_layouts/15/DocIdRedir.aspx?ID=53N245UK7K4A-598-2</Url>
      <Description>53N245UK7K4A-598-2</Description>
    </_dlc_DocIdUrl>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1E5F938C3C991E40A0ADA2352E100EC0" ma:contentTypeVersion="0" ma:contentTypeDescription="Create a new document." ma:contentTypeScope="" ma:versionID="aa1c318135a79f31bb7d50f1679f49c0">
  <xsd:schema xmlns:xsd="http://www.w3.org/2001/XMLSchema" xmlns:xs="http://www.w3.org/2001/XMLSchema" xmlns:p="http://schemas.microsoft.com/office/2006/metadata/properties" xmlns:ns2="6dcd8e8a-d917-4542-9384-d6743ea161de" targetNamespace="http://schemas.microsoft.com/office/2006/metadata/properties" ma:root="true" ma:fieldsID="d0a7df8c5f85957b290f8de80f6ac01e" ns2:_="">
    <xsd:import namespace="6dcd8e8a-d917-4542-9384-d6743ea161de"/>
    <xsd:element name="properties">
      <xsd:complexType>
        <xsd:sequence>
          <xsd:element name="documentManagement">
            <xsd:complexType>
              <xsd:all>
                <xsd:element ref="ns2:_dlc_DocId" minOccurs="0"/>
                <xsd:element ref="ns2:_dlc_DocIdUrl" minOccurs="0"/>
                <xsd:element ref="ns2: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dcd8e8a-d917-4542-9384-d6743ea161de"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Version=15.0.0.0,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B452A825-A641-4AE5-A91D-D900868FDE0F}">
  <ds:schemaRefs>
    <ds:schemaRef ds:uri="http://schemas.openxmlformats.org/package/2006/metadata/core-properties"/>
    <ds:schemaRef ds:uri="http://purl.org/dc/terms/"/>
    <ds:schemaRef ds:uri="http://www.w3.org/XML/1998/namespace"/>
    <ds:schemaRef ds:uri="http://schemas.microsoft.com/office/infopath/2007/PartnerControls"/>
    <ds:schemaRef ds:uri="http://schemas.microsoft.com/office/2006/documentManagement/types"/>
    <ds:schemaRef ds:uri="http://schemas.microsoft.com/office/2006/metadata/properties"/>
    <ds:schemaRef ds:uri="http://purl.org/dc/elements/1.1/"/>
    <ds:schemaRef ds:uri="6dcd8e8a-d917-4542-9384-d6743ea161de"/>
    <ds:schemaRef ds:uri="http://purl.org/dc/dcmitype/"/>
  </ds:schemaRefs>
</ds:datastoreItem>
</file>

<file path=customXml/itemProps2.xml><?xml version="1.0" encoding="utf-8"?>
<ds:datastoreItem xmlns:ds="http://schemas.openxmlformats.org/officeDocument/2006/customXml" ds:itemID="{BF60430F-A6BB-4893-86C1-012E69525EB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dcd8e8a-d917-4542-9384-d6743ea161d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7F80B8A7-3C6F-4B1B-8B3F-E6E4EEF569C4}">
  <ds:schemaRefs>
    <ds:schemaRef ds:uri="http://schemas.microsoft.com/sharepoint/v3/contenttype/forms"/>
  </ds:schemaRefs>
</ds:datastoreItem>
</file>

<file path=customXml/itemProps4.xml><?xml version="1.0" encoding="utf-8"?>
<ds:datastoreItem xmlns:ds="http://schemas.openxmlformats.org/officeDocument/2006/customXml" ds:itemID="{956C799D-E56C-481A-96FB-63A4A23837E2}">
  <ds:schemaRefs>
    <ds:schemaRef ds:uri="http://schemas.microsoft.com/sharepoint/events"/>
  </ds:schemaRefs>
</ds:datastoreItem>
</file>

<file path=docProps/app.xml><?xml version="1.0" encoding="utf-8"?>
<Properties xmlns="http://schemas.openxmlformats.org/officeDocument/2006/extended-properties" xmlns:vt="http://schemas.openxmlformats.org/officeDocument/2006/docPropsVTypes">
  <Template/>
  <TotalTime>20107</TotalTime>
  <Words>2026</Words>
  <Application>Microsoft Office PowerPoint</Application>
  <PresentationFormat>On-screen Show (4:3)</PresentationFormat>
  <Paragraphs>433</Paragraphs>
  <Slides>46</Slides>
  <Notes>45</Notes>
  <HiddenSlides>0</HiddenSlides>
  <MMClips>0</MMClips>
  <ScaleCrop>false</ScaleCrop>
  <HeadingPairs>
    <vt:vector size="6" baseType="variant">
      <vt:variant>
        <vt:lpstr>Fonts Used</vt:lpstr>
      </vt:variant>
      <vt:variant>
        <vt:i4>13</vt:i4>
      </vt:variant>
      <vt:variant>
        <vt:lpstr>Theme</vt:lpstr>
      </vt:variant>
      <vt:variant>
        <vt:i4>2</vt:i4>
      </vt:variant>
      <vt:variant>
        <vt:lpstr>Slide Titles</vt:lpstr>
      </vt:variant>
      <vt:variant>
        <vt:i4>46</vt:i4>
      </vt:variant>
    </vt:vector>
  </HeadingPairs>
  <TitlesOfParts>
    <vt:vector size="61" baseType="lpstr">
      <vt:lpstr>Arial</vt:lpstr>
      <vt:lpstr>Arial Narrow</vt:lpstr>
      <vt:lpstr>Calibri</vt:lpstr>
      <vt:lpstr>Corbel</vt:lpstr>
      <vt:lpstr>Courier New</vt:lpstr>
      <vt:lpstr>Helvetica</vt:lpstr>
      <vt:lpstr>Lora</vt:lpstr>
      <vt:lpstr>Lucida Sans</vt:lpstr>
      <vt:lpstr>Source Sans Pro</vt:lpstr>
      <vt:lpstr>Source Sans Pro Web</vt:lpstr>
      <vt:lpstr>Times New Roman</vt:lpstr>
      <vt:lpstr>verdana</vt:lpstr>
      <vt:lpstr>Wingdings</vt:lpstr>
      <vt:lpstr>StockLayouts Investment Advisor FN019</vt:lpstr>
      <vt:lpstr>Theme3</vt:lpstr>
      <vt:lpstr>PowerPoint Presentation</vt:lpstr>
      <vt:lpstr>Learning Objectives</vt:lpstr>
      <vt:lpstr>What is silica?</vt:lpstr>
      <vt:lpstr>PowerPoint Presentation</vt:lpstr>
      <vt:lpstr>Respirable crystalline silica (RCS)</vt:lpstr>
      <vt:lpstr>PowerPoint Presentation</vt:lpstr>
      <vt:lpstr>Respirable crystalline silica </vt:lpstr>
      <vt:lpstr>Lung penetration</vt:lpstr>
      <vt:lpstr>Potential Health Outcomes</vt:lpstr>
      <vt:lpstr>Exposure Monitoring</vt:lpstr>
      <vt:lpstr>Occupational Exposure</vt:lpstr>
      <vt:lpstr>Evaluate Occupational Exposure to RCS</vt:lpstr>
      <vt:lpstr>When to sample?</vt:lpstr>
      <vt:lpstr>When to sample?</vt:lpstr>
      <vt:lpstr>Initial Determination/ Baseline Sampling</vt:lpstr>
      <vt:lpstr>PowerPoint Presentation</vt:lpstr>
      <vt:lpstr>Personal Air Sampling</vt:lpstr>
      <vt:lpstr>Particle Size Selective Sampling</vt:lpstr>
      <vt:lpstr>Air Sampling</vt:lpstr>
      <vt:lpstr>Air Sampling</vt:lpstr>
      <vt:lpstr>Chain of Custody</vt:lpstr>
      <vt:lpstr>Analytical Methods</vt:lpstr>
      <vt:lpstr>Analytical Results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Occupational Exposure Limits</vt:lpstr>
      <vt:lpstr>PowerPoint Presentation</vt:lpstr>
      <vt:lpstr>PowerPoint Presentation</vt:lpstr>
      <vt:lpstr>PowerPoint Presentation</vt:lpstr>
      <vt:lpstr>Occupational Exposure Limits </vt:lpstr>
      <vt:lpstr>Action Level and PEL</vt:lpstr>
      <vt:lpstr>PowerPoint Presentation</vt:lpstr>
      <vt:lpstr>Evaluate Occupational Exposure to RCS- Control Exposures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StockLayouts LLC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StockLayouts</dc:creator>
  <cp:lastModifiedBy>Kimberly Parr</cp:lastModifiedBy>
  <cp:revision>532</cp:revision>
  <cp:lastPrinted>2019-07-25T16:12:57Z</cp:lastPrinted>
  <dcterms:created xsi:type="dcterms:W3CDTF">2010-07-09T22:21:36Z</dcterms:created>
  <dcterms:modified xsi:type="dcterms:W3CDTF">2023-12-01T23:22:44Z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dlc_DocIdItemGuid">
    <vt:lpwstr>c26a3734-a0d3-4061-b31f-a5570d95148b</vt:lpwstr>
  </property>
  <property fmtid="{D5CDD505-2E9C-101B-9397-08002B2CF9AE}" pid="3" name="ContentTypeId">
    <vt:lpwstr>0x0101001E5F938C3C991E40A0ADA2352E100EC0</vt:lpwstr>
  </property>
</Properties>
</file>