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53" r:id="rId4"/>
  </p:sldMasterIdLst>
  <p:notesMasterIdLst>
    <p:notesMasterId r:id="rId43"/>
  </p:notesMasterIdLst>
  <p:handoutMasterIdLst>
    <p:handoutMasterId r:id="rId44"/>
  </p:handoutMasterIdLst>
  <p:sldIdLst>
    <p:sldId id="329" r:id="rId5"/>
    <p:sldId id="370" r:id="rId6"/>
    <p:sldId id="946" r:id="rId7"/>
    <p:sldId id="947" r:id="rId8"/>
    <p:sldId id="427" r:id="rId9"/>
    <p:sldId id="675" r:id="rId10"/>
    <p:sldId id="428" r:id="rId11"/>
    <p:sldId id="1018" r:id="rId12"/>
    <p:sldId id="1082" r:id="rId13"/>
    <p:sldId id="1017" r:id="rId14"/>
    <p:sldId id="1085" r:id="rId15"/>
    <p:sldId id="1086" r:id="rId16"/>
    <p:sldId id="1026" r:id="rId17"/>
    <p:sldId id="734" r:id="rId18"/>
    <p:sldId id="1079" r:id="rId19"/>
    <p:sldId id="1080" r:id="rId20"/>
    <p:sldId id="327" r:id="rId21"/>
    <p:sldId id="1034" r:id="rId22"/>
    <p:sldId id="1061" r:id="rId23"/>
    <p:sldId id="1037" r:id="rId24"/>
    <p:sldId id="1083" r:id="rId25"/>
    <p:sldId id="1087" r:id="rId26"/>
    <p:sldId id="1036" r:id="rId27"/>
    <p:sldId id="1039" r:id="rId28"/>
    <p:sldId id="1040" r:id="rId29"/>
    <p:sldId id="1042" r:id="rId30"/>
    <p:sldId id="1043" r:id="rId31"/>
    <p:sldId id="1044" r:id="rId32"/>
    <p:sldId id="1045" r:id="rId33"/>
    <p:sldId id="1048" r:id="rId34"/>
    <p:sldId id="1049" r:id="rId35"/>
    <p:sldId id="1050" r:id="rId36"/>
    <p:sldId id="1051" r:id="rId37"/>
    <p:sldId id="1052" r:id="rId38"/>
    <p:sldId id="1053" r:id="rId39"/>
    <p:sldId id="1054" r:id="rId40"/>
    <p:sldId id="1084" r:id="rId41"/>
    <p:sldId id="1088" r:id="rId4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F8F"/>
    <a:srgbClr val="160B65"/>
    <a:srgbClr val="C9E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45" autoAdjust="0"/>
    <p:restoredTop sz="96208" autoAdjust="0"/>
  </p:normalViewPr>
  <p:slideViewPr>
    <p:cSldViewPr snapToGrid="0" snapToObjects="1">
      <p:cViewPr varScale="1">
        <p:scale>
          <a:sx n="151" d="100"/>
          <a:sy n="151" d="100"/>
        </p:scale>
        <p:origin x="208" y="2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72BBF-1D90-404D-AE89-6549A18CC1EF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48F20-DBFB-F64E-A39D-7482FA117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BDA1B-4930-2F42-AEB8-4D46AFEEC037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DD508-1DDA-5043-9221-B9F072B1E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6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8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0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4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07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19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7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29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20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DD508-1DDA-5043-9221-B9F072B1E9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013" y="1428750"/>
            <a:ext cx="6938963" cy="1186703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014" y="2615453"/>
            <a:ext cx="6938961" cy="85725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4286250"/>
            <a:ext cx="21336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12/2/23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4286250"/>
            <a:ext cx="28956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4286250"/>
            <a:ext cx="4572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515075"/>
            <a:ext cx="7315200" cy="300529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214352"/>
            <a:ext cx="7315200" cy="29354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54083" y="505048"/>
            <a:ext cx="742950" cy="271463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54083" y="4227438"/>
            <a:ext cx="742950" cy="271463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4169" y="4227438"/>
            <a:ext cx="742950" cy="271463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4169" y="505048"/>
            <a:ext cx="742950" cy="2714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3429000" cy="10287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1121" y="685800"/>
            <a:ext cx="3108960" cy="361188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00251"/>
            <a:ext cx="3429000" cy="21717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744756"/>
            <a:ext cx="3429000" cy="1802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752600" y="424423"/>
            <a:ext cx="742950" cy="271463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752600" y="3096185"/>
            <a:ext cx="742950" cy="271463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8450" y="3096185"/>
            <a:ext cx="742950" cy="271463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8450" y="424423"/>
            <a:ext cx="742950" cy="2714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304615"/>
            <a:ext cx="6583680" cy="588309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585619"/>
            <a:ext cx="4572000" cy="260066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84544"/>
            <a:ext cx="7543800" cy="45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3903009"/>
            <a:ext cx="6362700" cy="1857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993402" y="3096185"/>
            <a:ext cx="742950" cy="271463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7649" y="3096185"/>
            <a:ext cx="742950" cy="271463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93402" y="424423"/>
            <a:ext cx="742950" cy="271463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7649" y="424423"/>
            <a:ext cx="742950" cy="2714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304615"/>
            <a:ext cx="6583680" cy="588309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585619"/>
            <a:ext cx="2743200" cy="260066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84544"/>
            <a:ext cx="7543800" cy="45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0650" y="3903009"/>
            <a:ext cx="6362700" cy="185738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4912659" y="585619"/>
            <a:ext cx="2743200" cy="260066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267385"/>
            <a:ext cx="7953375" cy="228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63220"/>
            <a:ext cx="7543800" cy="2729753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91536"/>
            <a:ext cx="1676400" cy="3611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536"/>
            <a:ext cx="5638800" cy="361116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6225" y="645459"/>
            <a:ext cx="247364" cy="37033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267385"/>
            <a:ext cx="7953375" cy="228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520" y="3028950"/>
            <a:ext cx="6938963" cy="880782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521" y="3909733"/>
            <a:ext cx="6938961" cy="5815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07741" y="4661227"/>
            <a:ext cx="21336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59" y="4661227"/>
            <a:ext cx="28956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4661227"/>
            <a:ext cx="457200" cy="206609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936851"/>
            <a:ext cx="7315200" cy="300529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188720" y="753342"/>
            <a:ext cx="6766560" cy="2047009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012" y="1428749"/>
            <a:ext cx="6938964" cy="118670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012" y="2615453"/>
            <a:ext cx="6938960" cy="85725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3866"/>
            <a:ext cx="7315200" cy="267287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518154"/>
            <a:ext cx="7315200" cy="2672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267385"/>
            <a:ext cx="7953375" cy="228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3220"/>
            <a:ext cx="3429000" cy="2729484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6106" y="1563220"/>
            <a:ext cx="3429000" cy="2729484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267385"/>
            <a:ext cx="7953375" cy="228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1100" y="1379935"/>
            <a:ext cx="2743200" cy="677465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228850"/>
            <a:ext cx="3429000" cy="2063853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9006" y="1379935"/>
            <a:ext cx="2743200" cy="677465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6106" y="2228850"/>
            <a:ext cx="3429000" cy="2063853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7775" y="2014537"/>
            <a:ext cx="2609850" cy="100013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681" y="2014537"/>
            <a:ext cx="2609850" cy="1000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4" y="1267385"/>
            <a:ext cx="7953375" cy="228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3429000" cy="10287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106" y="685800"/>
            <a:ext cx="3429000" cy="361188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00251"/>
            <a:ext cx="3429000" cy="2171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44756"/>
            <a:ext cx="3429000" cy="1802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285750"/>
            <a:ext cx="754380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63220"/>
            <a:ext cx="6949440" cy="2729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588809"/>
            <a:ext cx="2133600" cy="206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588809"/>
            <a:ext cx="2895600" cy="206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588809"/>
            <a:ext cx="457200" cy="206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54" r:id="rId1"/>
    <p:sldLayoutId id="2147493555" r:id="rId2"/>
    <p:sldLayoutId id="2147493556" r:id="rId3"/>
    <p:sldLayoutId id="2147493557" r:id="rId4"/>
    <p:sldLayoutId id="2147493558" r:id="rId5"/>
    <p:sldLayoutId id="2147493559" r:id="rId6"/>
    <p:sldLayoutId id="2147493560" r:id="rId7"/>
    <p:sldLayoutId id="2147493561" r:id="rId8"/>
    <p:sldLayoutId id="2147493562" r:id="rId9"/>
    <p:sldLayoutId id="2147493563" r:id="rId10"/>
    <p:sldLayoutId id="2147493564" r:id="rId11"/>
    <p:sldLayoutId id="2147493565" r:id="rId12"/>
    <p:sldLayoutId id="2147493566" r:id="rId13"/>
    <p:sldLayoutId id="214749356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buildcathedrals@gmail.com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ibuildcathedrals@gmail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B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6659" y="2753080"/>
            <a:ext cx="6938963" cy="1759809"/>
          </a:xfrm>
        </p:spPr>
        <p:txBody>
          <a:bodyPr/>
          <a:lstStyle/>
          <a:p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GregCokerDevelopment.com</a:t>
            </a:r>
            <a:br>
              <a:rPr lang="en-US" sz="2800" b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ibuildcathedrals@gmail.com</a:t>
            </a:r>
            <a:br>
              <a:rPr lang="en-US" sz="2800" b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270.223.8343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6659" y="1100563"/>
            <a:ext cx="7067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</a:schemeClr>
                </a:solidFill>
              </a:rPr>
              <a:t>The Quest for Best Version </a:t>
            </a:r>
          </a:p>
        </p:txBody>
      </p:sp>
    </p:spTree>
    <p:extLst>
      <p:ext uri="{BB962C8B-B14F-4D97-AF65-F5344CB8AC3E}">
        <p14:creationId xmlns:p14="http://schemas.microsoft.com/office/powerpoint/2010/main" val="50013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8904"/>
            <a:ext cx="9144000" cy="4632583"/>
          </a:xfrm>
        </p:spPr>
        <p:txBody>
          <a:bodyPr>
            <a:normAutofit fontScale="90000"/>
          </a:bodyPr>
          <a:lstStyle/>
          <a:p>
            <a:pPr algn="l"/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i="1" dirty="0">
                <a:solidFill>
                  <a:srgbClr val="1E0F8F"/>
                </a:solidFill>
              </a:rPr>
              <a:t>Consider an Email Footer</a:t>
            </a:r>
            <a:br>
              <a:rPr lang="en-US" sz="3200" b="1" dirty="0">
                <a:solidFill>
                  <a:srgbClr val="00B050"/>
                </a:solidFill>
              </a:rPr>
            </a:b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Truly Human Notice: </a:t>
            </a:r>
            <a:r>
              <a:rPr lang="en-US" sz="3200" b="1" dirty="0">
                <a:solidFill>
                  <a:srgbClr val="00B050"/>
                </a:solidFill>
              </a:rPr>
              <a:t>Getting this email out of normal working hours? We often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work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at a digitally-enabled relentless pace, which can unfortunately disrupt our work-life balance. I am sending you this email at a time that works for me. I only expect you to respond to it when convenient to you. </a:t>
            </a:r>
            <a:br>
              <a:rPr lang="en-US" sz="3200" b="1" dirty="0">
                <a:solidFill>
                  <a:srgbClr val="00B050"/>
                </a:solidFill>
              </a:rPr>
            </a:br>
            <a:br>
              <a:rPr lang="en-US" sz="3200" b="1" dirty="0">
                <a:solidFill>
                  <a:srgbClr val="00B050"/>
                </a:solidFill>
              </a:rPr>
            </a:br>
            <a:br>
              <a:rPr lang="en-US" sz="3200" b="1" dirty="0">
                <a:solidFill>
                  <a:srgbClr val="00B050"/>
                </a:solidFill>
              </a:rPr>
            </a:b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8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227667"/>
            <a:ext cx="8427720" cy="198289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1E0F8F"/>
                </a:solidFill>
              </a:rPr>
              <a:t>Think twice about </a:t>
            </a:r>
            <a:r>
              <a:rPr lang="en-US" sz="3200" b="1" i="1" dirty="0">
                <a:solidFill>
                  <a:srgbClr val="00B050"/>
                </a:solidFill>
              </a:rPr>
              <a:t>our habits </a:t>
            </a:r>
            <a:r>
              <a:rPr lang="en-US" sz="3200" b="1" dirty="0">
                <a:solidFill>
                  <a:srgbClr val="1E0F8F"/>
                </a:solidFill>
              </a:rPr>
              <a:t>and how others who are influenced by us will </a:t>
            </a:r>
            <a:r>
              <a:rPr lang="en-US" sz="3200" b="1" i="1" dirty="0">
                <a:solidFill>
                  <a:srgbClr val="C00000"/>
                </a:solidFill>
              </a:rPr>
              <a:t>very likely copy </a:t>
            </a:r>
            <a:r>
              <a:rPr lang="en-US" sz="3200" b="1" dirty="0">
                <a:solidFill>
                  <a:srgbClr val="1E0F8F"/>
                </a:solidFill>
              </a:rPr>
              <a:t>them whether they’re conscious or unconscious of copying them!</a:t>
            </a:r>
          </a:p>
        </p:txBody>
      </p:sp>
    </p:spTree>
    <p:extLst>
      <p:ext uri="{BB962C8B-B14F-4D97-AF65-F5344CB8AC3E}">
        <p14:creationId xmlns:p14="http://schemas.microsoft.com/office/powerpoint/2010/main" val="198732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337733"/>
            <a:ext cx="9025466" cy="354753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Outcome</a:t>
            </a:r>
          </a:p>
          <a:p>
            <a:pPr>
              <a:buAutoNum type="arabicPeriod"/>
            </a:pPr>
            <a:r>
              <a:rPr lang="en-US" sz="3200" b="1" dirty="0">
                <a:solidFill>
                  <a:srgbClr val="00B050"/>
                </a:solidFill>
              </a:rPr>
              <a:t>Process</a:t>
            </a:r>
          </a:p>
          <a:p>
            <a:pPr>
              <a:buAutoNum type="arabicPeriod"/>
            </a:pPr>
            <a:r>
              <a:rPr lang="en-US" sz="3200" b="1" dirty="0">
                <a:solidFill>
                  <a:srgbClr val="7030A0"/>
                </a:solidFill>
              </a:rPr>
              <a:t>Identity</a:t>
            </a:r>
          </a:p>
          <a:p>
            <a:pPr>
              <a:buAutoNum type="arabicPeriod"/>
            </a:pPr>
            <a:endParaRPr lang="en-US" sz="32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600" b="1" u="sng" dirty="0">
                <a:solidFill>
                  <a:srgbClr val="160B65"/>
                </a:solidFill>
              </a:rPr>
              <a:t>Atomic Habits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67" y="59267"/>
            <a:ext cx="6731000" cy="1288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endParaRPr lang="en-US" sz="3600" b="1" u="sng" dirty="0">
              <a:solidFill>
                <a:srgbClr val="FF0000"/>
              </a:solidFill>
            </a:endParaRPr>
          </a:p>
          <a:p>
            <a:pPr algn="r">
              <a:lnSpc>
                <a:spcPct val="70000"/>
              </a:lnSpc>
            </a:pPr>
            <a:r>
              <a:rPr lang="en-US" sz="3600" b="1" u="sng" dirty="0">
                <a:solidFill>
                  <a:srgbClr val="FF0000"/>
                </a:solidFill>
              </a:rPr>
              <a:t>Three Parts of a Habit </a:t>
            </a:r>
          </a:p>
          <a:p>
            <a:pPr algn="r">
              <a:lnSpc>
                <a:spcPct val="70000"/>
              </a:lnSpc>
            </a:pPr>
            <a:endParaRPr lang="en-US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0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1908811"/>
            <a:ext cx="8412480" cy="130174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If you’re favorite tool is a hammer, be careful not to treat everyone else like a nail.</a:t>
            </a:r>
          </a:p>
        </p:txBody>
      </p:sp>
    </p:spTree>
    <p:extLst>
      <p:ext uri="{BB962C8B-B14F-4D97-AF65-F5344CB8AC3E}">
        <p14:creationId xmlns:p14="http://schemas.microsoft.com/office/powerpoint/2010/main" val="2219340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/>
        </p:nvCxnSpPr>
        <p:spPr>
          <a:xfrm>
            <a:off x="1360639" y="2637990"/>
            <a:ext cx="6487961" cy="0"/>
          </a:xfrm>
          <a:prstGeom prst="line">
            <a:avLst/>
          </a:prstGeom>
          <a:ln w="101600" cap="rnd">
            <a:gradFill flip="none" rotWithShape="1">
              <a:gsLst>
                <a:gs pos="99167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accent6">
                    <a:lumMod val="75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4572000" y="1268113"/>
            <a:ext cx="0" cy="2840262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9057" y="7604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Task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8504" y="4202021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People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3546" y="2410916"/>
            <a:ext cx="76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2400" b="1" dirty="0">
                <a:solidFill>
                  <a:srgbClr val="17375E"/>
                </a:solidFill>
              </a:rPr>
              <a:t>Ask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3800" y="233347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Tell</a:t>
            </a:r>
          </a:p>
        </p:txBody>
      </p:sp>
      <p:sp>
        <p:nvSpPr>
          <p:cNvPr id="27" name="Half Frame 26"/>
          <p:cNvSpPr/>
          <p:nvPr/>
        </p:nvSpPr>
        <p:spPr>
          <a:xfrm>
            <a:off x="838200" y="976999"/>
            <a:ext cx="3200400" cy="1458938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Half Frame 28"/>
          <p:cNvSpPr/>
          <p:nvPr/>
        </p:nvSpPr>
        <p:spPr>
          <a:xfrm rot="10800000">
            <a:off x="5105400" y="2742801"/>
            <a:ext cx="3124200" cy="1673224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Half Frame 29"/>
          <p:cNvSpPr/>
          <p:nvPr/>
        </p:nvSpPr>
        <p:spPr>
          <a:xfrm flipH="1">
            <a:off x="5029199" y="976998"/>
            <a:ext cx="3200400" cy="1378298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Half Frame 30"/>
          <p:cNvSpPr/>
          <p:nvPr/>
        </p:nvSpPr>
        <p:spPr>
          <a:xfrm flipV="1">
            <a:off x="838200" y="2849761"/>
            <a:ext cx="3200400" cy="1540949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09353" y="11793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00000"/>
                </a:solidFill>
              </a:rPr>
              <a:t>Driver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1415" y="1183007"/>
            <a:ext cx="197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Analytical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6400" y="2846610"/>
            <a:ext cx="205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0070C0"/>
                </a:solidFill>
              </a:rPr>
              <a:t>Expressive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600" y="284661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00B050"/>
                </a:solidFill>
              </a:rPr>
              <a:t>Amiable</a:t>
            </a:r>
          </a:p>
        </p:txBody>
      </p:sp>
    </p:spTree>
    <p:extLst>
      <p:ext uri="{BB962C8B-B14F-4D97-AF65-F5344CB8AC3E}">
        <p14:creationId xmlns:p14="http://schemas.microsoft.com/office/powerpoint/2010/main" val="181990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/>
          </p:cNvCxnSpPr>
          <p:nvPr/>
        </p:nvCxnSpPr>
        <p:spPr>
          <a:xfrm>
            <a:off x="1360639" y="2637990"/>
            <a:ext cx="6487961" cy="0"/>
          </a:xfrm>
          <a:prstGeom prst="line">
            <a:avLst/>
          </a:prstGeom>
          <a:ln w="101600" cap="rnd">
            <a:gradFill flip="none" rotWithShape="1">
              <a:gsLst>
                <a:gs pos="99167">
                  <a:schemeClr val="tx1">
                    <a:lumMod val="85000"/>
                    <a:lumOff val="15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accent6">
                    <a:lumMod val="75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4572000" y="1268113"/>
            <a:ext cx="0" cy="2840262"/>
          </a:xfrm>
          <a:prstGeom prst="line">
            <a:avLst/>
          </a:prstGeom>
          <a:ln w="101600" cap="rnd"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chemeClr val="accent6">
                    <a:lumMod val="75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59057" y="7604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Task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8504" y="4202021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People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3546" y="2410916"/>
            <a:ext cx="765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2400" b="1" dirty="0">
                <a:solidFill>
                  <a:srgbClr val="17375E"/>
                </a:solidFill>
              </a:rPr>
              <a:t>Ask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3800" y="233347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7375E"/>
                </a:solidFill>
              </a:rPr>
              <a:t>Tell</a:t>
            </a:r>
          </a:p>
        </p:txBody>
      </p:sp>
      <p:sp>
        <p:nvSpPr>
          <p:cNvPr id="27" name="Half Frame 26"/>
          <p:cNvSpPr/>
          <p:nvPr/>
        </p:nvSpPr>
        <p:spPr>
          <a:xfrm>
            <a:off x="838200" y="976999"/>
            <a:ext cx="3200400" cy="1458938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Half Frame 28"/>
          <p:cNvSpPr/>
          <p:nvPr/>
        </p:nvSpPr>
        <p:spPr>
          <a:xfrm rot="10800000">
            <a:off x="5105400" y="2742801"/>
            <a:ext cx="3124200" cy="1673224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Half Frame 29"/>
          <p:cNvSpPr/>
          <p:nvPr/>
        </p:nvSpPr>
        <p:spPr>
          <a:xfrm flipH="1">
            <a:off x="5029199" y="976998"/>
            <a:ext cx="3200400" cy="1378298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Half Frame 30"/>
          <p:cNvSpPr/>
          <p:nvPr/>
        </p:nvSpPr>
        <p:spPr>
          <a:xfrm flipV="1">
            <a:off x="838200" y="2849761"/>
            <a:ext cx="3200400" cy="1540949"/>
          </a:xfrm>
          <a:prstGeom prst="halfFrame">
            <a:avLst>
              <a:gd name="adj1" fmla="val 7647"/>
              <a:gd name="adj2" fmla="val 8004"/>
            </a:avLst>
          </a:prstGeom>
          <a:solidFill>
            <a:schemeClr val="accent6">
              <a:lumMod val="75000"/>
              <a:alpha val="99000"/>
            </a:schemeClr>
          </a:solidFill>
          <a:ln w="0" cap="rnd">
            <a:solidFill>
              <a:schemeClr val="tx1"/>
            </a:solidFill>
          </a:ln>
          <a:effectLst>
            <a:glow rad="38100">
              <a:schemeClr val="accent6">
                <a:lumMod val="75000"/>
                <a:alpha val="39000"/>
              </a:schemeClr>
            </a:glow>
            <a:softEdge rad="38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6131" y="1179303"/>
            <a:ext cx="202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Driver</a:t>
            </a:r>
          </a:p>
          <a:p>
            <a:pPr algn="ctr" defTabSz="914400"/>
            <a:r>
              <a:rPr lang="en-US" sz="2400" b="1" i="1" dirty="0">
                <a:solidFill>
                  <a:srgbClr val="FF0000"/>
                </a:solidFill>
              </a:rPr>
              <a:t>Autocratic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01415" y="1183007"/>
            <a:ext cx="197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Analytical</a:t>
            </a:r>
          </a:p>
          <a:p>
            <a:pPr algn="ctr" defTabSz="914400"/>
            <a:r>
              <a:rPr lang="en-US" sz="2400" b="1" i="1" dirty="0">
                <a:solidFill>
                  <a:srgbClr val="FF0000"/>
                </a:solidFill>
              </a:rPr>
              <a:t>Withdraw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86400" y="2846610"/>
            <a:ext cx="2057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Expressive</a:t>
            </a:r>
          </a:p>
          <a:p>
            <a:pPr algn="ctr" defTabSz="914400"/>
            <a:r>
              <a:rPr lang="en-US" sz="2400" b="1" i="1" dirty="0">
                <a:solidFill>
                  <a:srgbClr val="FF0000"/>
                </a:solidFill>
              </a:rPr>
              <a:t>Attack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52598" y="2846610"/>
            <a:ext cx="1981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chemeClr val="tx1">
                    <a:lumMod val="50000"/>
                  </a:schemeClr>
                </a:solidFill>
              </a:rPr>
              <a:t>Amiable</a:t>
            </a:r>
          </a:p>
          <a:p>
            <a:pPr algn="ctr" defTabSz="914400"/>
            <a:r>
              <a:rPr lang="en-US" sz="2400" b="1" i="1" dirty="0">
                <a:solidFill>
                  <a:srgbClr val="FF0000"/>
                </a:solidFill>
              </a:rPr>
              <a:t>Acquiesce</a:t>
            </a:r>
          </a:p>
        </p:txBody>
      </p:sp>
    </p:spTree>
    <p:extLst>
      <p:ext uri="{BB962C8B-B14F-4D97-AF65-F5344CB8AC3E}">
        <p14:creationId xmlns:p14="http://schemas.microsoft.com/office/powerpoint/2010/main" val="474072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1908811"/>
            <a:ext cx="8412480" cy="1301749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Managing &amp; Leading Based on </a:t>
            </a:r>
            <a:r>
              <a:rPr lang="en-US" sz="3600" b="1" i="1" u="sng" dirty="0">
                <a:solidFill>
                  <a:srgbClr val="00B050"/>
                </a:solidFill>
              </a:rPr>
              <a:t>Other’s Needs </a:t>
            </a:r>
            <a:r>
              <a:rPr lang="en-US" sz="3600" b="1" dirty="0">
                <a:solidFill>
                  <a:srgbClr val="C00000"/>
                </a:solidFill>
              </a:rPr>
              <a:t>Versus Your Preferred Style &amp; What’s Most Comfortable for You</a:t>
            </a:r>
          </a:p>
        </p:txBody>
      </p:sp>
    </p:spTree>
    <p:extLst>
      <p:ext uri="{BB962C8B-B14F-4D97-AF65-F5344CB8AC3E}">
        <p14:creationId xmlns:p14="http://schemas.microsoft.com/office/powerpoint/2010/main" val="4035821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  <a:stCxn id="29" idx="3"/>
          </p:cNvCxnSpPr>
          <p:nvPr/>
        </p:nvCxnSpPr>
        <p:spPr>
          <a:xfrm>
            <a:off x="886601" y="4459375"/>
            <a:ext cx="2761784" cy="0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  <a:endCxn id="45" idx="1"/>
          </p:cNvCxnSpPr>
          <p:nvPr/>
        </p:nvCxnSpPr>
        <p:spPr>
          <a:xfrm>
            <a:off x="5373431" y="4459375"/>
            <a:ext cx="2766343" cy="0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30" idx="2"/>
          </p:cNvCxnSpPr>
          <p:nvPr/>
        </p:nvCxnSpPr>
        <p:spPr>
          <a:xfrm>
            <a:off x="609601" y="452545"/>
            <a:ext cx="0" cy="254465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2603" y="4233102"/>
            <a:ext cx="553998" cy="452545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13284C"/>
                </a:solidFill>
              </a:rPr>
              <a:t>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2602" y="0"/>
            <a:ext cx="553998" cy="452545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13284C"/>
                </a:solidFill>
              </a:rPr>
              <a:t>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139774" y="4233102"/>
            <a:ext cx="553998" cy="452545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2400" dirty="0">
                <a:solidFill>
                  <a:srgbClr val="13284C"/>
                </a:solidFill>
              </a:rPr>
              <a:t>H</a:t>
            </a:r>
          </a:p>
        </p:txBody>
      </p:sp>
      <p:cxnSp>
        <p:nvCxnSpPr>
          <p:cNvPr id="47" name="Straight Connector 46"/>
          <p:cNvCxnSpPr>
            <a:stCxn id="30" idx="3"/>
          </p:cNvCxnSpPr>
          <p:nvPr/>
        </p:nvCxnSpPr>
        <p:spPr>
          <a:xfrm>
            <a:off x="886600" y="226273"/>
            <a:ext cx="7419201" cy="0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903848" y="2303073"/>
            <a:ext cx="7519210" cy="22107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510908" y="226273"/>
            <a:ext cx="0" cy="4002269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61"/>
          <p:cNvSpPr/>
          <p:nvPr/>
        </p:nvSpPr>
        <p:spPr>
          <a:xfrm>
            <a:off x="762000" y="1083005"/>
            <a:ext cx="7543800" cy="3010968"/>
          </a:xfrm>
          <a:custGeom>
            <a:avLst/>
            <a:gdLst>
              <a:gd name="connsiteX0" fmla="*/ 0 w 7456602"/>
              <a:gd name="connsiteY0" fmla="*/ 3627615 h 4014624"/>
              <a:gd name="connsiteX1" fmla="*/ 1621411 w 7456602"/>
              <a:gd name="connsiteY1" fmla="*/ 3618188 h 4014624"/>
              <a:gd name="connsiteX2" fmla="*/ 2828042 w 7456602"/>
              <a:gd name="connsiteY2" fmla="*/ 516769 h 4014624"/>
              <a:gd name="connsiteX3" fmla="*/ 4242062 w 7456602"/>
              <a:gd name="connsiteY3" fmla="*/ 328233 h 4014624"/>
              <a:gd name="connsiteX4" fmla="*/ 5392132 w 7456602"/>
              <a:gd name="connsiteY4" fmla="*/ 3797297 h 4014624"/>
              <a:gd name="connsiteX5" fmla="*/ 7456602 w 7456602"/>
              <a:gd name="connsiteY5" fmla="*/ 3627615 h 401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56602" h="4014624">
                <a:moveTo>
                  <a:pt x="0" y="3627615"/>
                </a:moveTo>
                <a:cubicBezTo>
                  <a:pt x="575035" y="3882138"/>
                  <a:pt x="1150071" y="4136662"/>
                  <a:pt x="1621411" y="3618188"/>
                </a:cubicBezTo>
                <a:cubicBezTo>
                  <a:pt x="2092751" y="3099714"/>
                  <a:pt x="2391267" y="1065095"/>
                  <a:pt x="2828042" y="516769"/>
                </a:cubicBezTo>
                <a:cubicBezTo>
                  <a:pt x="3264817" y="-31557"/>
                  <a:pt x="3814714" y="-218522"/>
                  <a:pt x="4242062" y="328233"/>
                </a:cubicBezTo>
                <a:cubicBezTo>
                  <a:pt x="4669410" y="874988"/>
                  <a:pt x="4856375" y="3247400"/>
                  <a:pt x="5392132" y="3797297"/>
                </a:cubicBezTo>
                <a:cubicBezTo>
                  <a:pt x="5927889" y="4347194"/>
                  <a:pt x="7142375" y="3687318"/>
                  <a:pt x="7456602" y="3627615"/>
                </a:cubicBezTo>
              </a:path>
            </a:pathLst>
          </a:custGeom>
          <a:noFill/>
          <a:ln w="60325" cap="rnd">
            <a:gradFill>
              <a:gsLst>
                <a:gs pos="0">
                  <a:srgbClr val="000099"/>
                </a:gs>
                <a:gs pos="100000">
                  <a:srgbClr val="0000FF"/>
                </a:gs>
              </a:gsLst>
              <a:lin ang="5400000" scaled="0"/>
            </a:gradFill>
          </a:ln>
          <a:effectLst>
            <a:glow rad="203200">
              <a:schemeClr val="tx1">
                <a:lumMod val="50000"/>
                <a:lumOff val="50000"/>
                <a:alpha val="44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45" idx="0"/>
          </p:cNvCxnSpPr>
          <p:nvPr/>
        </p:nvCxnSpPr>
        <p:spPr>
          <a:xfrm flipH="1">
            <a:off x="8416773" y="342901"/>
            <a:ext cx="6286" cy="3890201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607172" y="2434544"/>
            <a:ext cx="280959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DIRECT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93765" y="670795"/>
            <a:ext cx="155348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COACH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05044" y="861322"/>
            <a:ext cx="248381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SUPPORT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49698" y="2443443"/>
            <a:ext cx="1905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DELEGATE</a:t>
            </a:r>
          </a:p>
        </p:txBody>
      </p:sp>
      <p:sp>
        <p:nvSpPr>
          <p:cNvPr id="1033" name="Rounded Rectangle 1032"/>
          <p:cNvSpPr/>
          <p:nvPr/>
        </p:nvSpPr>
        <p:spPr>
          <a:xfrm>
            <a:off x="627172" y="4632499"/>
            <a:ext cx="7813457" cy="286404"/>
          </a:xfrm>
          <a:prstGeom prst="roundRect">
            <a:avLst/>
          </a:prstGeom>
          <a:noFill/>
          <a:ln w="41275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2438401" y="4629151"/>
            <a:ext cx="1" cy="289752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4533901" y="4630825"/>
            <a:ext cx="1" cy="289752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29401" y="4634206"/>
            <a:ext cx="1" cy="289752"/>
          </a:xfrm>
          <a:prstGeom prst="line">
            <a:avLst/>
          </a:prstGeom>
          <a:ln w="47625" cap="rnd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2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186"/>
            <a:ext cx="9144000" cy="502231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1E0F8F"/>
                </a:solidFill>
              </a:rPr>
              <a:t>We spend a lot of time teaching leaders what to do. </a:t>
            </a:r>
            <a:r>
              <a:rPr lang="en-US" sz="3600" b="1" i="1" dirty="0">
                <a:solidFill>
                  <a:srgbClr val="C00000"/>
                </a:solidFill>
              </a:rPr>
              <a:t>We don’t spend enough time teaching leaders what to stop doing. </a:t>
            </a:r>
            <a:endParaRPr lang="en-US" sz="3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77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186"/>
            <a:ext cx="9144000" cy="502231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>
                    <a:lumMod val="50000"/>
                  </a:schemeClr>
                </a:solidFill>
              </a:rPr>
              <a:t>The higher you move up (</a:t>
            </a:r>
            <a:r>
              <a:rPr lang="en-US" sz="3600" b="1" i="1" dirty="0">
                <a:solidFill>
                  <a:srgbClr val="00B050"/>
                </a:solidFill>
              </a:rPr>
              <a:t>the more technical expertise you have</a:t>
            </a:r>
            <a:r>
              <a:rPr lang="en-US" sz="3600" b="1" dirty="0">
                <a:solidFill>
                  <a:schemeClr val="tx1">
                    <a:lumMod val="50000"/>
                  </a:schemeClr>
                </a:solidFill>
              </a:rPr>
              <a:t>), the more likely your problems are behavioral. </a:t>
            </a:r>
            <a:endParaRPr lang="en-US" sz="32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9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18" y="421902"/>
            <a:ext cx="6818916" cy="534831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u="sng" dirty="0">
                <a:solidFill>
                  <a:srgbClr val="FF0000"/>
                </a:solidFill>
              </a:rPr>
              <a:t>YOU ARE THE MESSAGE!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217" y="1320800"/>
            <a:ext cx="8063515" cy="297217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br>
              <a:rPr lang="en-US" sz="2400" dirty="0"/>
            </a:br>
            <a:r>
              <a:rPr lang="en-US" sz="4200" b="1" dirty="0">
                <a:solidFill>
                  <a:srgbClr val="00B050"/>
                </a:solidFill>
              </a:rPr>
              <a:t>Your smile is your logo.</a:t>
            </a:r>
            <a:br>
              <a:rPr lang="en-US" sz="4200" b="1" dirty="0">
                <a:solidFill>
                  <a:srgbClr val="00B050"/>
                </a:solidFill>
              </a:rPr>
            </a:br>
            <a:endParaRPr lang="en-US" sz="4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200" b="1" dirty="0">
                <a:solidFill>
                  <a:srgbClr val="FF0000"/>
                </a:solidFill>
              </a:rPr>
              <a:t>Your personality is your business card.</a:t>
            </a:r>
            <a:br>
              <a:rPr lang="en-US" sz="4200" b="1" dirty="0">
                <a:solidFill>
                  <a:srgbClr val="FF0000"/>
                </a:solidFill>
              </a:rPr>
            </a:br>
            <a:endParaRPr lang="en-US" sz="4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200" b="1" dirty="0">
                <a:solidFill>
                  <a:srgbClr val="00B050"/>
                </a:solidFill>
              </a:rPr>
              <a:t>How you leave others feeling after an encounter with you is your trademark.</a:t>
            </a:r>
            <a:br>
              <a:rPr lang="en-US" sz="4000" b="1" dirty="0">
                <a:solidFill>
                  <a:srgbClr val="00B050"/>
                </a:solidFill>
              </a:rPr>
            </a:b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5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265" y="1569215"/>
            <a:ext cx="7869838" cy="2253638"/>
          </a:xfrm>
        </p:spPr>
        <p:txBody>
          <a:bodyPr>
            <a:normAutofit fontScale="90000"/>
          </a:bodyPr>
          <a:lstStyle/>
          <a:p>
            <a:br>
              <a:rPr lang="en-US" sz="4000" b="1" u="sng" dirty="0">
                <a:solidFill>
                  <a:srgbClr val="7030A0"/>
                </a:solidFill>
              </a:rPr>
            </a:br>
            <a:br>
              <a:rPr lang="en-US" sz="4000" b="1" u="sng" dirty="0">
                <a:solidFill>
                  <a:srgbClr val="7030A0"/>
                </a:solidFill>
              </a:rPr>
            </a:br>
            <a:br>
              <a:rPr lang="en-US" sz="4000" b="1" u="sng" dirty="0">
                <a:solidFill>
                  <a:srgbClr val="7030A0"/>
                </a:solidFill>
              </a:rPr>
            </a:br>
            <a:r>
              <a:rPr lang="en-US" sz="4000" b="1" u="sng" dirty="0">
                <a:solidFill>
                  <a:srgbClr val="C00000"/>
                </a:solidFill>
              </a:rPr>
              <a:t>To Stop List </a:t>
            </a: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endParaRPr lang="en-US" sz="3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27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265" y="1569215"/>
            <a:ext cx="7869838" cy="2253638"/>
          </a:xfrm>
        </p:spPr>
        <p:txBody>
          <a:bodyPr>
            <a:normAutofit fontScale="90000"/>
          </a:bodyPr>
          <a:lstStyle/>
          <a:p>
            <a:br>
              <a:rPr lang="en-US" sz="4000" b="1" u="sng" dirty="0">
                <a:solidFill>
                  <a:srgbClr val="7030A0"/>
                </a:solidFill>
              </a:rPr>
            </a:br>
            <a:br>
              <a:rPr lang="en-US" sz="4000" b="1" u="sng" dirty="0">
                <a:solidFill>
                  <a:srgbClr val="7030A0"/>
                </a:solidFill>
              </a:rPr>
            </a:br>
            <a:br>
              <a:rPr lang="en-US" sz="4000" b="1" u="sng" dirty="0">
                <a:solidFill>
                  <a:srgbClr val="7030A0"/>
                </a:solidFill>
              </a:rPr>
            </a:br>
            <a:r>
              <a:rPr lang="en-US" sz="4000" b="1" dirty="0">
                <a:solidFill>
                  <a:srgbClr val="C00000"/>
                </a:solidFill>
              </a:rPr>
              <a:t>15</a:t>
            </a:r>
            <a:r>
              <a:rPr lang="en-US" sz="4000" b="1" dirty="0">
                <a:solidFill>
                  <a:srgbClr val="1E0F8F"/>
                </a:solidFill>
              </a:rPr>
              <a:t> of the Most Common &amp; Egregious  </a:t>
            </a:r>
            <a:r>
              <a:rPr lang="en-US" sz="4000" b="1" dirty="0">
                <a:solidFill>
                  <a:srgbClr val="C00000"/>
                </a:solidFill>
              </a:rPr>
              <a:t>We Need to Stop Doing </a:t>
            </a: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br>
              <a:rPr lang="en-US" sz="3600" b="1" u="sng" dirty="0">
                <a:solidFill>
                  <a:srgbClr val="7030A0"/>
                </a:solidFill>
              </a:rPr>
            </a:br>
            <a:endParaRPr lang="en-US" sz="3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7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7" y="1532467"/>
            <a:ext cx="8602134" cy="349673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32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The overwhelming desire, </a:t>
            </a:r>
            <a:r>
              <a:rPr lang="en-US" sz="3200" b="1" i="1" dirty="0">
                <a:solidFill>
                  <a:srgbClr val="C00000"/>
                </a:solidFill>
              </a:rPr>
              <a:t>often unconscious and mostly altruistic</a:t>
            </a:r>
            <a:r>
              <a:rPr lang="en-US" sz="3200" b="1" dirty="0">
                <a:solidFill>
                  <a:srgbClr val="000000"/>
                </a:solidFill>
              </a:rPr>
              <a:t>, to add to someone else’s story. Often perceived as “One Up' Ing” others. 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D9E121E-C4DF-FC61-FFD3-0B13D089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285750"/>
            <a:ext cx="8746067" cy="1028700"/>
          </a:xfrm>
        </p:spPr>
        <p:txBody>
          <a:bodyPr>
            <a:no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Conversational </a:t>
            </a:r>
            <a:r>
              <a:rPr lang="en-US" sz="3200" b="1" u="sng" dirty="0" err="1">
                <a:solidFill>
                  <a:srgbClr val="C00000"/>
                </a:solidFill>
              </a:rPr>
              <a:t>Narcissm</a:t>
            </a:r>
            <a:endParaRPr lang="en-US" sz="32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0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overwhelming desire to add our two cents to every discussion thereby stealing ownership.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D9E121E-C4DF-FC61-FFD3-0B13D089B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</a:rPr>
              <a:t>Adding Too Much Value</a:t>
            </a:r>
          </a:p>
        </p:txBody>
      </p:sp>
    </p:spTree>
    <p:extLst>
      <p:ext uri="{BB962C8B-B14F-4D97-AF65-F5344CB8AC3E}">
        <p14:creationId xmlns:p14="http://schemas.microsoft.com/office/powerpoint/2010/main" val="42314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529" y="668664"/>
            <a:ext cx="6643172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Making Destructive Comments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needless sarcasms and cutting remarks that we think make us sound sharp and witty.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5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7130"/>
            <a:ext cx="8108413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7030A0"/>
                </a:solidFill>
              </a:rPr>
              <a:t>Starting with “No,” “But,” or “However.”</a:t>
            </a:r>
            <a:br>
              <a:rPr lang="en-US" sz="3600" b="1" dirty="0">
                <a:solidFill>
                  <a:srgbClr val="7030A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need to show people we’re smarter than they think we are.  </a:t>
            </a:r>
          </a:p>
          <a:p>
            <a:pPr marL="0" lv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But (</a:t>
            </a:r>
            <a:r>
              <a:rPr lang="en-US" sz="2400" b="1" i="1" dirty="0">
                <a:solidFill>
                  <a:srgbClr val="C00000"/>
                </a:solidFill>
              </a:rPr>
              <a:t>conjunction</a:t>
            </a:r>
            <a:r>
              <a:rPr lang="en-US" sz="2400" b="1" dirty="0">
                <a:solidFill>
                  <a:srgbClr val="C00000"/>
                </a:solidFill>
              </a:rPr>
              <a:t>): Disregard all previous information.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2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694064"/>
            <a:ext cx="8133287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Speaking/Communicating  When Angry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Using emotional volatility as a management tool. </a:t>
            </a:r>
          </a:p>
          <a:p>
            <a:pPr marL="0" lv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(Wisdom of Lincoln…His letter to Meade after Gettysburg)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7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94064"/>
            <a:ext cx="8350786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100" b="1" u="sng" dirty="0">
                <a:solidFill>
                  <a:srgbClr val="7030A0"/>
                </a:solidFill>
              </a:rPr>
              <a:t>Negativity, “Let me explain why that wont work.” </a:t>
            </a:r>
            <a:br>
              <a:rPr lang="en-US" sz="3600" b="1" u="sng" dirty="0">
                <a:solidFill>
                  <a:srgbClr val="7030A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The need to share our negative thoughts even when we weren’t asked.  </a:t>
            </a:r>
            <a:endParaRPr lang="en-US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694064"/>
            <a:ext cx="6885541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Withholding Information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refusal to share information in order to maintain an advantage over others.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694064"/>
            <a:ext cx="7403335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7030A0"/>
                </a:solidFill>
              </a:rPr>
              <a:t>Failure to give proper recognition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inability to praise and reward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97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24E82-972C-334B-93D2-858E7F7C4DB4}"/>
              </a:ext>
            </a:extLst>
          </p:cNvPr>
          <p:cNvSpPr txBox="1"/>
          <p:nvPr/>
        </p:nvSpPr>
        <p:spPr>
          <a:xfrm rot="10800000" flipV="1">
            <a:off x="474132" y="32888"/>
            <a:ext cx="816186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The Law of Buy In</a:t>
            </a:r>
          </a:p>
          <a:p>
            <a:pPr algn="ctr"/>
            <a:endParaRPr lang="en-US" sz="5400" dirty="0"/>
          </a:p>
          <a:p>
            <a:pPr algn="ctr"/>
            <a:r>
              <a:rPr lang="en-US" sz="1400" b="1" i="1" dirty="0">
                <a:solidFill>
                  <a:srgbClr val="C00000"/>
                </a:solidFill>
              </a:rPr>
              <a:t>John Maxwell’s The 21 Irrefutable Laws of Leadership  </a:t>
            </a:r>
          </a:p>
          <a:p>
            <a:pPr algn="ctr"/>
            <a:r>
              <a:rPr lang="en-US" sz="5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46295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3" y="694064"/>
            <a:ext cx="6235546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Clinging to the Past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1" cy="3962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The need to deflect blame away from ourselves and onto events and people from our past; a subset of blaming everyone else. </a:t>
            </a:r>
          </a:p>
          <a:p>
            <a:pPr marL="0" lvl="0" indent="0">
              <a:buNone/>
            </a:pPr>
            <a:endParaRPr lang="en-US" sz="32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C00000"/>
                </a:solidFill>
              </a:rPr>
              <a:t>“If you always do what you’ve always done, you’ll always get what you’ve always gotten.”</a:t>
            </a:r>
          </a:p>
          <a:p>
            <a:pPr marL="0" lvl="0" indent="0">
              <a:buNone/>
            </a:pPr>
            <a:r>
              <a:rPr lang="en-US" sz="2400" b="1" i="1" dirty="0">
                <a:solidFill>
                  <a:srgbClr val="1E0F8F"/>
                </a:solidFill>
              </a:rPr>
              <a:t>“What got you here won’t necessarily get you where you want to go.”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7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3" y="694064"/>
            <a:ext cx="6624910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C00000"/>
                </a:solidFill>
              </a:rPr>
              <a:t>Playing Favorites/Cliques 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Failing to see that we’re treating someone unfairly. 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9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90" y="694064"/>
            <a:ext cx="8686800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Refusing to Express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Regret, offer Forgiveness &amp; Facilitate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u="sng" dirty="0">
                <a:solidFill>
                  <a:srgbClr val="00B050"/>
                </a:solidFill>
              </a:rPr>
              <a:t>Reconciliation.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inability to take responsibility for our actions, admit we’re wrong, or recognize how our actions affect others.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5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30" y="694064"/>
            <a:ext cx="5023693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C00000"/>
                </a:solidFill>
              </a:rPr>
              <a:t>Not Listening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most passive-aggressive form of disrespect for others.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30" y="694064"/>
            <a:ext cx="6350103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Failing to Express Gratitude  </a:t>
            </a:r>
            <a:br>
              <a:rPr lang="en-US" sz="3600" b="1" u="sng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most basic form of bad manners.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1E0F8F"/>
                </a:solidFill>
              </a:rPr>
              <a:t>“That’s a great looking sweater!”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“This old thing? I’ve had it forever…”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0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30" y="694064"/>
            <a:ext cx="6189237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7030A0"/>
                </a:solidFill>
              </a:rPr>
              <a:t>Punishing the Messenger 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51682"/>
            <a:ext cx="8686800" cy="3277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misguided need to attack the innocent who are usually only trying to help us.  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30" y="694064"/>
            <a:ext cx="5431317" cy="522614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Passing the Buck   </a:t>
            </a: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33" y="1337733"/>
            <a:ext cx="8593668" cy="369146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The need to blame everyone but ourselves.</a:t>
            </a:r>
          </a:p>
          <a:p>
            <a:pPr marL="0" lv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000" b="1" i="1" dirty="0">
                <a:solidFill>
                  <a:srgbClr val="FF0000"/>
                </a:solidFill>
              </a:rPr>
              <a:t>“Great leaders look out the window for credit and in the mirror for blame.”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09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829733"/>
            <a:ext cx="9025466" cy="4055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Be intentional (like your hobby/passion)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Seek Feedback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Your Network (Others on this Quest as well) </a:t>
            </a:r>
            <a:r>
              <a:rPr lang="en-US" b="1" i="1" dirty="0">
                <a:solidFill>
                  <a:srgbClr val="C00000"/>
                </a:solidFill>
              </a:rPr>
              <a:t>You’re the average of the six people you hang around.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Rebrand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Continuous Learning (Leaders are Readers)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Fill Your Heart with Love </a:t>
            </a:r>
            <a:r>
              <a:rPr lang="en-US" b="1" dirty="0">
                <a:solidFill>
                  <a:srgbClr val="00B050"/>
                </a:solidFill>
              </a:rPr>
              <a:t>(We Manage Things; We Lead People, </a:t>
            </a:r>
            <a:r>
              <a:rPr lang="en-US" b="1" i="1" dirty="0">
                <a:solidFill>
                  <a:srgbClr val="160B65"/>
                </a:solidFill>
              </a:rPr>
              <a:t>If You Know-You Can Manage, If You Love- You Can Lead</a:t>
            </a:r>
            <a:r>
              <a:rPr lang="en-US" b="1" dirty="0">
                <a:solidFill>
                  <a:srgbClr val="00B050"/>
                </a:solidFill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267" y="59267"/>
            <a:ext cx="7366000" cy="900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600" b="1" u="sng" dirty="0">
                <a:solidFill>
                  <a:srgbClr val="FF0000"/>
                </a:solidFill>
              </a:rPr>
              <a:t>The Quest for Best Version </a:t>
            </a:r>
          </a:p>
          <a:p>
            <a:pPr algn="r">
              <a:lnSpc>
                <a:spcPct val="70000"/>
              </a:lnSpc>
            </a:pPr>
            <a:endParaRPr lang="en-US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8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6659" y="2753080"/>
            <a:ext cx="6938963" cy="1759809"/>
          </a:xfrm>
        </p:spPr>
        <p:txBody>
          <a:bodyPr/>
          <a:lstStyle/>
          <a:p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GregCokerDevelopment.com</a:t>
            </a:r>
            <a:br>
              <a:rPr lang="en-US" sz="2800" b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ibuildcathedrals@gmail.com</a:t>
            </a:r>
            <a:br>
              <a:rPr lang="en-US" sz="2800" b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75000"/>
                  </a:schemeClr>
                </a:solidFill>
              </a:rPr>
              <a:t>270.223.8343</a:t>
            </a:r>
            <a:endParaRPr lang="en-US" sz="2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6659" y="1100563"/>
            <a:ext cx="7067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</a:schemeClr>
                </a:solidFill>
              </a:rPr>
              <a:t>The Quest for Best Version </a:t>
            </a:r>
          </a:p>
        </p:txBody>
      </p:sp>
    </p:spTree>
    <p:extLst>
      <p:ext uri="{BB962C8B-B14F-4D97-AF65-F5344CB8AC3E}">
        <p14:creationId xmlns:p14="http://schemas.microsoft.com/office/powerpoint/2010/main" val="234472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18F615-C403-0C46-A963-209A6CF36792}"/>
              </a:ext>
            </a:extLst>
          </p:cNvPr>
          <p:cNvSpPr txBox="1"/>
          <p:nvPr/>
        </p:nvSpPr>
        <p:spPr>
          <a:xfrm>
            <a:off x="560717" y="845389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People buy into the </a:t>
            </a:r>
            <a:r>
              <a:rPr lang="en-US" sz="2800" b="1" i="1" u="sng" dirty="0">
                <a:solidFill>
                  <a:srgbClr val="FF0000"/>
                </a:solidFill>
              </a:rPr>
              <a:t>Leader</a:t>
            </a:r>
            <a:r>
              <a:rPr lang="en-US" sz="2800" b="1" dirty="0">
                <a:solidFill>
                  <a:srgbClr val="7030A0"/>
                </a:solidFill>
              </a:rPr>
              <a:t>,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then the Vision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i="1" dirty="0">
                <a:solidFill>
                  <a:schemeClr val="accent2"/>
                </a:solidFill>
              </a:rPr>
              <a:t>We don’t buy into the Vision without buying into </a:t>
            </a:r>
            <a:r>
              <a:rPr lang="en-US" sz="2800" b="1" i="1" dirty="0">
                <a:solidFill>
                  <a:srgbClr val="FF0000"/>
                </a:solidFill>
              </a:rPr>
              <a:t>the Visionary!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We can’t sell the Dream without selling ourselves.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And they’re not buying your IQ alone!!!! </a:t>
            </a:r>
          </a:p>
        </p:txBody>
      </p:sp>
    </p:spTree>
    <p:extLst>
      <p:ext uri="{BB962C8B-B14F-4D97-AF65-F5344CB8AC3E}">
        <p14:creationId xmlns:p14="http://schemas.microsoft.com/office/powerpoint/2010/main" val="35246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960"/>
            <a:ext cx="8085762" cy="855085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70C0"/>
                </a:solidFill>
              </a:rPr>
              <a:t>EMOTIONAL INTELLIGENCE (</a:t>
            </a:r>
            <a:r>
              <a:rPr lang="en-US" sz="3600" b="1" u="sng" dirty="0">
                <a:solidFill>
                  <a:srgbClr val="C00000"/>
                </a:solidFill>
              </a:rPr>
              <a:t>EQ</a:t>
            </a:r>
            <a:r>
              <a:rPr lang="en-US" sz="3600" b="1" u="sng" dirty="0">
                <a:solidFill>
                  <a:srgbClr val="0070C0"/>
                </a:solidFill>
              </a:rPr>
              <a:t>)</a:t>
            </a:r>
            <a:br>
              <a:rPr lang="en-US" sz="3600" b="1" u="sng" dirty="0">
                <a:solidFill>
                  <a:srgbClr val="0070C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70" y="1428108"/>
            <a:ext cx="8519730" cy="360109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rgbClr val="000000"/>
                </a:solidFill>
              </a:rPr>
              <a:t>Our </a:t>
            </a:r>
            <a:r>
              <a:rPr lang="en-US" sz="3600" b="1" dirty="0">
                <a:solidFill>
                  <a:srgbClr val="FF0000"/>
                </a:solidFill>
              </a:rPr>
              <a:t>emotions </a:t>
            </a:r>
            <a:r>
              <a:rPr lang="en-US" sz="3600" b="1" dirty="0">
                <a:solidFill>
                  <a:srgbClr val="000000"/>
                </a:solidFill>
              </a:rPr>
              <a:t>are contagious, resonating energy and enthusiasm, playing a crucial role in our personal effectiveness and success.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270"/>
            <a:ext cx="8085762" cy="504407"/>
          </a:xfrm>
        </p:spPr>
        <p:txBody>
          <a:bodyPr>
            <a:normAutofit fontScale="90000"/>
          </a:bodyPr>
          <a:lstStyle/>
          <a:p>
            <a:pPr algn="r">
              <a:lnSpc>
                <a:spcPct val="50000"/>
              </a:lnSpc>
            </a:pPr>
            <a:r>
              <a:rPr lang="en-US" sz="3200" b="1" dirty="0">
                <a:solidFill>
                  <a:schemeClr val="accent3"/>
                </a:solidFill>
              </a:rPr>
              <a:t> </a:t>
            </a:r>
            <a:br>
              <a:rPr lang="en-US" sz="3200" b="1" dirty="0">
                <a:solidFill>
                  <a:schemeClr val="accent3"/>
                </a:solidFill>
              </a:rPr>
            </a:br>
            <a:r>
              <a:rPr lang="en-US" sz="3600" b="1" u="sng" dirty="0">
                <a:solidFill>
                  <a:srgbClr val="00B050"/>
                </a:solidFill>
              </a:rPr>
              <a:t>EMOTIONAL INTELLIGENCE (EQ)</a:t>
            </a:r>
            <a:br>
              <a:rPr lang="en-US" sz="3600" b="1" u="sng" dirty="0">
                <a:solidFill>
                  <a:srgbClr val="00B050"/>
                </a:solidFill>
              </a:rPr>
            </a:br>
            <a:r>
              <a:rPr lang="en-US" sz="3200" i="1" dirty="0">
                <a:solidFill>
                  <a:schemeClr val="accent3"/>
                </a:solidFill>
              </a:rPr>
              <a:t>  </a:t>
            </a:r>
            <a:br>
              <a:rPr lang="en-US" sz="3200" dirty="0">
                <a:solidFill>
                  <a:schemeClr val="accent3"/>
                </a:solidFill>
              </a:rPr>
            </a:b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70" y="1428108"/>
            <a:ext cx="8519730" cy="360109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36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3600" b="1" dirty="0">
                <a:solidFill>
                  <a:srgbClr val="002060"/>
                </a:solidFill>
              </a:rPr>
              <a:t>A better predictor of life/career success </a:t>
            </a:r>
            <a:r>
              <a:rPr lang="en-US" sz="3600" b="1" i="1" dirty="0">
                <a:solidFill>
                  <a:srgbClr val="C00000"/>
                </a:solidFill>
              </a:rPr>
              <a:t>and our Best Version </a:t>
            </a:r>
            <a:r>
              <a:rPr lang="en-US" sz="3600" b="1" dirty="0">
                <a:solidFill>
                  <a:srgbClr val="002060"/>
                </a:solidFill>
              </a:rPr>
              <a:t>than IQ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1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981"/>
            <a:ext cx="8229600" cy="2840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Self-Awareness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8000"/>
                </a:solidFill>
              </a:rPr>
              <a:t>Self-Management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Social Awareness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Relationship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18001"/>
            <a:ext cx="8229600" cy="900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sz="3600" b="1" u="sng" dirty="0">
                <a:solidFill>
                  <a:srgbClr val="C00000"/>
                </a:solidFill>
              </a:rPr>
              <a:t>4 Components of Emotional Intelligence </a:t>
            </a:r>
          </a:p>
          <a:p>
            <a:pPr algn="r">
              <a:lnSpc>
                <a:spcPct val="70000"/>
              </a:lnSpc>
            </a:pPr>
            <a:endParaRPr lang="en-US" sz="36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8969829" cy="465908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B050"/>
                </a:solidFill>
              </a:rPr>
              <a:t>An Awareness of how our actions impact others, especially those who are influenced by us.  </a:t>
            </a:r>
            <a:r>
              <a:rPr lang="en-US" sz="3600" b="1" dirty="0">
                <a:solidFill>
                  <a:srgbClr val="FF0000"/>
                </a:solidFill>
              </a:rPr>
              <a:t>(</a:t>
            </a:r>
            <a:r>
              <a:rPr lang="en-US" sz="3600" b="1" i="1" dirty="0">
                <a:solidFill>
                  <a:srgbClr val="FF0000"/>
                </a:solidFill>
              </a:rPr>
              <a:t>work/life balance</a:t>
            </a:r>
            <a:r>
              <a:rPr lang="en-US" sz="3600" b="1" dirty="0">
                <a:solidFill>
                  <a:srgbClr val="FF0000"/>
                </a:solidFill>
              </a:rPr>
              <a:t>)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04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" y="1908811"/>
            <a:ext cx="8412480" cy="130174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1E0F8F"/>
                </a:solidFill>
              </a:rPr>
              <a:t>Think twice about sending an email past 6pm and before 7am</a:t>
            </a:r>
          </a:p>
        </p:txBody>
      </p:sp>
    </p:spTree>
    <p:extLst>
      <p:ext uri="{BB962C8B-B14F-4D97-AF65-F5344CB8AC3E}">
        <p14:creationId xmlns:p14="http://schemas.microsoft.com/office/powerpoint/2010/main" val="2515866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5486</TotalTime>
  <Words>1029</Words>
  <Application>Microsoft Macintosh PowerPoint</Application>
  <PresentationFormat>On-screen Show (16:9)</PresentationFormat>
  <Paragraphs>194</Paragraphs>
  <Slides>38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Garamond</vt:lpstr>
      <vt:lpstr>Wingdings</vt:lpstr>
      <vt:lpstr>Formal</vt:lpstr>
      <vt:lpstr>GregCokerDevelopment.com ibuildcathedrals@gmail.com 270.223.8343</vt:lpstr>
      <vt:lpstr>YOU ARE THE MESSAGE!</vt:lpstr>
      <vt:lpstr>PowerPoint Presentation</vt:lpstr>
      <vt:lpstr>PowerPoint Presentation</vt:lpstr>
      <vt:lpstr>  EMOTIONAL INTELLIGENCE (EQ)    </vt:lpstr>
      <vt:lpstr>  EMOTIONAL INTELLIGENCE (EQ)    </vt:lpstr>
      <vt:lpstr>PowerPoint Presentation</vt:lpstr>
      <vt:lpstr>An Awareness of how our actions impact others, especially those who are influenced by us.  (work/life balance) </vt:lpstr>
      <vt:lpstr>Think twice about sending an email past 6pm and before 7am</vt:lpstr>
      <vt:lpstr> Consider an Email Footer  Truly Human Notice: Getting this email out of normal working hours? We often work at a digitally-enabled relentless pace, which can unfortunately disrupt our work-life balance. I am sending you this email at a time that works for me. I only expect you to respond to it when convenient to you.    </vt:lpstr>
      <vt:lpstr>Think twice about our habits and how others who are influenced by us will very likely copy them whether they’re conscious or unconscious of copying them!</vt:lpstr>
      <vt:lpstr>PowerPoint Presentation</vt:lpstr>
      <vt:lpstr>If you’re favorite tool is a hammer, be careful not to treat everyone else like a nail.</vt:lpstr>
      <vt:lpstr>PowerPoint Presentation</vt:lpstr>
      <vt:lpstr>PowerPoint Presentation</vt:lpstr>
      <vt:lpstr>Managing &amp; Leading Based on Other’s Needs Versus Your Preferred Style &amp; What’s Most Comfortable for You</vt:lpstr>
      <vt:lpstr>PowerPoint Presentation</vt:lpstr>
      <vt:lpstr>We spend a lot of time teaching leaders what to do. We don’t spend enough time teaching leaders what to stop doing. </vt:lpstr>
      <vt:lpstr>The higher you move up (the more technical expertise you have), the more likely your problems are behavioral. </vt:lpstr>
      <vt:lpstr>   To Stop List      </vt:lpstr>
      <vt:lpstr>   15 of the Most Common &amp; Egregious  We Need to Stop Doing      </vt:lpstr>
      <vt:lpstr>Conversational Narcissm</vt:lpstr>
      <vt:lpstr>Adding Too Much Value</vt:lpstr>
      <vt:lpstr>  Making Destructive Comments    </vt:lpstr>
      <vt:lpstr>  Starting with “No,” “But,” or “However.”    </vt:lpstr>
      <vt:lpstr>  Speaking/Communicating  When Angry     </vt:lpstr>
      <vt:lpstr>Negativity, “Let me explain why that wont work.”     </vt:lpstr>
      <vt:lpstr>  Withholding Information     </vt:lpstr>
      <vt:lpstr>  Failure to give proper recognition      </vt:lpstr>
      <vt:lpstr>  Clinging to the Past      </vt:lpstr>
      <vt:lpstr>  Playing Favorites/Cliques      </vt:lpstr>
      <vt:lpstr>  Refusing to Express   Regret, offer Forgiveness &amp; Facilitate   Reconciliation.      </vt:lpstr>
      <vt:lpstr>  Not Listening      </vt:lpstr>
      <vt:lpstr>  Failing to Express Gratitude      </vt:lpstr>
      <vt:lpstr>  Punishing the Messenger       </vt:lpstr>
      <vt:lpstr>  Passing the Buck       </vt:lpstr>
      <vt:lpstr>PowerPoint Presentation</vt:lpstr>
      <vt:lpstr>GregCokerDevelopment.com ibuildcathedrals@gmail.com 270.223.8343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Greg Coker</cp:lastModifiedBy>
  <cp:revision>394</cp:revision>
  <dcterms:created xsi:type="dcterms:W3CDTF">2010-04-12T23:12:02Z</dcterms:created>
  <dcterms:modified xsi:type="dcterms:W3CDTF">2023-12-02T19:08:45Z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