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9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4800" y="1676400"/>
            <a:ext cx="65024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5080000" cy="457200"/>
          </a:xfrm>
        </p:spPr>
        <p:txBody>
          <a:bodyPr/>
          <a:lstStyle>
            <a:lvl1pPr>
              <a:defRPr sz="1400" dirty="0" smtClean="0"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0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6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600200"/>
            <a:ext cx="2590800" cy="449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600200"/>
            <a:ext cx="75692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09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600200"/>
            <a:ext cx="1016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667000"/>
            <a:ext cx="5080000" cy="34290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667000"/>
            <a:ext cx="508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62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600200"/>
            <a:ext cx="1016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2667000"/>
            <a:ext cx="10363200" cy="34290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6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600200"/>
            <a:ext cx="1016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667000"/>
            <a:ext cx="508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667000"/>
            <a:ext cx="508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30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1600200"/>
            <a:ext cx="10363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3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0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3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67000"/>
            <a:ext cx="508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667000"/>
            <a:ext cx="508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2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2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5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9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9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17" cstate="print"/>
          <a:srcRect t="4126" b="303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1600200"/>
            <a:ext cx="1016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67000"/>
            <a:ext cx="1036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4028E8AC-4ACB-4E9E-B877-1E62ADFA550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0000" y="6248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2265AC9-632B-4E93-A40A-990B180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9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B860-4B68-421E-A08F-7AA48D0A03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U.S. EPA Enforcement/Compliance Priorities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C3A25-25C2-4913-B377-647CCBA1DD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Frank, P.E.</a:t>
            </a:r>
          </a:p>
          <a:p>
            <a:r>
              <a:rPr lang="en-US" dirty="0"/>
              <a:t>Chief, Air Enforcement and Compliance Assurance Section (IL/IN)</a:t>
            </a:r>
          </a:p>
        </p:txBody>
      </p:sp>
    </p:spTree>
    <p:extLst>
      <p:ext uri="{BB962C8B-B14F-4D97-AF65-F5344CB8AC3E}">
        <p14:creationId xmlns:p14="http://schemas.microsoft.com/office/powerpoint/2010/main" val="218182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7AEAA-6179-4DA9-BB40-E0A815625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73" y="1068356"/>
            <a:ext cx="10160000" cy="990600"/>
          </a:xfrm>
        </p:spPr>
        <p:txBody>
          <a:bodyPr/>
          <a:lstStyle/>
          <a:p>
            <a:r>
              <a:rPr lang="en-US" dirty="0"/>
              <a:t>U.S. EPA’s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F6BB8-E217-473A-BAAA-4FD2F724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2058956"/>
            <a:ext cx="11560629" cy="43667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Supplement to IEPA’s Compliance Monitoring Strategy (CMS)</a:t>
            </a:r>
          </a:p>
          <a:p>
            <a:pPr lvl="1"/>
            <a:r>
              <a:rPr lang="en-US" dirty="0"/>
              <a:t>IEPA’s 2020 CMS: CAAPP Sources inspected every 3 years, FESOP Sources inspected every 5 years</a:t>
            </a:r>
          </a:p>
          <a:p>
            <a:pPr lvl="1"/>
            <a:r>
              <a:rPr lang="en-US" dirty="0"/>
              <a:t>Follow up on some complaints</a:t>
            </a:r>
          </a:p>
          <a:p>
            <a:pPr lvl="1"/>
            <a:r>
              <a:rPr lang="en-US" dirty="0"/>
              <a:t>Environmental Justice/Community Focused Inspections</a:t>
            </a:r>
          </a:p>
          <a:p>
            <a:r>
              <a:rPr lang="en-US" dirty="0"/>
              <a:t>National Compliance Initiatives (NCIs)</a:t>
            </a:r>
          </a:p>
          <a:p>
            <a:r>
              <a:rPr lang="en-US" dirty="0"/>
              <a:t>Direct Implementation</a:t>
            </a:r>
          </a:p>
          <a:p>
            <a:pPr lvl="1"/>
            <a:r>
              <a:rPr lang="en-US" dirty="0"/>
              <a:t>Refrigerants/Chlorofluorocarbons/Ozone Depleting Substances</a:t>
            </a:r>
          </a:p>
          <a:p>
            <a:pPr lvl="1"/>
            <a:r>
              <a:rPr lang="en-US" dirty="0"/>
              <a:t>Mobile Sources</a:t>
            </a:r>
          </a:p>
          <a:p>
            <a:pPr lvl="1"/>
            <a:r>
              <a:rPr lang="en-US" dirty="0"/>
              <a:t>Tribal</a:t>
            </a:r>
          </a:p>
          <a:p>
            <a:pPr lvl="1"/>
            <a:r>
              <a:rPr lang="en-US" dirty="0"/>
              <a:t>112R</a:t>
            </a:r>
          </a:p>
        </p:txBody>
      </p:sp>
    </p:spTree>
    <p:extLst>
      <p:ext uri="{BB962C8B-B14F-4D97-AF65-F5344CB8AC3E}">
        <p14:creationId xmlns:p14="http://schemas.microsoft.com/office/powerpoint/2010/main" val="314997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2B35B-39EC-47AE-B904-1268A9E19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Justice/Community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0EC5E-A8F2-459F-8975-2C19C2038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212" y="2499050"/>
            <a:ext cx="10599576" cy="37711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Region 5 Air and Radiation Division has identified disproportionately impacted communities over the past 5 to 10 years</a:t>
            </a:r>
          </a:p>
          <a:p>
            <a:pPr lvl="1"/>
            <a:r>
              <a:rPr lang="en-US" dirty="0"/>
              <a:t>focus areas for outreach, oversight, and inspections</a:t>
            </a:r>
          </a:p>
          <a:p>
            <a:r>
              <a:rPr lang="en-US" dirty="0"/>
              <a:t>Past areas include parts of Chicago (Pilsen, Southeast Chicago, I 55) and Alton/East Alton</a:t>
            </a:r>
          </a:p>
          <a:p>
            <a:r>
              <a:rPr lang="en-US" dirty="0"/>
              <a:t>The current focus area is East St. Louis/Sauget</a:t>
            </a:r>
          </a:p>
          <a:p>
            <a:r>
              <a:rPr lang="en-US" dirty="0"/>
              <a:t>Recent U.S. EPA led inspections and enforcement impacting aggregate producers and bulk solid materials handling facilities</a:t>
            </a:r>
          </a:p>
          <a:p>
            <a:r>
              <a:rPr lang="en-US" dirty="0"/>
              <a:t>In addition to inspections, these efforts include outreach to city government, community groups, and faith-based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14144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7B18-4FCD-4739-95CE-3C6EE2728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96" y="1161662"/>
            <a:ext cx="10160000" cy="990600"/>
          </a:xfrm>
        </p:spPr>
        <p:txBody>
          <a:bodyPr/>
          <a:lstStyle/>
          <a:p>
            <a:r>
              <a:rPr lang="en-US" dirty="0"/>
              <a:t>Clean Air Act related National Compliance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5CCEB-EC10-4A65-AC64-FE15664EA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396" y="2152262"/>
            <a:ext cx="10589207" cy="4005942"/>
          </a:xfrm>
        </p:spPr>
        <p:txBody>
          <a:bodyPr/>
          <a:lstStyle/>
          <a:p>
            <a:r>
              <a:rPr lang="en-US" sz="2400" dirty="0"/>
              <a:t>Creating Cleaner Air for Communities (CCAC)</a:t>
            </a:r>
          </a:p>
          <a:p>
            <a:pPr lvl="1"/>
            <a:r>
              <a:rPr lang="en-US" sz="2000" dirty="0"/>
              <a:t>Relates to Hazardous Air Pollutants and VOCs and ensuring compliance with NESHAPs and VOC SIPs in impacted areas</a:t>
            </a:r>
          </a:p>
          <a:p>
            <a:r>
              <a:rPr lang="en-US" sz="2400" dirty="0"/>
              <a:t>Stopping Aftermarket Defeat Devices (SADD)</a:t>
            </a:r>
          </a:p>
          <a:p>
            <a:pPr lvl="1"/>
            <a:r>
              <a:rPr lang="en-US" sz="2000" dirty="0"/>
              <a:t>Relates to vehicle tampering and the sale/use of aftermarket defeat devices that allow bypasses to emission control systems or increases in emissions</a:t>
            </a:r>
          </a:p>
          <a:p>
            <a:pPr lvl="1"/>
            <a:r>
              <a:rPr lang="en-US" sz="2000" dirty="0"/>
              <a:t>Primarily diesel engines</a:t>
            </a:r>
          </a:p>
          <a:p>
            <a:r>
              <a:rPr lang="en-US" sz="2400" dirty="0"/>
              <a:t>Reducing Risk of Accidental Releases (RRAR)</a:t>
            </a:r>
          </a:p>
          <a:p>
            <a:pPr lvl="1"/>
            <a:r>
              <a:rPr lang="en-US" sz="2000" dirty="0"/>
              <a:t>Relates ensuring compliance with CAA 112R at chemical handing facilities</a:t>
            </a:r>
          </a:p>
          <a:p>
            <a:pPr lvl="1"/>
            <a:r>
              <a:rPr lang="en-US" sz="2000" dirty="0"/>
              <a:t>Ammonia, refineries, chemical manaufacturing, fertilizer, gas production</a:t>
            </a:r>
          </a:p>
        </p:txBody>
      </p:sp>
    </p:spTree>
    <p:extLst>
      <p:ext uri="{BB962C8B-B14F-4D97-AF65-F5344CB8AC3E}">
        <p14:creationId xmlns:p14="http://schemas.microsoft.com/office/powerpoint/2010/main" val="356879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D3A4FC-191E-45D5-99F0-A0D0ADEA09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878517E-AB06-4327-9789-AA155879F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118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E2DB6537-2F24-4631-95C4-5E1529EFC44E}" vid="{46E5A8C4-BBE0-4A3D-9D65-9ACF8BDADC5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97BD449034E48B10D19C93636355C" ma:contentTypeVersion="33" ma:contentTypeDescription="Create a new document." ma:contentTypeScope="" ma:versionID="c59447f12ff46253f2502473fd69084c">
  <xsd:schema xmlns:xsd="http://www.w3.org/2001/XMLSchema" xmlns:xs="http://www.w3.org/2001/XMLSchema" xmlns:p="http://schemas.microsoft.com/office/2006/metadata/properties" xmlns:ns1="http://schemas.microsoft.com/sharepoint/v3" xmlns:ns3="4ffa91fb-a0ff-4ac5-b2db-65c790d184a4" xmlns:ns4="http://schemas.microsoft.com/sharepoint.v3" xmlns:ns5="http://schemas.microsoft.com/sharepoint/v3/fields" xmlns:ns6="fe4f4f46-cf35-4a51-9f80-2cd8235f8221" xmlns:ns7="1f3fbb2b-40d6-4296-b9fe-305efdea6218" targetNamespace="http://schemas.microsoft.com/office/2006/metadata/properties" ma:root="true" ma:fieldsID="992792cb25a6f8354dd97e035dac3de3" ns1:_="" ns3:_="" ns4:_="" ns5:_="" ns6:_="" ns7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4f4f46-cf35-4a51-9f80-2cd8235f8221"/>
    <xsd:import namespace="1f3fbb2b-40d6-4296-b9fe-305efdea6218"/>
    <xsd:element name="properties">
      <xsd:complexType>
        <xsd:sequence>
          <xsd:element name="documentManagement">
            <xsd:complexType>
              <xsd:all>
                <xsd:element ref="ns3:Document_x0020_Creation_x0020_Date" minOccurs="0"/>
                <xsd:element ref="ns3:Creator" minOccurs="0"/>
                <xsd:element ref="ns3:EPA_x0020_Office" minOccurs="0"/>
                <xsd:element ref="ns3:Record" minOccurs="0"/>
                <xsd:element ref="ns4:CategoryDescription" minOccurs="0"/>
                <xsd:element ref="ns3:Identifier" minOccurs="0"/>
                <xsd:element ref="ns3:EPA_x0020_Contributor" minOccurs="0"/>
                <xsd:element ref="ns3:External_x0020_Contributor" minOccurs="0"/>
                <xsd:element ref="ns5:_Coverage" minOccurs="0"/>
                <xsd:element ref="ns3:EPA_x0020_Related_x0020_Documents" minOccurs="0"/>
                <xsd:element ref="ns5:_Source" minOccurs="0"/>
                <xsd:element ref="ns3:Rights" minOccurs="0"/>
                <xsd:element ref="ns1:Language" minOccurs="0"/>
                <xsd:element ref="ns3:j747ac98061d40f0aa7bd47e1db5675d" minOccurs="0"/>
                <xsd:element ref="ns3:TaxKeywordTaxHTField" minOccurs="0"/>
                <xsd:element ref="ns3:TaxCatchAllLabel" minOccurs="0"/>
                <xsd:element ref="ns3:TaxCatchAll" minOccurs="0"/>
                <xsd:element ref="ns6:SharedWithUsers" minOccurs="0"/>
                <xsd:element ref="ns6:SharedWithDetails" minOccurs="0"/>
                <xsd:element ref="ns6:SharingHintHash" minOccurs="0"/>
                <xsd:element ref="ns7:MediaServiceMetadata" minOccurs="0"/>
                <xsd:element ref="ns7:MediaServiceFastMetadata" minOccurs="0"/>
                <xsd:element ref="ns7:MediaServiceDateTaken" minOccurs="0"/>
                <xsd:element ref="ns7:MediaServiceAutoTags" minOccurs="0"/>
                <xsd:element ref="ns7:MediaServiceOCR" minOccurs="0"/>
                <xsd:element ref="ns6:Records_x0020_Status" minOccurs="0"/>
                <xsd:element ref="ns6:Records_x0020_Date" minOccurs="0"/>
                <xsd:element ref="ns7:MediaServiceGenerationTime" minOccurs="0"/>
                <xsd:element ref="ns7:MediaServiceEventHashCode" minOccurs="0"/>
                <xsd:element ref="ns7:MediaServiceAutoKeyPoints" minOccurs="0"/>
                <xsd:element ref="ns7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0663960f-4d60-4630-8879-d6ebba4c3143}" ma:internalName="TaxCatchAllLabel" ma:readOnly="true" ma:showField="CatchAllDataLabel" ma:web="fe4f4f46-cf35-4a51-9f80-2cd8235f82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0663960f-4d60-4630-8879-d6ebba4c3143}" ma:internalName="TaxCatchAll" ma:showField="CatchAllData" ma:web="fe4f4f46-cf35-4a51-9f80-2cd8235f82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f4f46-cf35-4a51-9f80-2cd8235f8221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internalName="SharingHintHash" ma:readOnly="true">
      <xsd:simpleType>
        <xsd:restriction base="dms:Text"/>
      </xsd:simpleType>
    </xsd:element>
    <xsd:element name="Records_x0020_Status" ma:index="36" nillable="true" ma:displayName="Records Status" ma:default="Pending" ma:internalName="Records_x0020_Status">
      <xsd:simpleType>
        <xsd:restriction base="dms:Text"/>
      </xsd:simpleType>
    </xsd:element>
    <xsd:element name="Records_x0020_Date" ma:index="37" nillable="true" ma:displayName="Records Date" ma:hidden="true" ma:internalName="Records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fbb2b-40d6-4296-b9fe-305efdea62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Records_x0020_Status xmlns="fe4f4f46-cf35-4a51-9f80-2cd8235f8221">Pending</Records_x0020_Status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2020-03-03T17:17:41+00:00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  <Records_x0020_Date xmlns="fe4f4f46-cf35-4a51-9f80-2cd8235f8221" xsi:nil="true"/>
  </documentManagement>
</p:properties>
</file>

<file path=customXml/itemProps1.xml><?xml version="1.0" encoding="utf-8"?>
<ds:datastoreItem xmlns:ds="http://schemas.openxmlformats.org/officeDocument/2006/customXml" ds:itemID="{4EC56735-6CD2-41EC-B1EB-3FBB40867F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A6841F-353C-4908-89F4-CB852F25E6C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8B361DA-2C37-4343-956B-BF25614514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fe4f4f46-cf35-4a51-9f80-2cd8235f8221"/>
    <ds:schemaRef ds:uri="1f3fbb2b-40d6-4296-b9fe-305efdea62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668BD3D-69E3-4D1E-A368-B09CA600368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f3fbb2b-40d6-4296-b9fe-305efdea6218"/>
    <ds:schemaRef ds:uri="http://purl.org/dc/elements/1.1/"/>
    <ds:schemaRef ds:uri="http://schemas.microsoft.com/office/2006/metadata/properties"/>
    <ds:schemaRef ds:uri="fe4f4f46-cf35-4a51-9f80-2cd8235f8221"/>
    <ds:schemaRef ds:uri="http://schemas.microsoft.com/sharepoint/v3/fields"/>
    <ds:schemaRef ds:uri="http://schemas.microsoft.com/sharepoint/v3"/>
    <ds:schemaRef ds:uri="http://schemas.microsoft.com/sharepoint.v3"/>
    <ds:schemaRef ds:uri="4ffa91fb-a0ff-4ac5-b2db-65c790d184a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140</TotalTime>
  <Words>290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Theme1</vt:lpstr>
      <vt:lpstr>U.S. EPA Enforcement/Compliance Priorities</vt:lpstr>
      <vt:lpstr>U.S. EPA’s Role</vt:lpstr>
      <vt:lpstr>Environmental Justice/Community Focus</vt:lpstr>
      <vt:lpstr>Clean Air Act related National Compliance Initiatives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USEPA Enforcement/Compliance Priorities</dc:title>
  <dc:creator>Frank, Nathan</dc:creator>
  <cp:lastModifiedBy>IAAP Employee</cp:lastModifiedBy>
  <cp:revision>10</cp:revision>
  <dcterms:created xsi:type="dcterms:W3CDTF">2020-03-03T14:57:41Z</dcterms:created>
  <dcterms:modified xsi:type="dcterms:W3CDTF">2020-03-03T18:00:51Z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0x010100CCB97BD449034E48B10D19C93636355C</vt:lpwstr>
  </property>
</Properties>
</file>