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115" r:id="rId2"/>
    <p:sldId id="696" r:id="rId3"/>
    <p:sldId id="2116" r:id="rId4"/>
    <p:sldId id="2118" r:id="rId5"/>
    <p:sldId id="2117" r:id="rId6"/>
    <p:sldId id="2120" r:id="rId7"/>
    <p:sldId id="2100" r:id="rId8"/>
    <p:sldId id="2040" r:id="rId9"/>
    <p:sldId id="2126" r:id="rId10"/>
    <p:sldId id="2122" r:id="rId11"/>
    <p:sldId id="2101" r:id="rId12"/>
    <p:sldId id="2102" r:id="rId13"/>
    <p:sldId id="2104" r:id="rId14"/>
    <p:sldId id="2103" r:id="rId15"/>
    <p:sldId id="2121" r:id="rId16"/>
    <p:sldId id="256" r:id="rId17"/>
    <p:sldId id="2105" r:id="rId18"/>
    <p:sldId id="2106" r:id="rId19"/>
    <p:sldId id="2107" r:id="rId20"/>
    <p:sldId id="2109" r:id="rId21"/>
    <p:sldId id="2108" r:id="rId22"/>
    <p:sldId id="2123" r:id="rId23"/>
    <p:sldId id="2110" r:id="rId24"/>
    <p:sldId id="2111" r:id="rId25"/>
    <p:sldId id="2112" r:id="rId26"/>
    <p:sldId id="2124" r:id="rId27"/>
    <p:sldId id="2127" r:id="rId28"/>
    <p:sldId id="2125" r:id="rId29"/>
    <p:sldId id="1995" r:id="rId30"/>
    <p:sldId id="700" r:id="rId31"/>
    <p:sldId id="2042" r:id="rId32"/>
    <p:sldId id="203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4992" userDrawn="1">
          <p15:clr>
            <a:srgbClr val="A4A3A4"/>
          </p15:clr>
        </p15:guide>
        <p15:guide id="3" pos="2688" userDrawn="1">
          <p15:clr>
            <a:srgbClr val="A4A3A4"/>
          </p15:clr>
        </p15:guide>
        <p15:guide id="4" orient="horz" pos="2160">
          <p15:clr>
            <a:srgbClr val="A4A3A4"/>
          </p15:clr>
        </p15:guide>
        <p15:guide id="5" pos="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64C091-F65D-E594-F982-F10B0ADE694B}" name="Theresa Green" initials="TG" userId="S::tgreen@connmaciel.com::1433ee11-c7ed-4fde-a87f-29fe708101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411"/>
    <a:srgbClr val="01043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4E38F-5DE0-41C1-BA1D-88285308ED64}" v="2" dt="2023-11-29T20:03:54.986"/>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2" autoAdjust="0"/>
    <p:restoredTop sz="91834" autoAdjust="0"/>
  </p:normalViewPr>
  <p:slideViewPr>
    <p:cSldViewPr snapToGrid="0">
      <p:cViewPr varScale="1">
        <p:scale>
          <a:sx n="105" d="100"/>
          <a:sy n="105" d="100"/>
        </p:scale>
        <p:origin x="624" y="78"/>
      </p:cViewPr>
      <p:guideLst>
        <p:guide pos="3840"/>
        <p:guide pos="4992"/>
        <p:guide pos="2688"/>
        <p:guide orient="horz" pos="2160"/>
        <p:guide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73053-E9DC-4086-BBC9-32F5F577E2D0}" type="datetimeFigureOut">
              <a:rPr lang="en-US" smtClean="0"/>
              <a:t>11/29/2023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F2039-AE73-476F-95DB-11B814FBA14F}" type="slidenum">
              <a:rPr lang="en-US" smtClean="0"/>
              <a:t>‹#›</a:t>
            </a:fld>
            <a:endParaRPr lang="en-US" dirty="0"/>
          </a:p>
        </p:txBody>
      </p:sp>
    </p:spTree>
    <p:extLst>
      <p:ext uri="{BB962C8B-B14F-4D97-AF65-F5344CB8AC3E}">
        <p14:creationId xmlns:p14="http://schemas.microsoft.com/office/powerpoint/2010/main" val="61657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4F78B-9EE2-3D44-ABBD-8A2E42A00F44}" type="slidenum">
              <a:rPr lang="en-US" smtClean="0"/>
              <a:t>2</a:t>
            </a:fld>
            <a:endParaRPr lang="en-US" dirty="0"/>
          </a:p>
        </p:txBody>
      </p:sp>
    </p:spTree>
    <p:extLst>
      <p:ext uri="{BB962C8B-B14F-4D97-AF65-F5344CB8AC3E}">
        <p14:creationId xmlns:p14="http://schemas.microsoft.com/office/powerpoint/2010/main" val="32427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23</a:t>
            </a:fld>
            <a:endParaRPr lang="en-US" dirty="0"/>
          </a:p>
        </p:txBody>
      </p:sp>
    </p:spTree>
    <p:extLst>
      <p:ext uri="{BB962C8B-B14F-4D97-AF65-F5344CB8AC3E}">
        <p14:creationId xmlns:p14="http://schemas.microsoft.com/office/powerpoint/2010/main" val="180862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PSMT"/>
              </a:rPr>
              <a:t>(c) </a:t>
            </a:r>
            <a:r>
              <a:rPr lang="en-US" sz="1800" b="0" i="1" u="none" strike="noStrike" baseline="0" dirty="0">
                <a:latin typeface="TimesNewRomanPS-ItalicMT"/>
              </a:rPr>
              <a:t>Respirator</a:t>
            </a:r>
            <a:r>
              <a:rPr lang="en-US" sz="1800" b="0" i="0" u="none" strike="noStrike" baseline="0" dirty="0">
                <a:latin typeface="TimesNewRomanPSMT"/>
              </a:rPr>
              <a:t>y </a:t>
            </a:r>
            <a:r>
              <a:rPr lang="en-US" sz="1800" b="0" i="1" u="none" strike="noStrike" baseline="0" dirty="0">
                <a:latin typeface="TimesNewRomanPS-ItalicMT"/>
              </a:rPr>
              <a:t>protection requirements</a:t>
            </a:r>
            <a:r>
              <a:rPr lang="en-US" sz="1800" b="0" i="0" u="none" strike="noStrike" baseline="0" dirty="0">
                <a:latin typeface="TimesNewRomanPSMT"/>
              </a:rPr>
              <a:t>. (1) Affected miners shall be provided with a</a:t>
            </a:r>
          </a:p>
          <a:p>
            <a:pPr algn="l"/>
            <a:r>
              <a:rPr lang="en-US" sz="1800" b="0" i="0" u="none" strike="noStrike" baseline="0" dirty="0">
                <a:latin typeface="TimesNewRomanPSMT"/>
              </a:rPr>
              <a:t>NIOSH-approved atmosphere-supplying respirator or NIOSH-approved air-purifying respirator</a:t>
            </a:r>
          </a:p>
          <a:p>
            <a:pPr algn="l"/>
            <a:r>
              <a:rPr lang="en-US" sz="1800" b="0" i="0" u="none" strike="noStrike" baseline="0" dirty="0">
                <a:latin typeface="TimesNewRomanPSMT"/>
              </a:rPr>
              <a:t>equipped with the following:</a:t>
            </a:r>
          </a:p>
          <a:p>
            <a:pPr algn="l"/>
            <a:r>
              <a:rPr lang="en-US" sz="1800" b="0" i="0" u="none" strike="noStrike" baseline="0" dirty="0">
                <a:latin typeface="TimesNewRomanPSMT"/>
              </a:rPr>
              <a:t>(i) Particulate protection classified as 100 series under 42 CFR part 84; or</a:t>
            </a:r>
          </a:p>
          <a:p>
            <a:pPr algn="l"/>
            <a:r>
              <a:rPr lang="en-US" sz="1800" b="0" i="0" u="none" strike="noStrike" baseline="0" dirty="0">
                <a:latin typeface="TimesNewRomanPSMT"/>
              </a:rPr>
              <a:t>(ii) Particulate protection classified as High Efficiency “HE” under 42 CFR part 84.</a:t>
            </a:r>
          </a:p>
          <a:p>
            <a:pPr algn="l"/>
            <a:r>
              <a:rPr lang="en-US" sz="1800" b="0" i="0" u="none" strike="noStrike" baseline="0" dirty="0">
                <a:latin typeface="TimesNewRomanPSMT"/>
              </a:rPr>
              <a:t>(2) Approved respirators shall be selected, fitted, used, and maintained in accordance</a:t>
            </a:r>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24</a:t>
            </a:fld>
            <a:endParaRPr lang="en-US" dirty="0"/>
          </a:p>
        </p:txBody>
      </p:sp>
    </p:spTree>
    <p:extLst>
      <p:ext uri="{BB962C8B-B14F-4D97-AF65-F5344CB8AC3E}">
        <p14:creationId xmlns:p14="http://schemas.microsoft.com/office/powerpoint/2010/main" val="4287666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PSMT"/>
              </a:rPr>
              <a:t>Each operator of a metal and nonmetal mine shall provide to</a:t>
            </a:r>
          </a:p>
          <a:p>
            <a:pPr algn="l"/>
            <a:r>
              <a:rPr lang="en-US" sz="1800" b="0" i="0" u="none" strike="noStrike" baseline="0" dirty="0">
                <a:latin typeface="TimesNewRomanPSMT"/>
              </a:rPr>
              <a:t>each miner periodic medical examinations performed by a physician or other licensed health care</a:t>
            </a:r>
          </a:p>
          <a:p>
            <a:pPr algn="l"/>
            <a:r>
              <a:rPr lang="en-US" sz="1800" b="0" i="0" u="none" strike="noStrike" baseline="0" dirty="0">
                <a:latin typeface="TimesNewRomanPSMT"/>
              </a:rPr>
              <a:t>professional (PLHCP) or specialist, as defined in § 60.2, at no cost to the miner.</a:t>
            </a:r>
          </a:p>
          <a:p>
            <a:pPr algn="l"/>
            <a:r>
              <a:rPr lang="en-US" sz="1800" b="0" i="0" u="none" strike="noStrike" baseline="0" dirty="0">
                <a:latin typeface="TimesNewRomanPSMT"/>
              </a:rPr>
              <a:t>administered by a spirometry</a:t>
            </a:r>
          </a:p>
          <a:p>
            <a:pPr algn="l"/>
            <a:r>
              <a:rPr lang="en-US" sz="1800" b="0" i="0" u="none" strike="noStrike" baseline="0" dirty="0">
                <a:latin typeface="TimesNewRomanPSMT"/>
              </a:rPr>
              <a:t>technician with a current certificate from a NIOSH-approved Spirometry Program Sponsor.</a:t>
            </a:r>
          </a:p>
          <a:p>
            <a:pPr algn="l"/>
            <a:endParaRPr lang="en-US" sz="1800" b="0" i="0" u="none" strike="noStrike" baseline="0" dirty="0">
              <a:latin typeface="TimesNewRomanPSMT"/>
            </a:endParaRPr>
          </a:p>
          <a:p>
            <a:r>
              <a:rPr lang="en-US" dirty="0"/>
              <a:t>specialist = </a:t>
            </a:r>
          </a:p>
          <a:p>
            <a:pPr lvl="1"/>
            <a:r>
              <a:rPr lang="en-US" dirty="0"/>
              <a:t>“an American Board-Certified Specialist in Pulmonary Disease or an American Board-Certified Specialist in Occupational Medicine.” (p 163)</a:t>
            </a:r>
          </a:p>
          <a:p>
            <a:pPr lvl="1"/>
            <a:endParaRPr lang="en-US" dirty="0"/>
          </a:p>
          <a:p>
            <a:pPr lvl="1"/>
            <a:r>
              <a:rPr lang="en-US" b="0" i="0" dirty="0">
                <a:solidFill>
                  <a:srgbClr val="333333"/>
                </a:solidFill>
                <a:effectLst/>
                <a:latin typeface="Helvetica Neue"/>
              </a:rPr>
              <a:t>Physician or other licensed health care professional" (PLHCP) </a:t>
            </a:r>
            <a:endParaRPr lang="en-US" dirty="0"/>
          </a:p>
          <a:p>
            <a:pPr algn="l"/>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25</a:t>
            </a:fld>
            <a:endParaRPr lang="en-US" dirty="0"/>
          </a:p>
        </p:txBody>
      </p:sp>
    </p:spTree>
    <p:extLst>
      <p:ext uri="{BB962C8B-B14F-4D97-AF65-F5344CB8AC3E}">
        <p14:creationId xmlns:p14="http://schemas.microsoft.com/office/powerpoint/2010/main" val="119080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27</a:t>
            </a:fld>
            <a:endParaRPr lang="en-US" dirty="0"/>
          </a:p>
        </p:txBody>
      </p:sp>
    </p:spTree>
    <p:extLst>
      <p:ext uri="{BB962C8B-B14F-4D97-AF65-F5344CB8AC3E}">
        <p14:creationId xmlns:p14="http://schemas.microsoft.com/office/powerpoint/2010/main" val="194201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28</a:t>
            </a:fld>
            <a:endParaRPr lang="en-US" dirty="0"/>
          </a:p>
        </p:txBody>
      </p:sp>
    </p:spTree>
    <p:extLst>
      <p:ext uri="{BB962C8B-B14F-4D97-AF65-F5344CB8AC3E}">
        <p14:creationId xmlns:p14="http://schemas.microsoft.com/office/powerpoint/2010/main" val="45509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2441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43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startAt="4"/>
            </a:pPr>
            <a:r>
              <a:rPr lang="en-US" b="0" i="0" dirty="0">
                <a:solidFill>
                  <a:srgbClr val="212121"/>
                </a:solidFill>
                <a:effectLst/>
                <a:latin typeface="Source Sans Pro Web"/>
              </a:rPr>
              <a:t> Miners’ Voice </a:t>
            </a:r>
          </a:p>
          <a:p>
            <a:pPr algn="l" fontAlgn="t">
              <a:buFont typeface="Arial" panose="020B0604020202020204" pitchFamily="34" charset="0"/>
              <a:buChar char="•"/>
            </a:pPr>
            <a:r>
              <a:rPr lang="en-US" b="0" i="0" dirty="0">
                <a:solidFill>
                  <a:srgbClr val="212121"/>
                </a:solidFill>
                <a:effectLst/>
                <a:latin typeface="Source Sans Pro Web"/>
              </a:rPr>
              <a:t>MSHA will reinvigorate efforts to educate miners about their rights to make hazardous condition complaints and their protections against retaliation and discrimination. </a:t>
            </a:r>
          </a:p>
          <a:p>
            <a:pPr algn="l" fontAlgn="t">
              <a:buFont typeface="Arial" panose="020B0604020202020204" pitchFamily="34" charset="0"/>
              <a:buChar char="•"/>
            </a:pPr>
            <a:r>
              <a:rPr lang="en-US" b="0" i="0" dirty="0">
                <a:solidFill>
                  <a:srgbClr val="212121"/>
                </a:solidFill>
                <a:effectLst/>
                <a:latin typeface="Source Sans Pro Web"/>
              </a:rPr>
              <a:t>MSHA will ensure that miners are aware of their right to: </a:t>
            </a:r>
          </a:p>
          <a:p>
            <a:pPr marL="742950" lvl="1" indent="-285750" algn="l" fontAlgn="t">
              <a:buFont typeface="Arial" panose="020B0604020202020204" pitchFamily="34" charset="0"/>
              <a:buChar char="•"/>
            </a:pPr>
            <a:r>
              <a:rPr lang="en-US" b="0" i="0" dirty="0">
                <a:solidFill>
                  <a:srgbClr val="212121"/>
                </a:solidFill>
                <a:effectLst/>
                <a:latin typeface="Source Sans Pro Web"/>
              </a:rPr>
              <a:t>Accompany an MSHA inspector. </a:t>
            </a:r>
            <a:br>
              <a:rPr lang="en-US" b="0" i="0" dirty="0">
                <a:solidFill>
                  <a:srgbClr val="212121"/>
                </a:solidFill>
                <a:effectLst/>
                <a:latin typeface="Source Sans Pro Web"/>
              </a:rPr>
            </a:br>
            <a:r>
              <a:rPr lang="en-US" b="0" i="0" dirty="0">
                <a:solidFill>
                  <a:srgbClr val="212121"/>
                </a:solidFill>
                <a:effectLst/>
                <a:latin typeface="Source Sans Pro Web"/>
              </a:rPr>
              <a:t> </a:t>
            </a:r>
          </a:p>
          <a:p>
            <a:pPr marL="742950" lvl="1" indent="-285750" algn="l" fontAlgn="t">
              <a:buFont typeface="Arial" panose="020B0604020202020204" pitchFamily="34" charset="0"/>
              <a:buChar char="•"/>
            </a:pPr>
            <a:r>
              <a:rPr lang="en-US" b="0" i="0" dirty="0">
                <a:solidFill>
                  <a:srgbClr val="212121"/>
                </a:solidFill>
                <a:effectLst/>
                <a:latin typeface="Source Sans Pro Web"/>
              </a:rPr>
              <a:t>Obtain an immediate MSHA inspection if they believe safety or health hazards exists. </a:t>
            </a:r>
            <a:br>
              <a:rPr lang="en-US" b="0" i="0" dirty="0">
                <a:solidFill>
                  <a:srgbClr val="212121"/>
                </a:solidFill>
                <a:effectLst/>
                <a:latin typeface="Source Sans Pro Web"/>
              </a:rPr>
            </a:br>
            <a:r>
              <a:rPr lang="en-US" b="0" i="0" dirty="0">
                <a:solidFill>
                  <a:srgbClr val="212121"/>
                </a:solidFill>
                <a:effectLst/>
                <a:latin typeface="Source Sans Pro Web"/>
              </a:rPr>
              <a:t> </a:t>
            </a:r>
          </a:p>
          <a:p>
            <a:pPr marL="742950" lvl="1" indent="-285750" algn="l" fontAlgn="t">
              <a:buFont typeface="Arial" panose="020B0604020202020204" pitchFamily="34" charset="0"/>
              <a:buChar char="•"/>
            </a:pPr>
            <a:r>
              <a:rPr lang="en-US" b="0" i="0" dirty="0">
                <a:solidFill>
                  <a:srgbClr val="212121"/>
                </a:solidFill>
                <a:effectLst/>
                <a:latin typeface="Source Sans Pro Web"/>
              </a:rPr>
              <a:t>Identify hazardous conditions and refuse unsafe work without fear of retaliation and discrimination. </a:t>
            </a:r>
            <a:br>
              <a:rPr lang="en-US" b="0" i="0" dirty="0">
                <a:solidFill>
                  <a:srgbClr val="212121"/>
                </a:solidFill>
                <a:effectLst/>
                <a:latin typeface="Source Sans Pro Web"/>
              </a:rPr>
            </a:br>
            <a:r>
              <a:rPr lang="en-US" b="0" i="0" dirty="0">
                <a:solidFill>
                  <a:srgbClr val="212121"/>
                </a:solidFill>
                <a:effectLst/>
                <a:latin typeface="Source Sans Pro Web"/>
              </a:rPr>
              <a:t> </a:t>
            </a:r>
          </a:p>
          <a:p>
            <a:pPr marL="742950" lvl="1" indent="-285750" algn="l" fontAlgn="t">
              <a:buFont typeface="Arial" panose="020B0604020202020204" pitchFamily="34" charset="0"/>
              <a:buChar char="•"/>
            </a:pPr>
            <a:r>
              <a:rPr lang="en-US" b="0" i="0" dirty="0">
                <a:solidFill>
                  <a:srgbClr val="212121"/>
                </a:solidFill>
                <a:effectLst/>
                <a:latin typeface="Source Sans Pro Web"/>
              </a:rPr>
              <a:t>Additional information will be posted on the MSHA’s website. </a:t>
            </a:r>
            <a:br>
              <a:rPr lang="en-US" b="0" i="0" dirty="0">
                <a:solidFill>
                  <a:srgbClr val="212121"/>
                </a:solidFill>
                <a:effectLst/>
                <a:latin typeface="Source Sans Pro Web"/>
              </a:rPr>
            </a:br>
            <a:r>
              <a:rPr lang="en-US" b="0" i="0" dirty="0">
                <a:solidFill>
                  <a:srgbClr val="212121"/>
                </a:solidFill>
                <a:effectLst/>
                <a:latin typeface="Source Sans Pro Web"/>
              </a:rPr>
              <a:t> </a:t>
            </a:r>
          </a:p>
          <a:p>
            <a:pPr marL="742950" lvl="1" indent="-285750" algn="l" fontAlgn="t">
              <a:buFont typeface="Arial" panose="020B0604020202020204" pitchFamily="34" charset="0"/>
              <a:buChar char="•"/>
            </a:pPr>
            <a:r>
              <a:rPr lang="en-US" b="0" i="0" dirty="0">
                <a:solidFill>
                  <a:srgbClr val="212121"/>
                </a:solidFill>
                <a:effectLst/>
                <a:latin typeface="Source Sans Pro Web"/>
              </a:rPr>
              <a:t>Compliance assistance materials will be provided through the Educational Field and Small Mine Services staff.  </a:t>
            </a:r>
          </a:p>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9</a:t>
            </a:fld>
            <a:endParaRPr lang="en-US" dirty="0"/>
          </a:p>
        </p:txBody>
      </p:sp>
    </p:spTree>
    <p:extLst>
      <p:ext uri="{BB962C8B-B14F-4D97-AF65-F5344CB8AC3E}">
        <p14:creationId xmlns:p14="http://schemas.microsoft.com/office/powerpoint/2010/main" val="151911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startAt="4"/>
            </a:pPr>
            <a:r>
              <a:rPr lang="en-US" b="0" i="0" dirty="0">
                <a:solidFill>
                  <a:srgbClr val="212121"/>
                </a:solidFill>
                <a:effectLst/>
                <a:latin typeface="Source Sans Pro Web"/>
              </a:rPr>
              <a:t> Miners’ Voice </a:t>
            </a:r>
          </a:p>
          <a:p>
            <a:pPr algn="l" fontAlgn="t">
              <a:buFont typeface="Arial" panose="020B0604020202020204" pitchFamily="34" charset="0"/>
              <a:buChar char="•"/>
            </a:pPr>
            <a:r>
              <a:rPr lang="en-US" b="0" i="0" dirty="0">
                <a:solidFill>
                  <a:srgbClr val="212121"/>
                </a:solidFill>
                <a:effectLst/>
                <a:latin typeface="Source Sans Pro Web"/>
              </a:rPr>
              <a:t>MSHA will reinvigorate efforts to educate miners about their rights to make hazardous condition complaints and their protections against retaliation and discrimination. </a:t>
            </a:r>
          </a:p>
          <a:p>
            <a:pPr algn="l" fontAlgn="t">
              <a:buFont typeface="Arial" panose="020B0604020202020204" pitchFamily="34" charset="0"/>
              <a:buChar char="•"/>
            </a:pPr>
            <a:r>
              <a:rPr lang="en-US" b="0" i="0" dirty="0">
                <a:solidFill>
                  <a:srgbClr val="212121"/>
                </a:solidFill>
                <a:effectLst/>
                <a:latin typeface="Source Sans Pro Web"/>
              </a:rPr>
              <a:t>MSHA will ensure that miners are aware of their right to: </a:t>
            </a:r>
          </a:p>
          <a:p>
            <a:pPr marL="742950" lvl="1" indent="-285750" algn="l" fontAlgn="t">
              <a:buFont typeface="Arial" panose="020B0604020202020204" pitchFamily="34" charset="0"/>
              <a:buChar char="•"/>
            </a:pPr>
            <a:r>
              <a:rPr lang="en-US" b="0" i="0" dirty="0">
                <a:solidFill>
                  <a:srgbClr val="212121"/>
                </a:solidFill>
                <a:effectLst/>
                <a:latin typeface="Source Sans Pro Web"/>
              </a:rPr>
              <a:t>Accompany an MSHA inspector. </a:t>
            </a:r>
            <a:br>
              <a:rPr lang="en-US" b="0" i="0" dirty="0">
                <a:solidFill>
                  <a:srgbClr val="212121"/>
                </a:solidFill>
                <a:effectLst/>
                <a:latin typeface="Source Sans Pro Web"/>
              </a:rPr>
            </a:br>
            <a:r>
              <a:rPr lang="en-US" b="0" i="0" dirty="0">
                <a:solidFill>
                  <a:srgbClr val="212121"/>
                </a:solidFill>
                <a:effectLst/>
                <a:latin typeface="Source Sans Pro Web"/>
              </a:rPr>
              <a:t> </a:t>
            </a:r>
          </a:p>
          <a:p>
            <a:pPr marL="742950" lvl="1" indent="-285750" algn="l" fontAlgn="t">
              <a:buFont typeface="Arial" panose="020B0604020202020204" pitchFamily="34" charset="0"/>
              <a:buChar char="•"/>
            </a:pPr>
            <a:r>
              <a:rPr lang="en-US" b="0" i="0" dirty="0">
                <a:solidFill>
                  <a:srgbClr val="212121"/>
                </a:solidFill>
                <a:effectLst/>
                <a:latin typeface="Source Sans Pro Web"/>
              </a:rPr>
              <a:t>Obtain an immediate MSHA inspection if they believe safety or health hazards exists. </a:t>
            </a:r>
            <a:br>
              <a:rPr lang="en-US" b="0" i="0" dirty="0">
                <a:solidFill>
                  <a:srgbClr val="212121"/>
                </a:solidFill>
                <a:effectLst/>
                <a:latin typeface="Source Sans Pro Web"/>
              </a:rPr>
            </a:br>
            <a:r>
              <a:rPr lang="en-US" b="0" i="0" dirty="0">
                <a:solidFill>
                  <a:srgbClr val="212121"/>
                </a:solidFill>
                <a:effectLst/>
                <a:latin typeface="Source Sans Pro Web"/>
              </a:rPr>
              <a:t> </a:t>
            </a:r>
          </a:p>
          <a:p>
            <a:pPr marL="742950" lvl="1" indent="-285750" algn="l" fontAlgn="t">
              <a:buFont typeface="Arial" panose="020B0604020202020204" pitchFamily="34" charset="0"/>
              <a:buChar char="•"/>
            </a:pPr>
            <a:r>
              <a:rPr lang="en-US" b="0" i="0" dirty="0">
                <a:solidFill>
                  <a:srgbClr val="212121"/>
                </a:solidFill>
                <a:effectLst/>
                <a:latin typeface="Source Sans Pro Web"/>
              </a:rPr>
              <a:t>Identify hazardous conditions and refuse unsafe work without fear of retaliation and discrimination. </a:t>
            </a:r>
            <a:br>
              <a:rPr lang="en-US" b="0" i="0" dirty="0">
                <a:solidFill>
                  <a:srgbClr val="212121"/>
                </a:solidFill>
                <a:effectLst/>
                <a:latin typeface="Source Sans Pro Web"/>
              </a:rPr>
            </a:br>
            <a:r>
              <a:rPr lang="en-US" b="0" i="0" dirty="0">
                <a:solidFill>
                  <a:srgbClr val="212121"/>
                </a:solidFill>
                <a:effectLst/>
                <a:latin typeface="Source Sans Pro Web"/>
              </a:rPr>
              <a:t> </a:t>
            </a:r>
          </a:p>
          <a:p>
            <a:pPr marL="742950" lvl="1" indent="-285750" algn="l" fontAlgn="t">
              <a:buFont typeface="Arial" panose="020B0604020202020204" pitchFamily="34" charset="0"/>
              <a:buChar char="•"/>
            </a:pPr>
            <a:r>
              <a:rPr lang="en-US" b="0" i="0" dirty="0">
                <a:solidFill>
                  <a:srgbClr val="212121"/>
                </a:solidFill>
                <a:effectLst/>
                <a:latin typeface="Source Sans Pro Web"/>
              </a:rPr>
              <a:t>Additional information will be posted on the MSHA’s website. </a:t>
            </a:r>
            <a:br>
              <a:rPr lang="en-US" b="0" i="0" dirty="0">
                <a:solidFill>
                  <a:srgbClr val="212121"/>
                </a:solidFill>
                <a:effectLst/>
                <a:latin typeface="Source Sans Pro Web"/>
              </a:rPr>
            </a:br>
            <a:r>
              <a:rPr lang="en-US" b="0" i="0" dirty="0">
                <a:solidFill>
                  <a:srgbClr val="212121"/>
                </a:solidFill>
                <a:effectLst/>
                <a:latin typeface="Source Sans Pro Web"/>
              </a:rPr>
              <a:t> </a:t>
            </a:r>
          </a:p>
          <a:p>
            <a:pPr marL="742950" lvl="1" indent="-285750" algn="l" fontAlgn="t">
              <a:buFont typeface="Arial" panose="020B0604020202020204" pitchFamily="34" charset="0"/>
              <a:buChar char="•"/>
            </a:pPr>
            <a:r>
              <a:rPr lang="en-US" b="0" i="0" dirty="0">
                <a:solidFill>
                  <a:srgbClr val="212121"/>
                </a:solidFill>
                <a:effectLst/>
                <a:latin typeface="Source Sans Pro Web"/>
              </a:rPr>
              <a:t>Compliance assistance materials will be provided through the Educational Field and Small Mine Services staff.  </a:t>
            </a:r>
          </a:p>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10</a:t>
            </a:fld>
            <a:endParaRPr lang="en-US" dirty="0"/>
          </a:p>
        </p:txBody>
      </p:sp>
    </p:spTree>
    <p:extLst>
      <p:ext uri="{BB962C8B-B14F-4D97-AF65-F5344CB8AC3E}">
        <p14:creationId xmlns:p14="http://schemas.microsoft.com/office/powerpoint/2010/main" val="49796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1" dirty="0">
                <a:solidFill>
                  <a:srgbClr val="000000"/>
                </a:solidFill>
                <a:latin typeface="Times New Roman" panose="02020603050405020304" pitchFamily="18" charset="0"/>
                <a:cs typeface="Times New Roman" panose="02020603050405020304" pitchFamily="18" charset="0"/>
              </a:rPr>
              <a:t>§60.1 – Scope and effective date: </a:t>
            </a:r>
          </a:p>
          <a:p>
            <a:pPr lvl="1"/>
            <a:r>
              <a:rPr lang="en-US" sz="2000" dirty="0">
                <a:solidFill>
                  <a:srgbClr val="000000"/>
                </a:solidFill>
                <a:latin typeface="Times New Roman" panose="02020603050405020304" pitchFamily="18" charset="0"/>
                <a:cs typeface="Times New Roman" panose="02020603050405020304" pitchFamily="18" charset="0"/>
              </a:rPr>
              <a:t>New rule will apply to Metal/Nonmetal and Coal mines</a:t>
            </a:r>
          </a:p>
          <a:p>
            <a:pPr lvl="1"/>
            <a:r>
              <a:rPr lang="en-US" sz="2000" dirty="0">
                <a:solidFill>
                  <a:srgbClr val="000000"/>
                </a:solidFill>
                <a:latin typeface="Times New Roman" panose="02020603050405020304" pitchFamily="18" charset="0"/>
                <a:cs typeface="Times New Roman" panose="02020603050405020304" pitchFamily="18" charset="0"/>
              </a:rPr>
              <a:t>Set to be effective 120 days post publication of </a:t>
            </a:r>
            <a:r>
              <a:rPr lang="en-US" sz="2000" b="1" i="1" dirty="0">
                <a:solidFill>
                  <a:srgbClr val="000000"/>
                </a:solidFill>
                <a:latin typeface="Times New Roman" panose="02020603050405020304" pitchFamily="18" charset="0"/>
                <a:cs typeface="Times New Roman" panose="02020603050405020304" pitchFamily="18" charset="0"/>
              </a:rPr>
              <a:t>final</a:t>
            </a:r>
            <a:r>
              <a:rPr lang="en-US" sz="2000" dirty="0">
                <a:solidFill>
                  <a:srgbClr val="000000"/>
                </a:solidFill>
                <a:latin typeface="Times New Roman" panose="02020603050405020304" pitchFamily="18" charset="0"/>
                <a:cs typeface="Times New Roman" panose="02020603050405020304" pitchFamily="18" charset="0"/>
              </a:rPr>
              <a:t> rule </a:t>
            </a:r>
          </a:p>
          <a:p>
            <a:pPr lvl="2"/>
            <a:r>
              <a:rPr lang="en-US" sz="2000" dirty="0">
                <a:solidFill>
                  <a:srgbClr val="000000"/>
                </a:solidFill>
                <a:latin typeface="Times New Roman" panose="02020603050405020304" pitchFamily="18" charset="0"/>
                <a:cs typeface="Times New Roman" panose="02020603050405020304" pitchFamily="18" charset="0"/>
              </a:rPr>
              <a:t>This has not happened to date</a:t>
            </a:r>
          </a:p>
          <a:p>
            <a:pPr lvl="2"/>
            <a:r>
              <a:rPr lang="en-US" sz="2000" dirty="0">
                <a:solidFill>
                  <a:srgbClr val="000000"/>
                </a:solidFill>
                <a:latin typeface="Times New Roman" panose="02020603050405020304" pitchFamily="18" charset="0"/>
                <a:cs typeface="Times New Roman" panose="02020603050405020304" pitchFamily="18" charset="0"/>
              </a:rPr>
              <a:t>The provisions of this rule are not yet in effect</a:t>
            </a:r>
          </a:p>
          <a:p>
            <a:pPr lvl="2"/>
            <a:r>
              <a:rPr lang="en-US" sz="2000" dirty="0">
                <a:solidFill>
                  <a:srgbClr val="000000"/>
                </a:solidFill>
                <a:latin typeface="Times New Roman" panose="02020603050405020304" pitchFamily="18" charset="0"/>
                <a:cs typeface="Times New Roman" panose="02020603050405020304" pitchFamily="18" charset="0"/>
              </a:rPr>
              <a:t>MSHA cannot enforce the provisions contained within this Proposed Rule</a:t>
            </a:r>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13</a:t>
            </a:fld>
            <a:endParaRPr lang="en-US" dirty="0"/>
          </a:p>
        </p:txBody>
      </p:sp>
    </p:spTree>
    <p:extLst>
      <p:ext uri="{BB962C8B-B14F-4D97-AF65-F5344CB8AC3E}">
        <p14:creationId xmlns:p14="http://schemas.microsoft.com/office/powerpoint/2010/main" val="44745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“Representative fraction” = 2+ miners doing same task, on same shift, in same work area and expected to have highest exposure (p 183)</a:t>
            </a:r>
          </a:p>
          <a:p>
            <a:endParaRPr lang="en-US" dirty="0"/>
          </a:p>
          <a:p>
            <a:pPr algn="l"/>
            <a:r>
              <a:rPr lang="en-US" sz="1800" b="0" i="1" u="none" strike="noStrike" baseline="0" dirty="0">
                <a:latin typeface="TimesNewRomanPS-ItalicMT"/>
              </a:rPr>
              <a:t>Objective data </a:t>
            </a:r>
            <a:r>
              <a:rPr lang="en-US" sz="1800" b="0" i="0" u="none" strike="noStrike" baseline="0" dirty="0">
                <a:latin typeface="TimesNewRomanPSMT"/>
              </a:rPr>
              <a:t>means information, such as air monitoring data from industry-wide</a:t>
            </a:r>
          </a:p>
          <a:p>
            <a:pPr algn="l"/>
            <a:r>
              <a:rPr lang="en-US" sz="1800" b="0" i="0" u="none" strike="noStrike" baseline="0" dirty="0">
                <a:latin typeface="TimesNewRomanPSMT"/>
              </a:rPr>
              <a:t>surveys or calculations based on the composition of a substance, demonstrating miner exposure</a:t>
            </a:r>
          </a:p>
          <a:p>
            <a:pPr algn="l"/>
            <a:r>
              <a:rPr lang="en-US" sz="1800" b="0" i="0" u="none" strike="noStrike" baseline="0" dirty="0">
                <a:latin typeface="TimesNewRomanPSMT"/>
              </a:rPr>
              <a:t>to respirable crystalline silica associated with a particular product or material or a specific</a:t>
            </a:r>
          </a:p>
          <a:p>
            <a:pPr algn="l"/>
            <a:r>
              <a:rPr lang="en-US" sz="1800" b="0" i="0" u="none" strike="noStrike" baseline="0" dirty="0">
                <a:latin typeface="TimesNewRomanPSMT"/>
              </a:rPr>
              <a:t>process, task, or activity. The data must reflect mining conditions closely resembling or with a</a:t>
            </a:r>
          </a:p>
          <a:p>
            <a:pPr algn="l"/>
            <a:r>
              <a:rPr lang="en-US" sz="1800" b="0" i="0" u="none" strike="noStrike" baseline="0" dirty="0">
                <a:latin typeface="TimesNewRomanPSMT"/>
              </a:rPr>
              <a:t>higher exposure potential than the processes, types of material, control methods, work practices,</a:t>
            </a:r>
          </a:p>
          <a:p>
            <a:pPr algn="l"/>
            <a:r>
              <a:rPr lang="en-US" sz="1800" b="0" i="0" u="none" strike="noStrike" baseline="0" dirty="0">
                <a:latin typeface="TimesNewRomanPSMT"/>
              </a:rPr>
              <a:t>and environmental conditions in the operator's current operations.</a:t>
            </a:r>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17</a:t>
            </a:fld>
            <a:endParaRPr lang="en-US" dirty="0"/>
          </a:p>
        </p:txBody>
      </p:sp>
    </p:spTree>
    <p:extLst>
      <p:ext uri="{BB962C8B-B14F-4D97-AF65-F5344CB8AC3E}">
        <p14:creationId xmlns:p14="http://schemas.microsoft.com/office/powerpoint/2010/main" val="290794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“Representative fraction” = 2+ miners doing same task, on same shift, in same work area and expected to have highest exposure (p 183)</a:t>
            </a:r>
          </a:p>
          <a:p>
            <a:endParaRPr lang="en-US" dirty="0"/>
          </a:p>
          <a:p>
            <a:pPr algn="l"/>
            <a:r>
              <a:rPr lang="en-US" sz="1800" b="0" i="1" u="none" strike="noStrike" baseline="0" dirty="0">
                <a:latin typeface="TimesNewRomanPS-ItalicMT"/>
              </a:rPr>
              <a:t>Objective data </a:t>
            </a:r>
            <a:r>
              <a:rPr lang="en-US" sz="1800" b="0" i="0" u="none" strike="noStrike" baseline="0" dirty="0">
                <a:latin typeface="TimesNewRomanPSMT"/>
              </a:rPr>
              <a:t>means information, such as air monitoring data from industry-wide</a:t>
            </a:r>
          </a:p>
          <a:p>
            <a:pPr algn="l"/>
            <a:r>
              <a:rPr lang="en-US" sz="1800" b="0" i="0" u="none" strike="noStrike" baseline="0" dirty="0">
                <a:latin typeface="TimesNewRomanPSMT"/>
              </a:rPr>
              <a:t>surveys or calculations based on the composition of a substance, demonstrating miner exposure</a:t>
            </a:r>
          </a:p>
          <a:p>
            <a:pPr algn="l"/>
            <a:r>
              <a:rPr lang="en-US" sz="1800" b="0" i="0" u="none" strike="noStrike" baseline="0" dirty="0">
                <a:latin typeface="TimesNewRomanPSMT"/>
              </a:rPr>
              <a:t>to respirable crystalline silica associated with a particular product or material or a specific</a:t>
            </a:r>
          </a:p>
          <a:p>
            <a:pPr algn="l"/>
            <a:r>
              <a:rPr lang="en-US" sz="1800" b="0" i="0" u="none" strike="noStrike" baseline="0" dirty="0">
                <a:latin typeface="TimesNewRomanPSMT"/>
              </a:rPr>
              <a:t>process, task, or activity. The data must reflect mining conditions closely resembling or with a</a:t>
            </a:r>
          </a:p>
          <a:p>
            <a:pPr algn="l"/>
            <a:r>
              <a:rPr lang="en-US" sz="1800" b="0" i="0" u="none" strike="noStrike" baseline="0" dirty="0">
                <a:latin typeface="TimesNewRomanPSMT"/>
              </a:rPr>
              <a:t>higher exposure potential than the processes, types of material, control methods, work practices,</a:t>
            </a:r>
          </a:p>
          <a:p>
            <a:pPr algn="l"/>
            <a:r>
              <a:rPr lang="en-US" sz="1800" b="0" i="0" u="none" strike="noStrike" baseline="0" dirty="0">
                <a:latin typeface="TimesNewRomanPSMT"/>
              </a:rPr>
              <a:t>and environmental conditions in the operator's current operations.</a:t>
            </a:r>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18</a:t>
            </a:fld>
            <a:endParaRPr lang="en-US" dirty="0"/>
          </a:p>
        </p:txBody>
      </p:sp>
    </p:spTree>
    <p:extLst>
      <p:ext uri="{BB962C8B-B14F-4D97-AF65-F5344CB8AC3E}">
        <p14:creationId xmlns:p14="http://schemas.microsoft.com/office/powerpoint/2010/main" val="42478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19</a:t>
            </a:fld>
            <a:endParaRPr lang="en-US" dirty="0"/>
          </a:p>
        </p:txBody>
      </p:sp>
    </p:spTree>
    <p:extLst>
      <p:ext uri="{BB962C8B-B14F-4D97-AF65-F5344CB8AC3E}">
        <p14:creationId xmlns:p14="http://schemas.microsoft.com/office/powerpoint/2010/main" val="342428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X-ray diffraction (XRD) methods (MNM):</a:t>
            </a:r>
          </a:p>
          <a:p>
            <a:pPr lvl="2"/>
            <a:r>
              <a:rPr lang="en-US" dirty="0"/>
              <a:t>MSHA P-2</a:t>
            </a:r>
          </a:p>
          <a:p>
            <a:pPr lvl="2"/>
            <a:r>
              <a:rPr lang="en-US" dirty="0"/>
              <a:t>NIOSH 7500</a:t>
            </a:r>
          </a:p>
          <a:p>
            <a:pPr lvl="2"/>
            <a:r>
              <a:rPr lang="en-US" dirty="0"/>
              <a:t>OSHA ID-142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20</a:t>
            </a:fld>
            <a:endParaRPr lang="en-US" dirty="0"/>
          </a:p>
        </p:txBody>
      </p:sp>
    </p:spTree>
    <p:extLst>
      <p:ext uri="{BB962C8B-B14F-4D97-AF65-F5344CB8AC3E}">
        <p14:creationId xmlns:p14="http://schemas.microsoft.com/office/powerpoint/2010/main" val="134577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X-ray diffraction (XRD) methods (MNM):</a:t>
            </a:r>
          </a:p>
          <a:p>
            <a:pPr lvl="2"/>
            <a:r>
              <a:rPr lang="en-US" dirty="0"/>
              <a:t>MSHA P-2</a:t>
            </a:r>
          </a:p>
          <a:p>
            <a:pPr lvl="2"/>
            <a:r>
              <a:rPr lang="en-US" dirty="0"/>
              <a:t>NIOSH 7500</a:t>
            </a:r>
          </a:p>
          <a:p>
            <a:pPr lvl="2"/>
            <a:r>
              <a:rPr lang="en-US" dirty="0"/>
              <a:t>OSHA ID-142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21</a:t>
            </a:fld>
            <a:endParaRPr lang="en-US" dirty="0"/>
          </a:p>
        </p:txBody>
      </p:sp>
    </p:spTree>
    <p:extLst>
      <p:ext uri="{BB962C8B-B14F-4D97-AF65-F5344CB8AC3E}">
        <p14:creationId xmlns:p14="http://schemas.microsoft.com/office/powerpoint/2010/main" val="3526765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https://chambers.com/legal-rankings/occupational-safety-and-health-usa-nationwide-5:3367:12788:1"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002D-95E5-0EF5-CDBE-0F18F8486D3B}"/>
              </a:ext>
            </a:extLst>
          </p:cNvPr>
          <p:cNvSpPr>
            <a:spLocks noGrp="1"/>
          </p:cNvSpPr>
          <p:nvPr>
            <p:ph type="ctrTitle"/>
          </p:nvPr>
        </p:nvSpPr>
        <p:spPr>
          <a:xfrm>
            <a:off x="1523999" y="3195057"/>
            <a:ext cx="9144000" cy="1054575"/>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5BC616-1088-56BE-D368-268905DFF020}"/>
              </a:ext>
            </a:extLst>
          </p:cNvPr>
          <p:cNvSpPr>
            <a:spLocks noGrp="1"/>
          </p:cNvSpPr>
          <p:nvPr>
            <p:ph type="subTitle" idx="1"/>
          </p:nvPr>
        </p:nvSpPr>
        <p:spPr>
          <a:xfrm>
            <a:off x="1524000" y="4520700"/>
            <a:ext cx="9144000" cy="71051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5342BE-BAA4-15E2-D47F-F17A407761C0}"/>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5" name="Footer Placeholder 4">
            <a:extLst>
              <a:ext uri="{FF2B5EF4-FFF2-40B4-BE49-F238E27FC236}">
                <a16:creationId xmlns:a16="http://schemas.microsoft.com/office/drawing/2014/main" id="{C956E47F-9638-BF7F-C08B-BC20A2442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72402A-0BC8-5364-94C0-448426CF4C1A}"/>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14" name="Content Placeholder 13">
            <a:extLst>
              <a:ext uri="{FF2B5EF4-FFF2-40B4-BE49-F238E27FC236}">
                <a16:creationId xmlns:a16="http://schemas.microsoft.com/office/drawing/2014/main" id="{F3EA68E6-DCA5-C588-73CC-6DE856D19490}"/>
              </a:ext>
            </a:extLst>
          </p:cNvPr>
          <p:cNvSpPr>
            <a:spLocks noGrp="1"/>
          </p:cNvSpPr>
          <p:nvPr>
            <p:ph sz="quarter" idx="13"/>
          </p:nvPr>
        </p:nvSpPr>
        <p:spPr>
          <a:xfrm>
            <a:off x="1523999" y="5554233"/>
            <a:ext cx="9144000" cy="981075"/>
          </a:xfrm>
        </p:spPr>
        <p:txBody>
          <a:bodyPr/>
          <a:lstStyle>
            <a:lvl1pPr marL="0" indent="0" algn="ctr">
              <a:buNone/>
              <a:defRPr/>
            </a:lvl1pPr>
          </a:lstStyle>
          <a:p>
            <a:pPr lvl="0"/>
            <a:r>
              <a:rPr lang="en-US"/>
              <a:t>Click to edit Master text styles</a:t>
            </a:r>
          </a:p>
        </p:txBody>
      </p:sp>
      <p:sp>
        <p:nvSpPr>
          <p:cNvPr id="7" name="TextBox 6">
            <a:extLst>
              <a:ext uri="{FF2B5EF4-FFF2-40B4-BE49-F238E27FC236}">
                <a16:creationId xmlns:a16="http://schemas.microsoft.com/office/drawing/2014/main" id="{88809061-CA78-5647-E725-86852F7A9C9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pic>
        <p:nvPicPr>
          <p:cNvPr id="10" name="Picture 9" descr="Graphical user interface&#10;&#10;Description automatically generated with medium confidence">
            <a:extLst>
              <a:ext uri="{FF2B5EF4-FFF2-40B4-BE49-F238E27FC236}">
                <a16:creationId xmlns:a16="http://schemas.microsoft.com/office/drawing/2014/main" id="{EC4C4672-3612-DB54-B991-5A6A2C775C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2780" y="679"/>
            <a:ext cx="9526437" cy="3057986"/>
          </a:xfrm>
          <a:prstGeom prst="rect">
            <a:avLst/>
          </a:prstGeom>
        </p:spPr>
      </p:pic>
    </p:spTree>
    <p:extLst>
      <p:ext uri="{BB962C8B-B14F-4D97-AF65-F5344CB8AC3E}">
        <p14:creationId xmlns:p14="http://schemas.microsoft.com/office/powerpoint/2010/main" val="162925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4AE2-86DB-282F-1F81-E7F2B6261E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A9AD66-8C83-D278-28EB-5DA35A3E15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F2253-EC02-6FA9-3544-D7FAE7ACF494}"/>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5" name="Footer Placeholder 4">
            <a:extLst>
              <a:ext uri="{FF2B5EF4-FFF2-40B4-BE49-F238E27FC236}">
                <a16:creationId xmlns:a16="http://schemas.microsoft.com/office/drawing/2014/main" id="{891D7F9F-F170-CA6B-1B0E-3A813D10FF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94B6EE-54CE-F1E3-F8A2-F1E6C61A374B}"/>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255377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E527A-A8C8-7F5E-FA8B-8102DCB16B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3B011A-52A0-CCA0-725B-03E14FCEF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A8350-5330-C333-36B1-05C2084E5FA2}"/>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5" name="Footer Placeholder 4">
            <a:extLst>
              <a:ext uri="{FF2B5EF4-FFF2-40B4-BE49-F238E27FC236}">
                <a16:creationId xmlns:a16="http://schemas.microsoft.com/office/drawing/2014/main" id="{33153135-6904-6CFA-24A1-865ADEFF1E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08EF53-0C3E-32EF-06B0-669693082D69}"/>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45774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2F15CD-EFAC-CF2D-9639-8B2B2A1FC7A1}"/>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5" name="Footer Placeholder 4">
            <a:extLst>
              <a:ext uri="{FF2B5EF4-FFF2-40B4-BE49-F238E27FC236}">
                <a16:creationId xmlns:a16="http://schemas.microsoft.com/office/drawing/2014/main" id="{6B64EFCC-A944-C2C7-BF2A-C8BB82A65E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63A92-C8FD-42AD-7FF8-F2BB0245E57D}"/>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7" name="Rectangle 6">
            <a:extLst>
              <a:ext uri="{FF2B5EF4-FFF2-40B4-BE49-F238E27FC236}">
                <a16:creationId xmlns:a16="http://schemas.microsoft.com/office/drawing/2014/main" id="{1E6C1E83-E637-C99D-613E-C480DC666F98}"/>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50EA8DC-3F1A-F966-99E2-F571D85735FB}"/>
              </a:ext>
            </a:extLst>
          </p:cNvPr>
          <p:cNvGrpSpPr>
            <a:grpSpLocks noChangeAspect="1"/>
          </p:cNvGrpSpPr>
          <p:nvPr userDrawn="1"/>
        </p:nvGrpSpPr>
        <p:grpSpPr>
          <a:xfrm>
            <a:off x="380696" y="61669"/>
            <a:ext cx="930049" cy="669599"/>
            <a:chOff x="1345324" y="3720662"/>
            <a:chExt cx="1734207" cy="1240221"/>
          </a:xfrm>
        </p:grpSpPr>
        <p:sp>
          <p:nvSpPr>
            <p:cNvPr id="9" name="TextBox 8">
              <a:extLst>
                <a:ext uri="{FF2B5EF4-FFF2-40B4-BE49-F238E27FC236}">
                  <a16:creationId xmlns:a16="http://schemas.microsoft.com/office/drawing/2014/main" id="{C8629985-2F8E-4BBB-3B95-973E87B3CC43}"/>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0" name="Picture 9" descr="Text&#10;&#10;Description automatically generated">
              <a:extLst>
                <a:ext uri="{FF2B5EF4-FFF2-40B4-BE49-F238E27FC236}">
                  <a16:creationId xmlns:a16="http://schemas.microsoft.com/office/drawing/2014/main" id="{D94DDEB7-0017-CBD8-89E7-11EBC078D3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1" name="TextBox 10">
            <a:extLst>
              <a:ext uri="{FF2B5EF4-FFF2-40B4-BE49-F238E27FC236}">
                <a16:creationId xmlns:a16="http://schemas.microsoft.com/office/drawing/2014/main" id="{52F2E85D-AF59-0D3E-294E-26A9FE8C76B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graphicFrame>
        <p:nvGraphicFramePr>
          <p:cNvPr id="12" name="Table 7">
            <a:extLst>
              <a:ext uri="{FF2B5EF4-FFF2-40B4-BE49-F238E27FC236}">
                <a16:creationId xmlns:a16="http://schemas.microsoft.com/office/drawing/2014/main" id="{A4B1D23B-36D9-B8E5-7256-D0C3C04185F3}"/>
              </a:ext>
            </a:extLst>
          </p:cNvPr>
          <p:cNvGraphicFramePr>
            <a:graphicFrameLocks noGrp="1"/>
          </p:cNvGraphicFramePr>
          <p:nvPr userDrawn="1">
            <p:extLst>
              <p:ext uri="{D42A27DB-BD31-4B8C-83A1-F6EECF244321}">
                <p14:modId xmlns:p14="http://schemas.microsoft.com/office/powerpoint/2010/main" val="833078729"/>
              </p:ext>
            </p:extLst>
          </p:nvPr>
        </p:nvGraphicFramePr>
        <p:xfrm>
          <a:off x="230659" y="2441275"/>
          <a:ext cx="11813060" cy="3828865"/>
        </p:xfrm>
        <a:graphic>
          <a:graphicData uri="http://schemas.openxmlformats.org/drawingml/2006/table">
            <a:tbl>
              <a:tblPr firstRow="1" bandRow="1">
                <a:tableStyleId>{BC89EF96-8CEA-46FF-86C4-4CE0E7609802}</a:tableStyleId>
              </a:tblPr>
              <a:tblGrid>
                <a:gridCol w="5906530">
                  <a:extLst>
                    <a:ext uri="{9D8B030D-6E8A-4147-A177-3AD203B41FA5}">
                      <a16:colId xmlns:a16="http://schemas.microsoft.com/office/drawing/2014/main" val="3502649622"/>
                    </a:ext>
                  </a:extLst>
                </a:gridCol>
                <a:gridCol w="5906530">
                  <a:extLst>
                    <a:ext uri="{9D8B030D-6E8A-4147-A177-3AD203B41FA5}">
                      <a16:colId xmlns:a16="http://schemas.microsoft.com/office/drawing/2014/main" val="2904330491"/>
                    </a:ext>
                  </a:extLst>
                </a:gridCol>
              </a:tblGrid>
              <a:tr h="905774">
                <a:tc>
                  <a:txBody>
                    <a:bodyPr/>
                    <a:lstStyle/>
                    <a:p>
                      <a:pPr algn="ctr"/>
                      <a:r>
                        <a:rPr lang="en-US" sz="1800" b="1" u="sng" strike="noStrike" dirty="0">
                          <a:solidFill>
                            <a:srgbClr val="F28411"/>
                          </a:solidFill>
                          <a:effectLst/>
                        </a:rPr>
                        <a:t>MSHA’s 2022 in Review and 2023 Forecast</a:t>
                      </a:r>
                      <a:br>
                        <a:rPr lang="en-US" sz="1400" dirty="0"/>
                      </a:br>
                      <a:r>
                        <a:rPr lang="en-US" sz="1600" b="1" dirty="0">
                          <a:solidFill>
                            <a:srgbClr val="00337F"/>
                          </a:solidFill>
                          <a:effectLst/>
                        </a:rPr>
                        <a:t>Wednesday, February 15</a:t>
                      </a:r>
                      <a:r>
                        <a:rPr lang="en-US" sz="1600" b="1" baseline="30000" dirty="0">
                          <a:solidFill>
                            <a:srgbClr val="00337F"/>
                          </a:solidFill>
                          <a:effectLst/>
                        </a:rPr>
                        <a:t>th</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fontAlgn="base"/>
                      <a:r>
                        <a:rPr lang="en-US" sz="1800" b="1" u="sng" strike="noStrike" dirty="0">
                          <a:solidFill>
                            <a:srgbClr val="F28411"/>
                          </a:solidFill>
                          <a:effectLst/>
                        </a:rPr>
                        <a:t>Mid-Year MSHA Update and </a:t>
                      </a:r>
                    </a:p>
                    <a:p>
                      <a:pPr algn="ctr" fontAlgn="base"/>
                      <a:r>
                        <a:rPr lang="en-US" sz="1800" b="1" u="sng" strike="noStrike" dirty="0">
                          <a:solidFill>
                            <a:srgbClr val="F28411"/>
                          </a:solidFill>
                          <a:effectLst/>
                        </a:rPr>
                        <a:t>FMSHRC Significant Case Review</a:t>
                      </a:r>
                      <a:br>
                        <a:rPr lang="en-US" sz="1800" b="1" dirty="0">
                          <a:solidFill>
                            <a:srgbClr val="000000"/>
                          </a:solidFill>
                          <a:effectLst/>
                        </a:rPr>
                      </a:br>
                      <a:r>
                        <a:rPr lang="en-US" sz="1600" b="1" dirty="0">
                          <a:solidFill>
                            <a:srgbClr val="00337F"/>
                          </a:solidFill>
                          <a:effectLst/>
                        </a:rPr>
                        <a:t>Wednesday, July 19</a:t>
                      </a:r>
                      <a:r>
                        <a:rPr lang="en-US" sz="1600" b="1" baseline="30000" dirty="0">
                          <a:solidFill>
                            <a:srgbClr val="00337F"/>
                          </a:solidFill>
                          <a:effectLst/>
                        </a:rPr>
                        <a:t>th</a:t>
                      </a:r>
                      <a:r>
                        <a:rPr lang="en-US" sz="1600" b="1" dirty="0">
                          <a:solidFill>
                            <a:srgbClr val="00337F"/>
                          </a:solidFill>
                          <a:effectLst/>
                        </a:rPr>
                        <a:t>​</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26662313"/>
                  </a:ext>
                </a:extLst>
              </a:tr>
              <a:tr h="718066">
                <a:tc>
                  <a:txBody>
                    <a:bodyPr/>
                    <a:lstStyle/>
                    <a:p>
                      <a:pPr algn="ctr"/>
                      <a:r>
                        <a:rPr lang="en-US" sz="1800" b="1" u="sng" strike="noStrike" dirty="0">
                          <a:solidFill>
                            <a:srgbClr val="F28411"/>
                          </a:solidFill>
                          <a:effectLst/>
                        </a:rPr>
                        <a:t>MSHA Basis: The Mine Act and MSHA Inspection Powers</a:t>
                      </a:r>
                      <a:br>
                        <a:rPr lang="en-US" sz="1400" b="1" dirty="0">
                          <a:solidFill>
                            <a:srgbClr val="000000"/>
                          </a:solidFill>
                          <a:effectLst/>
                        </a:rPr>
                      </a:br>
                      <a:r>
                        <a:rPr lang="en-US" sz="1600" b="1" dirty="0">
                          <a:solidFill>
                            <a:srgbClr val="00337F"/>
                          </a:solidFill>
                          <a:effectLst/>
                        </a:rPr>
                        <a:t>Thursday, March 23</a:t>
                      </a:r>
                      <a:r>
                        <a:rPr lang="en-US" sz="1600" b="1" baseline="30000" dirty="0">
                          <a:solidFill>
                            <a:srgbClr val="00337F"/>
                          </a:solidFill>
                          <a:effectLst/>
                        </a:rPr>
                        <a:t>rd</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fontAlgn="base"/>
                      <a:r>
                        <a:rPr lang="en-US" sz="1800" b="1" u="sng" strike="noStrike" dirty="0">
                          <a:solidFill>
                            <a:srgbClr val="F28411"/>
                          </a:solidFill>
                          <a:effectLst/>
                        </a:rPr>
                        <a:t>Managing MSHA Complaint Investigations </a:t>
                      </a:r>
                    </a:p>
                    <a:p>
                      <a:pPr algn="ctr" fontAlgn="base"/>
                      <a:r>
                        <a:rPr lang="en-US" sz="1800" b="1" u="sng" strike="noStrike" dirty="0">
                          <a:solidFill>
                            <a:srgbClr val="F28411"/>
                          </a:solidFill>
                          <a:effectLst/>
                        </a:rPr>
                        <a:t>and 105(c) Complaints</a:t>
                      </a:r>
                      <a:endParaRPr lang="en-US" sz="1800" b="0" dirty="0">
                        <a:solidFill>
                          <a:srgbClr val="000000"/>
                        </a:solidFill>
                        <a:effectLst/>
                      </a:endParaRPr>
                    </a:p>
                    <a:p>
                      <a:pPr algn="ctr" fontAlgn="base"/>
                      <a:r>
                        <a:rPr lang="en-US" sz="1600" b="1" dirty="0">
                          <a:solidFill>
                            <a:srgbClr val="00337F"/>
                          </a:solidFill>
                          <a:effectLst/>
                        </a:rPr>
                        <a:t>Tuesday, September 12</a:t>
                      </a:r>
                      <a:r>
                        <a:rPr lang="en-US" sz="1600" b="1" baseline="30000" dirty="0">
                          <a:solidFill>
                            <a:srgbClr val="00337F"/>
                          </a:solidFill>
                          <a:effectLst/>
                        </a:rPr>
                        <a:t>th</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17630010"/>
                  </a:ext>
                </a:extLst>
              </a:tr>
              <a:tr h="1034521">
                <a:tc>
                  <a:txBody>
                    <a:bodyPr/>
                    <a:lstStyle/>
                    <a:p>
                      <a:pPr algn="ctr"/>
                      <a:r>
                        <a:rPr lang="en-US" sz="1800" b="1" u="sng" strike="noStrike" dirty="0">
                          <a:solidFill>
                            <a:srgbClr val="F28411"/>
                          </a:solidFill>
                          <a:effectLst/>
                        </a:rPr>
                        <a:t>Preparing for MSHA Serious </a:t>
                      </a:r>
                    </a:p>
                    <a:p>
                      <a:pPr algn="ctr"/>
                      <a:r>
                        <a:rPr lang="en-US" sz="1800" b="1" u="sng" strike="noStrike" dirty="0">
                          <a:solidFill>
                            <a:srgbClr val="F28411"/>
                          </a:solidFill>
                          <a:effectLst/>
                        </a:rPr>
                        <a:t>Accident and Fatality Investigations</a:t>
                      </a:r>
                      <a:br>
                        <a:rPr lang="en-US" sz="1400" dirty="0"/>
                      </a:br>
                      <a:r>
                        <a:rPr lang="en-US" sz="1600" b="1" dirty="0">
                          <a:solidFill>
                            <a:srgbClr val="00337F"/>
                          </a:solidFill>
                          <a:effectLst/>
                        </a:rPr>
                        <a:t>Tuesday, April 18</a:t>
                      </a:r>
                      <a:r>
                        <a:rPr lang="en-US" sz="1600" b="1" baseline="30000" dirty="0">
                          <a:solidFill>
                            <a:srgbClr val="00337F"/>
                          </a:solidFill>
                          <a:effectLst/>
                        </a:rPr>
                        <a:t>th</a:t>
                      </a:r>
                      <a:r>
                        <a:rPr lang="en-US" sz="1600" b="1" dirty="0">
                          <a:solidFill>
                            <a:srgbClr val="00337F"/>
                          </a:solidFill>
                          <a:effectLst/>
                        </a:rPr>
                        <a:t> </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fontAlgn="base"/>
                      <a:r>
                        <a:rPr lang="en-US" sz="1800" b="1" u="sng" strike="noStrike" dirty="0">
                          <a:solidFill>
                            <a:srgbClr val="F28411"/>
                          </a:solidFill>
                          <a:effectLst/>
                        </a:rPr>
                        <a:t>Tips and Strategies for Safety-Related </a:t>
                      </a:r>
                    </a:p>
                    <a:p>
                      <a:pPr algn="ctr" fontAlgn="base"/>
                      <a:r>
                        <a:rPr lang="en-US" sz="1800" b="1" u="sng" strike="noStrike" dirty="0">
                          <a:solidFill>
                            <a:srgbClr val="F28411"/>
                          </a:solidFill>
                          <a:effectLst/>
                        </a:rPr>
                        <a:t>Incident Investigation and Audit Reports</a:t>
                      </a:r>
                      <a:endParaRPr lang="en-US" sz="1800" b="0" dirty="0">
                        <a:solidFill>
                          <a:srgbClr val="000000"/>
                        </a:solidFill>
                        <a:effectLst/>
                      </a:endParaRPr>
                    </a:p>
                    <a:p>
                      <a:pPr algn="ctr" fontAlgn="base"/>
                      <a:r>
                        <a:rPr lang="en-US" sz="1600" b="1" dirty="0">
                          <a:solidFill>
                            <a:srgbClr val="00337F"/>
                          </a:solidFill>
                          <a:effectLst/>
                        </a:rPr>
                        <a:t>Thursday, October 5</a:t>
                      </a:r>
                      <a:r>
                        <a:rPr lang="en-US" sz="1600" b="1" baseline="30000" dirty="0">
                          <a:solidFill>
                            <a:srgbClr val="00337F"/>
                          </a:solidFill>
                          <a:effectLst/>
                        </a:rPr>
                        <a:t>th</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30785589"/>
                  </a:ext>
                </a:extLst>
              </a:tr>
              <a:tr h="1004650">
                <a:tc>
                  <a:txBody>
                    <a:bodyPr/>
                    <a:lstStyle/>
                    <a:p>
                      <a:pPr algn="ctr" fontAlgn="base"/>
                      <a:r>
                        <a:rPr lang="en-US" sz="1800" b="1" u="sng" strike="noStrike" dirty="0">
                          <a:solidFill>
                            <a:srgbClr val="F28411"/>
                          </a:solidFill>
                          <a:effectLst/>
                        </a:rPr>
                        <a:t>MSHA Jurisdiction: Where Does MSHA’s </a:t>
                      </a:r>
                    </a:p>
                    <a:p>
                      <a:pPr algn="ctr" fontAlgn="base"/>
                      <a:r>
                        <a:rPr lang="en-US" sz="1800" b="1" u="sng" strike="noStrike" dirty="0">
                          <a:solidFill>
                            <a:srgbClr val="F28411"/>
                          </a:solidFill>
                          <a:effectLst/>
                        </a:rPr>
                        <a:t>Authority Begin and OSHA’s End?</a:t>
                      </a:r>
                      <a:endParaRPr lang="en-US" sz="1800" b="0" dirty="0">
                        <a:solidFill>
                          <a:srgbClr val="000000"/>
                        </a:solidFill>
                        <a:effectLst/>
                      </a:endParaRPr>
                    </a:p>
                    <a:p>
                      <a:pPr algn="ctr" fontAlgn="base"/>
                      <a:r>
                        <a:rPr lang="en-US" sz="1600" b="1" dirty="0">
                          <a:solidFill>
                            <a:srgbClr val="00337F"/>
                          </a:solidFill>
                          <a:effectLst/>
                        </a:rPr>
                        <a:t>Tuesday, May 16</a:t>
                      </a:r>
                      <a:r>
                        <a:rPr lang="en-US" sz="1600" b="1" baseline="30000" dirty="0">
                          <a:solidFill>
                            <a:srgbClr val="00337F"/>
                          </a:solidFill>
                          <a:effectLst/>
                        </a:rPr>
                        <a:t>th</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fontAlgn="base"/>
                      <a:r>
                        <a:rPr lang="en-US" sz="1800" b="1" u="sng" strike="noStrike" dirty="0">
                          <a:solidFill>
                            <a:srgbClr val="F28411"/>
                          </a:solidFill>
                          <a:effectLst/>
                        </a:rPr>
                        <a:t>Best Practices and Challenges of </a:t>
                      </a:r>
                    </a:p>
                    <a:p>
                      <a:pPr algn="ctr" fontAlgn="base"/>
                      <a:r>
                        <a:rPr lang="en-US" sz="1800" b="1" u="sng" strike="noStrike" dirty="0">
                          <a:solidFill>
                            <a:srgbClr val="F28411"/>
                          </a:solidFill>
                          <a:effectLst/>
                        </a:rPr>
                        <a:t>Multi-Operator MSHA Sites</a:t>
                      </a:r>
                      <a:endParaRPr lang="en-US" sz="1800" b="0" dirty="0">
                        <a:solidFill>
                          <a:srgbClr val="000000"/>
                        </a:solidFill>
                        <a:effectLst/>
                      </a:endParaRPr>
                    </a:p>
                    <a:p>
                      <a:pPr algn="ctr" fontAlgn="base"/>
                      <a:r>
                        <a:rPr lang="en-US" sz="1600" b="1" dirty="0">
                          <a:solidFill>
                            <a:srgbClr val="00337F"/>
                          </a:solidFill>
                          <a:effectLst/>
                        </a:rPr>
                        <a:t>Wednesday, November 15</a:t>
                      </a:r>
                      <a:r>
                        <a:rPr lang="en-US" sz="1600" b="1" baseline="30000" dirty="0">
                          <a:solidFill>
                            <a:srgbClr val="00337F"/>
                          </a:solidFill>
                          <a:effectLst/>
                        </a:rPr>
                        <a:t>th</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61630446"/>
                  </a:ext>
                </a:extLst>
              </a:tr>
            </a:tbl>
          </a:graphicData>
        </a:graphic>
      </p:graphicFrame>
      <p:pic>
        <p:nvPicPr>
          <p:cNvPr id="19" name="Picture 18" descr="Graphical user interface&#10;&#10;Description automatically generated with medium confidence">
            <a:extLst>
              <a:ext uri="{FF2B5EF4-FFF2-40B4-BE49-F238E27FC236}">
                <a16:creationId xmlns:a16="http://schemas.microsoft.com/office/drawing/2014/main" id="{872A838A-FC89-41D3-98A3-6A3B17381D99}"/>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2827020" y="298991"/>
            <a:ext cx="6537960" cy="2048256"/>
          </a:xfrm>
          <a:prstGeom prst="rect">
            <a:avLst/>
          </a:prstGeom>
        </p:spPr>
      </p:pic>
    </p:spTree>
    <p:extLst>
      <p:ext uri="{BB962C8B-B14F-4D97-AF65-F5344CB8AC3E}">
        <p14:creationId xmlns:p14="http://schemas.microsoft.com/office/powerpoint/2010/main" val="2169814026"/>
      </p:ext>
    </p:extLst>
  </p:cSld>
  <p:clrMapOvr>
    <a:masterClrMapping/>
  </p:clrMapOvr>
  <p:extLst>
    <p:ext uri="{DCECCB84-F9BA-43D5-87BE-67443E8EF086}">
      <p15:sldGuideLst xmlns:p15="http://schemas.microsoft.com/office/powerpoint/2012/main">
        <p15:guide id="2" pos="528">
          <p15:clr>
            <a:srgbClr val="FBAE40"/>
          </p15:clr>
        </p15:guide>
        <p15:guide id="3" pos="7152">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D601-DBE1-BF73-D56B-59B8BDB9EF0F}"/>
              </a:ext>
            </a:extLst>
          </p:cNvPr>
          <p:cNvSpPr>
            <a:spLocks noGrp="1"/>
          </p:cNvSpPr>
          <p:nvPr>
            <p:ph type="title" hasCustomPrompt="1"/>
          </p:nvPr>
        </p:nvSpPr>
        <p:spPr>
          <a:xfrm>
            <a:off x="838200" y="210064"/>
            <a:ext cx="10515600" cy="836141"/>
          </a:xfrm>
        </p:spPr>
        <p:txBody>
          <a:bodyPr>
            <a:normAutofit/>
          </a:bodyPr>
          <a:lstStyle>
            <a:lvl1pPr algn="ctr">
              <a:defRPr sz="4400" b="1" cap="small" baseline="0">
                <a:solidFill>
                  <a:srgbClr val="002060"/>
                </a:solidFill>
              </a:defRPr>
            </a:lvl1pPr>
          </a:lstStyle>
          <a:p>
            <a:r>
              <a:rPr lang="en-US" dirty="0"/>
              <a:t>Check Out Our Blogs</a:t>
            </a:r>
          </a:p>
        </p:txBody>
      </p:sp>
      <p:sp>
        <p:nvSpPr>
          <p:cNvPr id="3" name="Content Placeholder 2">
            <a:extLst>
              <a:ext uri="{FF2B5EF4-FFF2-40B4-BE49-F238E27FC236}">
                <a16:creationId xmlns:a16="http://schemas.microsoft.com/office/drawing/2014/main" id="{74BA0F62-FE77-E0A9-50A6-A6CA3F0F30D9}"/>
              </a:ext>
            </a:extLst>
          </p:cNvPr>
          <p:cNvSpPr>
            <a:spLocks noGrp="1"/>
          </p:cNvSpPr>
          <p:nvPr>
            <p:ph idx="1"/>
          </p:nvPr>
        </p:nvSpPr>
        <p:spPr>
          <a:xfrm>
            <a:off x="380696" y="1408784"/>
            <a:ext cx="11467697" cy="5068215"/>
          </a:xfrm>
        </p:spPr>
        <p:txBody>
          <a:bodyPr>
            <a:normAutofit/>
          </a:bodyPr>
          <a:lstStyle>
            <a:lvl1pPr>
              <a:defRPr sz="2800">
                <a:solidFill>
                  <a:schemeClr val="tx1">
                    <a:lumMod val="75000"/>
                    <a:lumOff val="25000"/>
                  </a:schemeClr>
                </a:solidFill>
              </a:defRPr>
            </a:lvl1pPr>
            <a:lvl2pPr marL="685800" indent="-228600">
              <a:buFont typeface="Calibri" panose="020F0502020204030204" pitchFamily="34" charset="0"/>
              <a:buChar char="̶"/>
              <a:defRPr sz="2800">
                <a:solidFill>
                  <a:schemeClr val="tx1">
                    <a:lumMod val="75000"/>
                    <a:lumOff val="25000"/>
                  </a:schemeClr>
                </a:solidFill>
              </a:defRPr>
            </a:lvl2pPr>
            <a:lvl3pPr>
              <a:defRPr sz="2800">
                <a:solidFill>
                  <a:schemeClr val="tx1">
                    <a:lumMod val="75000"/>
                    <a:lumOff val="25000"/>
                  </a:schemeClr>
                </a:solidFill>
              </a:defRPr>
            </a:lvl3pPr>
            <a:lvl4pPr marL="1600200" indent="-228600">
              <a:buFont typeface="Calibri" panose="020F0502020204030204" pitchFamily="34" charset="0"/>
              <a:buChar cha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2F15CD-EFAC-CF2D-9639-8B2B2A1FC7A1}"/>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5" name="Footer Placeholder 4">
            <a:extLst>
              <a:ext uri="{FF2B5EF4-FFF2-40B4-BE49-F238E27FC236}">
                <a16:creationId xmlns:a16="http://schemas.microsoft.com/office/drawing/2014/main" id="{6B64EFCC-A944-C2C7-BF2A-C8BB82A65E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63A92-C8FD-42AD-7FF8-F2BB0245E57D}"/>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7" name="Rectangle 6">
            <a:extLst>
              <a:ext uri="{FF2B5EF4-FFF2-40B4-BE49-F238E27FC236}">
                <a16:creationId xmlns:a16="http://schemas.microsoft.com/office/drawing/2014/main" id="{1E6C1E83-E637-C99D-613E-C480DC666F98}"/>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50EA8DC-3F1A-F966-99E2-F571D85735FB}"/>
              </a:ext>
            </a:extLst>
          </p:cNvPr>
          <p:cNvGrpSpPr>
            <a:grpSpLocks noChangeAspect="1"/>
          </p:cNvGrpSpPr>
          <p:nvPr userDrawn="1"/>
        </p:nvGrpSpPr>
        <p:grpSpPr>
          <a:xfrm>
            <a:off x="380696" y="61669"/>
            <a:ext cx="930049" cy="669599"/>
            <a:chOff x="1345324" y="3720662"/>
            <a:chExt cx="1734207" cy="1240221"/>
          </a:xfrm>
        </p:grpSpPr>
        <p:sp>
          <p:nvSpPr>
            <p:cNvPr id="9" name="TextBox 8">
              <a:extLst>
                <a:ext uri="{FF2B5EF4-FFF2-40B4-BE49-F238E27FC236}">
                  <a16:creationId xmlns:a16="http://schemas.microsoft.com/office/drawing/2014/main" id="{C8629985-2F8E-4BBB-3B95-973E87B3CC43}"/>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0" name="Picture 9" descr="Text&#10;&#10;Description automatically generated">
              <a:extLst>
                <a:ext uri="{FF2B5EF4-FFF2-40B4-BE49-F238E27FC236}">
                  <a16:creationId xmlns:a16="http://schemas.microsoft.com/office/drawing/2014/main" id="{D94DDEB7-0017-CBD8-89E7-11EBC078D3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1" name="TextBox 10">
            <a:extLst>
              <a:ext uri="{FF2B5EF4-FFF2-40B4-BE49-F238E27FC236}">
                <a16:creationId xmlns:a16="http://schemas.microsoft.com/office/drawing/2014/main" id="{52F2E85D-AF59-0D3E-294E-26A9FE8C76B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pic>
        <p:nvPicPr>
          <p:cNvPr id="14" name="Picture 13">
            <a:extLst>
              <a:ext uri="{FF2B5EF4-FFF2-40B4-BE49-F238E27FC236}">
                <a16:creationId xmlns:a16="http://schemas.microsoft.com/office/drawing/2014/main" id="{C247B2D2-AF0B-D9FE-C684-07A444481F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5372" y="1278525"/>
            <a:ext cx="11771871" cy="5174166"/>
          </a:xfrm>
          <a:prstGeom prst="rect">
            <a:avLst/>
          </a:prstGeom>
        </p:spPr>
      </p:pic>
      <p:sp>
        <p:nvSpPr>
          <p:cNvPr id="15" name="Rectangle 14">
            <a:extLst>
              <a:ext uri="{FF2B5EF4-FFF2-40B4-BE49-F238E27FC236}">
                <a16:creationId xmlns:a16="http://schemas.microsoft.com/office/drawing/2014/main" id="{AFF6FCE7-BEC7-2572-D983-4D8C1800412C}"/>
              </a:ext>
            </a:extLst>
          </p:cNvPr>
          <p:cNvSpPr/>
          <p:nvPr userDrawn="1"/>
        </p:nvSpPr>
        <p:spPr>
          <a:xfrm>
            <a:off x="255372" y="1954064"/>
            <a:ext cx="5626444" cy="881448"/>
          </a:xfrm>
          <a:prstGeom prst="rect">
            <a:avLst/>
          </a:prstGeom>
          <a:solidFill>
            <a:srgbClr val="010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5B55A4F-59E7-42A6-F462-132014D6BC85}"/>
              </a:ext>
            </a:extLst>
          </p:cNvPr>
          <p:cNvSpPr/>
          <p:nvPr userDrawn="1"/>
        </p:nvSpPr>
        <p:spPr>
          <a:xfrm>
            <a:off x="6384323" y="1954064"/>
            <a:ext cx="5634682" cy="881448"/>
          </a:xfrm>
          <a:prstGeom prst="rect">
            <a:avLst/>
          </a:prstGeom>
          <a:solidFill>
            <a:srgbClr val="010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F960E76-8263-FD0F-7389-364814162061}"/>
              </a:ext>
            </a:extLst>
          </p:cNvPr>
          <p:cNvSpPr/>
          <p:nvPr userDrawn="1"/>
        </p:nvSpPr>
        <p:spPr>
          <a:xfrm>
            <a:off x="255372" y="4698027"/>
            <a:ext cx="5642920" cy="881448"/>
          </a:xfrm>
          <a:prstGeom prst="rect">
            <a:avLst/>
          </a:prstGeom>
          <a:solidFill>
            <a:srgbClr val="010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D1B1D63-B9F2-56F5-0A6F-9010644C93C1}"/>
              </a:ext>
            </a:extLst>
          </p:cNvPr>
          <p:cNvSpPr/>
          <p:nvPr userDrawn="1"/>
        </p:nvSpPr>
        <p:spPr>
          <a:xfrm>
            <a:off x="6376085" y="4698027"/>
            <a:ext cx="5642920" cy="881448"/>
          </a:xfrm>
          <a:prstGeom prst="rect">
            <a:avLst/>
          </a:prstGeom>
          <a:solidFill>
            <a:srgbClr val="010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A4D3076-2038-73E3-E3EC-AB1B105DF2A1}"/>
              </a:ext>
            </a:extLst>
          </p:cNvPr>
          <p:cNvSpPr txBox="1"/>
          <p:nvPr userDrawn="1"/>
        </p:nvSpPr>
        <p:spPr>
          <a:xfrm>
            <a:off x="255372" y="2036729"/>
            <a:ext cx="5626444" cy="707886"/>
          </a:xfrm>
          <a:prstGeom prst="rect">
            <a:avLst/>
          </a:prstGeom>
          <a:noFill/>
        </p:spPr>
        <p:txBody>
          <a:bodyPr wrap="square" rtlCol="0">
            <a:spAutoFit/>
          </a:bodyPr>
          <a:lstStyle/>
          <a:p>
            <a:pPr algn="ctr"/>
            <a:r>
              <a:rPr lang="en-US" sz="3600" dirty="0">
                <a:solidFill>
                  <a:schemeClr val="bg1"/>
                </a:solidFill>
                <a:latin typeface="Impact" panose="020B0806030902050204" pitchFamily="34" charset="0"/>
              </a:rPr>
              <a:t>the</a:t>
            </a:r>
            <a:r>
              <a:rPr lang="en-US" sz="4000" dirty="0">
                <a:latin typeface="Impact" panose="020B0806030902050204" pitchFamily="34" charset="0"/>
              </a:rPr>
              <a:t> </a:t>
            </a:r>
            <a:r>
              <a:rPr lang="en-US" sz="4000" dirty="0">
                <a:solidFill>
                  <a:srgbClr val="F28411"/>
                </a:solidFill>
                <a:latin typeface="Impact" panose="020B0806030902050204" pitchFamily="34" charset="0"/>
              </a:rPr>
              <a:t>OSHA</a:t>
            </a:r>
            <a:r>
              <a:rPr lang="en-US" sz="4000" dirty="0">
                <a:latin typeface="Impact" panose="020B0806030902050204" pitchFamily="34" charset="0"/>
              </a:rPr>
              <a:t> </a:t>
            </a:r>
            <a:r>
              <a:rPr lang="en-US" sz="4000" dirty="0">
                <a:solidFill>
                  <a:schemeClr val="bg1"/>
                </a:solidFill>
                <a:latin typeface="Impact" panose="020B0806030902050204" pitchFamily="34" charset="0"/>
              </a:rPr>
              <a:t>Defense </a:t>
            </a:r>
            <a:r>
              <a:rPr lang="en-US" sz="3600" dirty="0">
                <a:solidFill>
                  <a:schemeClr val="bg1"/>
                </a:solidFill>
                <a:latin typeface="Impact" panose="020B0806030902050204" pitchFamily="34" charset="0"/>
              </a:rPr>
              <a:t>report</a:t>
            </a:r>
            <a:endParaRPr lang="en-US" sz="4000" dirty="0">
              <a:solidFill>
                <a:schemeClr val="bg1"/>
              </a:solidFill>
              <a:latin typeface="Impact" panose="020B0806030902050204" pitchFamily="34" charset="0"/>
            </a:endParaRPr>
          </a:p>
        </p:txBody>
      </p:sp>
      <p:sp>
        <p:nvSpPr>
          <p:cNvPr id="20" name="TextBox 19">
            <a:extLst>
              <a:ext uri="{FF2B5EF4-FFF2-40B4-BE49-F238E27FC236}">
                <a16:creationId xmlns:a16="http://schemas.microsoft.com/office/drawing/2014/main" id="{EA96BC04-5FD2-CC3A-F69E-A4B16D7EFF5B}"/>
              </a:ext>
            </a:extLst>
          </p:cNvPr>
          <p:cNvSpPr txBox="1"/>
          <p:nvPr userDrawn="1"/>
        </p:nvSpPr>
        <p:spPr>
          <a:xfrm>
            <a:off x="6392561" y="2037492"/>
            <a:ext cx="5605869" cy="707886"/>
          </a:xfrm>
          <a:prstGeom prst="rect">
            <a:avLst/>
          </a:prstGeom>
          <a:noFill/>
        </p:spPr>
        <p:txBody>
          <a:bodyPr wrap="square" rtlCol="0">
            <a:spAutoFit/>
          </a:bodyPr>
          <a:lstStyle/>
          <a:p>
            <a:pPr algn="ctr"/>
            <a:r>
              <a:rPr lang="en-US" sz="3600" spc="-100" baseline="0" dirty="0">
                <a:solidFill>
                  <a:schemeClr val="bg1"/>
                </a:solidFill>
                <a:latin typeface="Impact" panose="020B0806030902050204" pitchFamily="34" charset="0"/>
              </a:rPr>
              <a:t>the</a:t>
            </a:r>
            <a:r>
              <a:rPr lang="en-US" sz="4000" spc="-120" baseline="0" dirty="0">
                <a:latin typeface="Impact" panose="020B0806030902050204" pitchFamily="34" charset="0"/>
              </a:rPr>
              <a:t> </a:t>
            </a:r>
            <a:r>
              <a:rPr lang="en-US" sz="4000" spc="-120" baseline="0" dirty="0">
                <a:solidFill>
                  <a:srgbClr val="F28411"/>
                </a:solidFill>
                <a:latin typeface="Impact" panose="020B0806030902050204" pitchFamily="34" charset="0"/>
              </a:rPr>
              <a:t>EMPLOYER</a:t>
            </a:r>
            <a:r>
              <a:rPr lang="en-US" sz="4000" spc="-120" baseline="0" dirty="0">
                <a:latin typeface="Impact" panose="020B0806030902050204" pitchFamily="34" charset="0"/>
              </a:rPr>
              <a:t> </a:t>
            </a:r>
            <a:r>
              <a:rPr lang="en-US" sz="4000" spc="-120" baseline="0" dirty="0">
                <a:solidFill>
                  <a:schemeClr val="bg1"/>
                </a:solidFill>
                <a:latin typeface="Impact" panose="020B0806030902050204" pitchFamily="34" charset="0"/>
              </a:rPr>
              <a:t>Defense </a:t>
            </a:r>
            <a:r>
              <a:rPr lang="en-US" sz="3600" spc="-100" baseline="0" dirty="0">
                <a:solidFill>
                  <a:schemeClr val="bg1"/>
                </a:solidFill>
                <a:latin typeface="Impact" panose="020B0806030902050204" pitchFamily="34" charset="0"/>
              </a:rPr>
              <a:t>report</a:t>
            </a:r>
            <a:endParaRPr lang="en-US" sz="4000" spc="-100" baseline="0" dirty="0">
              <a:solidFill>
                <a:schemeClr val="bg1"/>
              </a:solidFill>
              <a:latin typeface="Impact" panose="020B0806030902050204" pitchFamily="34" charset="0"/>
            </a:endParaRPr>
          </a:p>
        </p:txBody>
      </p:sp>
      <p:sp>
        <p:nvSpPr>
          <p:cNvPr id="21" name="TextBox 20">
            <a:extLst>
              <a:ext uri="{FF2B5EF4-FFF2-40B4-BE49-F238E27FC236}">
                <a16:creationId xmlns:a16="http://schemas.microsoft.com/office/drawing/2014/main" id="{7C3F26A4-A24E-567F-5409-1BEB1675C49D}"/>
              </a:ext>
            </a:extLst>
          </p:cNvPr>
          <p:cNvSpPr txBox="1"/>
          <p:nvPr userDrawn="1"/>
        </p:nvSpPr>
        <p:spPr>
          <a:xfrm>
            <a:off x="255373" y="4789570"/>
            <a:ext cx="5626444" cy="707886"/>
          </a:xfrm>
          <a:prstGeom prst="rect">
            <a:avLst/>
          </a:prstGeom>
          <a:noFill/>
        </p:spPr>
        <p:txBody>
          <a:bodyPr wrap="square" rtlCol="0">
            <a:spAutoFit/>
          </a:bodyPr>
          <a:lstStyle/>
          <a:p>
            <a:pPr algn="ctr"/>
            <a:r>
              <a:rPr lang="en-US" sz="3600" spc="-100" baseline="0" dirty="0">
                <a:solidFill>
                  <a:schemeClr val="bg1"/>
                </a:solidFill>
                <a:latin typeface="Impact" panose="020B0806030902050204" pitchFamily="34" charset="0"/>
              </a:rPr>
              <a:t>the</a:t>
            </a:r>
            <a:r>
              <a:rPr lang="en-US" sz="4000" spc="-150" baseline="0" dirty="0">
                <a:solidFill>
                  <a:schemeClr val="bg1"/>
                </a:solidFill>
                <a:latin typeface="Impact" panose="020B0806030902050204" pitchFamily="34" charset="0"/>
              </a:rPr>
              <a:t> </a:t>
            </a:r>
            <a:r>
              <a:rPr lang="en-US" sz="4000" spc="-150" baseline="0" dirty="0">
                <a:solidFill>
                  <a:srgbClr val="F28411"/>
                </a:solidFill>
                <a:latin typeface="Impact" panose="020B0806030902050204" pitchFamily="34" charset="0"/>
              </a:rPr>
              <a:t>CAL/OSHA</a:t>
            </a:r>
            <a:r>
              <a:rPr lang="en-US" sz="4000" spc="-150" baseline="0" dirty="0">
                <a:latin typeface="Impact" panose="020B0806030902050204" pitchFamily="34" charset="0"/>
              </a:rPr>
              <a:t> </a:t>
            </a:r>
            <a:r>
              <a:rPr lang="en-US" sz="4000" spc="-150" baseline="0" dirty="0">
                <a:solidFill>
                  <a:schemeClr val="bg1"/>
                </a:solidFill>
                <a:latin typeface="Impact" panose="020B0806030902050204" pitchFamily="34" charset="0"/>
              </a:rPr>
              <a:t>Defense </a:t>
            </a:r>
            <a:r>
              <a:rPr lang="en-US" sz="3600" spc="-100" baseline="0" dirty="0">
                <a:solidFill>
                  <a:schemeClr val="bg1"/>
                </a:solidFill>
                <a:latin typeface="Impact" panose="020B0806030902050204" pitchFamily="34" charset="0"/>
              </a:rPr>
              <a:t>report</a:t>
            </a:r>
            <a:endParaRPr lang="en-US" sz="4000" spc="-100" baseline="0" dirty="0">
              <a:solidFill>
                <a:schemeClr val="bg1"/>
              </a:solidFill>
              <a:latin typeface="Impact" panose="020B0806030902050204" pitchFamily="34" charset="0"/>
            </a:endParaRPr>
          </a:p>
        </p:txBody>
      </p:sp>
      <p:sp>
        <p:nvSpPr>
          <p:cNvPr id="22" name="TextBox 21">
            <a:extLst>
              <a:ext uri="{FF2B5EF4-FFF2-40B4-BE49-F238E27FC236}">
                <a16:creationId xmlns:a16="http://schemas.microsoft.com/office/drawing/2014/main" id="{E1C3B47F-C0B9-6EEF-879A-C3C7BB909440}"/>
              </a:ext>
            </a:extLst>
          </p:cNvPr>
          <p:cNvSpPr txBox="1"/>
          <p:nvPr userDrawn="1"/>
        </p:nvSpPr>
        <p:spPr>
          <a:xfrm>
            <a:off x="6384323" y="4788161"/>
            <a:ext cx="5605870" cy="707886"/>
          </a:xfrm>
          <a:prstGeom prst="rect">
            <a:avLst/>
          </a:prstGeom>
          <a:noFill/>
        </p:spPr>
        <p:txBody>
          <a:bodyPr wrap="square" rtlCol="0">
            <a:spAutoFit/>
          </a:bodyPr>
          <a:lstStyle/>
          <a:p>
            <a:pPr algn="ctr"/>
            <a:r>
              <a:rPr lang="en-US" sz="3600" spc="0" baseline="0" dirty="0">
                <a:solidFill>
                  <a:schemeClr val="bg1"/>
                </a:solidFill>
                <a:latin typeface="Impact" panose="020B0806030902050204" pitchFamily="34" charset="0"/>
              </a:rPr>
              <a:t>the</a:t>
            </a:r>
            <a:r>
              <a:rPr lang="en-US" sz="4000" spc="0" baseline="0" dirty="0">
                <a:latin typeface="Impact" panose="020B0806030902050204" pitchFamily="34" charset="0"/>
              </a:rPr>
              <a:t> </a:t>
            </a:r>
            <a:r>
              <a:rPr lang="en-US" sz="4000" spc="0" baseline="0" dirty="0">
                <a:solidFill>
                  <a:srgbClr val="F28411"/>
                </a:solidFill>
                <a:latin typeface="Impact" panose="020B0806030902050204" pitchFamily="34" charset="0"/>
              </a:rPr>
              <a:t>MSHA</a:t>
            </a:r>
            <a:r>
              <a:rPr lang="en-US" sz="4000" spc="0" baseline="0" dirty="0">
                <a:latin typeface="Impact" panose="020B0806030902050204" pitchFamily="34" charset="0"/>
              </a:rPr>
              <a:t> </a:t>
            </a:r>
            <a:r>
              <a:rPr lang="en-US" sz="4000" spc="0" baseline="0" dirty="0">
                <a:solidFill>
                  <a:schemeClr val="bg1"/>
                </a:solidFill>
                <a:latin typeface="Impact" panose="020B0806030902050204" pitchFamily="34" charset="0"/>
              </a:rPr>
              <a:t>Defense </a:t>
            </a:r>
            <a:r>
              <a:rPr lang="en-US" sz="3600" spc="0" baseline="0" dirty="0">
                <a:solidFill>
                  <a:schemeClr val="bg1"/>
                </a:solidFill>
                <a:latin typeface="Impact" panose="020B0806030902050204" pitchFamily="34" charset="0"/>
              </a:rPr>
              <a:t>report</a:t>
            </a:r>
            <a:endParaRPr lang="en-US" sz="4000" spc="0" baseline="0" dirty="0">
              <a:solidFill>
                <a:schemeClr val="bg1"/>
              </a:solidFill>
              <a:latin typeface="Impact" panose="020B0806030902050204" pitchFamily="34" charset="0"/>
            </a:endParaRPr>
          </a:p>
        </p:txBody>
      </p:sp>
    </p:spTree>
    <p:extLst>
      <p:ext uri="{BB962C8B-B14F-4D97-AF65-F5344CB8AC3E}">
        <p14:creationId xmlns:p14="http://schemas.microsoft.com/office/powerpoint/2010/main" val="2632681243"/>
      </p:ext>
    </p:extLst>
  </p:cSld>
  <p:clrMapOvr>
    <a:masterClrMapping/>
  </p:clrMapOvr>
  <p:extLst>
    <p:ext uri="{DCECCB84-F9BA-43D5-87BE-67443E8EF086}">
      <p15:sldGuideLst xmlns:p15="http://schemas.microsoft.com/office/powerpoint/2012/main">
        <p15:guide id="2" pos="528">
          <p15:clr>
            <a:srgbClr val="FBAE40"/>
          </p15:clr>
        </p15:guide>
        <p15:guide id="3" pos="7152">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2" descr="A picture containing outdoor, ground, nature&#10;&#10;Description automatically generated">
            <a:extLst>
              <a:ext uri="{FF2B5EF4-FFF2-40B4-BE49-F238E27FC236}">
                <a16:creationId xmlns:a16="http://schemas.microsoft.com/office/drawing/2014/main" id="{35EC77B3-267A-0B0E-DE92-2AE216F7E2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3272"/>
            <a:ext cx="12191998" cy="3015049"/>
          </a:xfrm>
          <a:prstGeom prst="rect">
            <a:avLst/>
          </a:prstGeom>
        </p:spPr>
      </p:pic>
      <p:sp>
        <p:nvSpPr>
          <p:cNvPr id="2" name="Title 1">
            <a:extLst>
              <a:ext uri="{FF2B5EF4-FFF2-40B4-BE49-F238E27FC236}">
                <a16:creationId xmlns:a16="http://schemas.microsoft.com/office/drawing/2014/main" id="{1BB4002D-95E5-0EF5-CDBE-0F18F8486D3B}"/>
              </a:ext>
            </a:extLst>
          </p:cNvPr>
          <p:cNvSpPr>
            <a:spLocks noGrp="1"/>
          </p:cNvSpPr>
          <p:nvPr>
            <p:ph type="ctrTitle"/>
          </p:nvPr>
        </p:nvSpPr>
        <p:spPr>
          <a:xfrm>
            <a:off x="1523999" y="3466125"/>
            <a:ext cx="9144000" cy="1054575"/>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D05BC616-1088-56BE-D368-268905DFF020}"/>
              </a:ext>
            </a:extLst>
          </p:cNvPr>
          <p:cNvSpPr>
            <a:spLocks noGrp="1"/>
          </p:cNvSpPr>
          <p:nvPr>
            <p:ph type="subTitle" idx="1"/>
          </p:nvPr>
        </p:nvSpPr>
        <p:spPr>
          <a:xfrm>
            <a:off x="1524000" y="4682209"/>
            <a:ext cx="9144000" cy="71051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5342BE-BAA4-15E2-D47F-F17A407761C0}"/>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5" name="Footer Placeholder 4">
            <a:extLst>
              <a:ext uri="{FF2B5EF4-FFF2-40B4-BE49-F238E27FC236}">
                <a16:creationId xmlns:a16="http://schemas.microsoft.com/office/drawing/2014/main" id="{C956E47F-9638-BF7F-C08B-BC20A2442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72402A-0BC8-5364-94C0-448426CF4C1A}"/>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14" name="Content Placeholder 13">
            <a:extLst>
              <a:ext uri="{FF2B5EF4-FFF2-40B4-BE49-F238E27FC236}">
                <a16:creationId xmlns:a16="http://schemas.microsoft.com/office/drawing/2014/main" id="{F3EA68E6-DCA5-C588-73CC-6DE856D19490}"/>
              </a:ext>
            </a:extLst>
          </p:cNvPr>
          <p:cNvSpPr>
            <a:spLocks noGrp="1"/>
          </p:cNvSpPr>
          <p:nvPr>
            <p:ph sz="quarter" idx="13"/>
          </p:nvPr>
        </p:nvSpPr>
        <p:spPr>
          <a:xfrm>
            <a:off x="1523999" y="5554233"/>
            <a:ext cx="9144000" cy="981075"/>
          </a:xfrm>
        </p:spPr>
        <p:txBody>
          <a:bodyPr/>
          <a:lstStyle>
            <a:lvl1pPr marL="0" indent="0" algn="ctr">
              <a:buNone/>
              <a:defRPr/>
            </a:lvl1pPr>
          </a:lstStyle>
          <a:p>
            <a:pPr lvl="0"/>
            <a:r>
              <a:rPr lang="en-US"/>
              <a:t>Click to edit Master text styles</a:t>
            </a:r>
          </a:p>
        </p:txBody>
      </p:sp>
      <p:sp>
        <p:nvSpPr>
          <p:cNvPr id="7" name="TextBox 6">
            <a:extLst>
              <a:ext uri="{FF2B5EF4-FFF2-40B4-BE49-F238E27FC236}">
                <a16:creationId xmlns:a16="http://schemas.microsoft.com/office/drawing/2014/main" id="{88809061-CA78-5647-E725-86852F7A9C9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grpSp>
        <p:nvGrpSpPr>
          <p:cNvPr id="9" name="Group 8">
            <a:extLst>
              <a:ext uri="{FF2B5EF4-FFF2-40B4-BE49-F238E27FC236}">
                <a16:creationId xmlns:a16="http://schemas.microsoft.com/office/drawing/2014/main" id="{5E5E1EF0-B2EE-6C17-7918-5D70A6725B02}"/>
              </a:ext>
            </a:extLst>
          </p:cNvPr>
          <p:cNvGrpSpPr>
            <a:grpSpLocks noChangeAspect="1"/>
          </p:cNvGrpSpPr>
          <p:nvPr userDrawn="1"/>
        </p:nvGrpSpPr>
        <p:grpSpPr>
          <a:xfrm>
            <a:off x="1196238" y="2020446"/>
            <a:ext cx="1996555" cy="1437441"/>
            <a:chOff x="1345324" y="3720662"/>
            <a:chExt cx="1734207" cy="1240221"/>
          </a:xfrm>
        </p:grpSpPr>
        <p:sp>
          <p:nvSpPr>
            <p:cNvPr id="11" name="TextBox 10">
              <a:extLst>
                <a:ext uri="{FF2B5EF4-FFF2-40B4-BE49-F238E27FC236}">
                  <a16:creationId xmlns:a16="http://schemas.microsoft.com/office/drawing/2014/main" id="{0AD318FE-2A27-AAB9-C364-64FA8C18B48D}"/>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2" name="Picture 11" descr="Text&#10;&#10;Description automatically generated">
              <a:extLst>
                <a:ext uri="{FF2B5EF4-FFF2-40B4-BE49-F238E27FC236}">
                  <a16:creationId xmlns:a16="http://schemas.microsoft.com/office/drawing/2014/main" id="{971D4D42-CF3D-0855-0DE1-867D251C72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6" name="TextBox 15">
            <a:extLst>
              <a:ext uri="{FF2B5EF4-FFF2-40B4-BE49-F238E27FC236}">
                <a16:creationId xmlns:a16="http://schemas.microsoft.com/office/drawing/2014/main" id="{A2D1B618-3575-8F94-BFA9-4949F0C55E4D}"/>
              </a:ext>
            </a:extLst>
          </p:cNvPr>
          <p:cNvSpPr txBox="1"/>
          <p:nvPr userDrawn="1"/>
        </p:nvSpPr>
        <p:spPr>
          <a:xfrm>
            <a:off x="7947757" y="2020446"/>
            <a:ext cx="3033928" cy="1437441"/>
          </a:xfrm>
          <a:prstGeom prst="rect">
            <a:avLst/>
          </a:prstGeom>
          <a:solidFill>
            <a:schemeClr val="bg1"/>
          </a:solidFill>
          <a:ln>
            <a:solidFill>
              <a:srgbClr val="5B759B"/>
            </a:solidFill>
          </a:ln>
        </p:spPr>
        <p:txBody>
          <a:bodyPr wrap="square" rtlCol="0">
            <a:spAutoFit/>
          </a:bodyPr>
          <a:lstStyle/>
          <a:p>
            <a:endParaRPr lang="en-US" dirty="0"/>
          </a:p>
        </p:txBody>
      </p:sp>
      <p:pic>
        <p:nvPicPr>
          <p:cNvPr id="19" name="Picture 18" descr="A black background with white text&#10;&#10;Description automatically generated">
            <a:extLst>
              <a:ext uri="{FF2B5EF4-FFF2-40B4-BE49-F238E27FC236}">
                <a16:creationId xmlns:a16="http://schemas.microsoft.com/office/drawing/2014/main" id="{6CC05F35-426B-FD31-B0B0-49B931F3E8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8328" y="2486508"/>
            <a:ext cx="3048006" cy="646177"/>
          </a:xfrm>
          <a:prstGeom prst="rect">
            <a:avLst/>
          </a:prstGeom>
        </p:spPr>
      </p:pic>
    </p:spTree>
    <p:extLst>
      <p:ext uri="{BB962C8B-B14F-4D97-AF65-F5344CB8AC3E}">
        <p14:creationId xmlns:p14="http://schemas.microsoft.com/office/powerpoint/2010/main" val="373202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picture containing outdoor, ground, nature&#10;&#10;Description automatically generated">
            <a:extLst>
              <a:ext uri="{FF2B5EF4-FFF2-40B4-BE49-F238E27FC236}">
                <a16:creationId xmlns:a16="http://schemas.microsoft.com/office/drawing/2014/main" id="{ABEAA5BA-373F-2E0C-9C47-14129A6369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2" name="Title 1">
            <a:extLst>
              <a:ext uri="{FF2B5EF4-FFF2-40B4-BE49-F238E27FC236}">
                <a16:creationId xmlns:a16="http://schemas.microsoft.com/office/drawing/2014/main" id="{87B26E4B-6E73-B40B-D0F1-0FC87D2157AE}"/>
              </a:ext>
            </a:extLst>
          </p:cNvPr>
          <p:cNvSpPr>
            <a:spLocks noGrp="1"/>
          </p:cNvSpPr>
          <p:nvPr>
            <p:ph type="title"/>
          </p:nvPr>
        </p:nvSpPr>
        <p:spPr>
          <a:xfrm>
            <a:off x="-1" y="2932669"/>
            <a:ext cx="12191999" cy="939115"/>
          </a:xfrm>
          <a:solidFill>
            <a:schemeClr val="bg1">
              <a:alpha val="88000"/>
            </a:schemeClr>
          </a:solidFill>
        </p:spPr>
        <p:txBody>
          <a:bodyPr anchor="ctr"/>
          <a:lstStyle>
            <a:lvl1pPr>
              <a:defRPr sz="6000">
                <a:solidFill>
                  <a:schemeClr val="accent1">
                    <a:lumMod val="50000"/>
                  </a:schemeClr>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E1E30DB-392F-8E39-BF1B-08629F98375B}"/>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5" name="Footer Placeholder 4">
            <a:extLst>
              <a:ext uri="{FF2B5EF4-FFF2-40B4-BE49-F238E27FC236}">
                <a16:creationId xmlns:a16="http://schemas.microsoft.com/office/drawing/2014/main" id="{950B81DC-C831-C960-5744-2591648383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9D9822-2143-89E8-8D56-C29432ABACB3}"/>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284261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D601-DBE1-BF73-D56B-59B8BDB9EF0F}"/>
              </a:ext>
            </a:extLst>
          </p:cNvPr>
          <p:cNvSpPr>
            <a:spLocks noGrp="1"/>
          </p:cNvSpPr>
          <p:nvPr>
            <p:ph type="title"/>
          </p:nvPr>
        </p:nvSpPr>
        <p:spPr>
          <a:xfrm>
            <a:off x="838200" y="210064"/>
            <a:ext cx="10515600" cy="1050325"/>
          </a:xfrm>
        </p:spPr>
        <p:txBody>
          <a:bodyPr>
            <a:normAutofit/>
          </a:bodyPr>
          <a:lstStyle>
            <a:lvl1pPr algn="ctr">
              <a:defRPr sz="4000" b="1" cap="small" baseline="0">
                <a:solidFill>
                  <a:srgbClr val="0020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BA0F62-FE77-E0A9-50A6-A6CA3F0F30D9}"/>
              </a:ext>
            </a:extLst>
          </p:cNvPr>
          <p:cNvSpPr>
            <a:spLocks noGrp="1"/>
          </p:cNvSpPr>
          <p:nvPr>
            <p:ph idx="1"/>
          </p:nvPr>
        </p:nvSpPr>
        <p:spPr>
          <a:xfrm>
            <a:off x="380696" y="1408784"/>
            <a:ext cx="11467697" cy="5068215"/>
          </a:xfrm>
        </p:spPr>
        <p:txBody>
          <a:bodyPr>
            <a:normAutofit/>
          </a:bodyPr>
          <a:lstStyle>
            <a:lvl1pPr>
              <a:defRPr sz="2800">
                <a:solidFill>
                  <a:schemeClr val="tx1">
                    <a:lumMod val="75000"/>
                    <a:lumOff val="25000"/>
                  </a:schemeClr>
                </a:solidFill>
              </a:defRPr>
            </a:lvl1pPr>
            <a:lvl2pPr marL="685800" indent="-228600">
              <a:buFont typeface="Calibri" panose="020F0502020204030204" pitchFamily="34" charset="0"/>
              <a:buChar char="̶"/>
              <a:defRPr sz="2800">
                <a:solidFill>
                  <a:schemeClr val="tx1">
                    <a:lumMod val="75000"/>
                    <a:lumOff val="25000"/>
                  </a:schemeClr>
                </a:solidFill>
              </a:defRPr>
            </a:lvl2pPr>
            <a:lvl3pPr>
              <a:defRPr sz="2800">
                <a:solidFill>
                  <a:schemeClr val="tx1">
                    <a:lumMod val="75000"/>
                    <a:lumOff val="25000"/>
                  </a:schemeClr>
                </a:solidFill>
              </a:defRPr>
            </a:lvl3pPr>
            <a:lvl4pPr marL="1600200" indent="-228600">
              <a:buFont typeface="Calibri" panose="020F0502020204030204" pitchFamily="34" charset="0"/>
              <a:buChar cha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2F15CD-EFAC-CF2D-9639-8B2B2A1FC7A1}"/>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5" name="Footer Placeholder 4">
            <a:extLst>
              <a:ext uri="{FF2B5EF4-FFF2-40B4-BE49-F238E27FC236}">
                <a16:creationId xmlns:a16="http://schemas.microsoft.com/office/drawing/2014/main" id="{6B64EFCC-A944-C2C7-BF2A-C8BB82A65E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63A92-C8FD-42AD-7FF8-F2BB0245E57D}"/>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7" name="Rectangle 6">
            <a:extLst>
              <a:ext uri="{FF2B5EF4-FFF2-40B4-BE49-F238E27FC236}">
                <a16:creationId xmlns:a16="http://schemas.microsoft.com/office/drawing/2014/main" id="{1E6C1E83-E637-C99D-613E-C480DC666F98}"/>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50EA8DC-3F1A-F966-99E2-F571D85735FB}"/>
              </a:ext>
            </a:extLst>
          </p:cNvPr>
          <p:cNvGrpSpPr>
            <a:grpSpLocks noChangeAspect="1"/>
          </p:cNvGrpSpPr>
          <p:nvPr userDrawn="1"/>
        </p:nvGrpSpPr>
        <p:grpSpPr>
          <a:xfrm>
            <a:off x="380696" y="61669"/>
            <a:ext cx="930049" cy="669599"/>
            <a:chOff x="1345324" y="3720662"/>
            <a:chExt cx="1734207" cy="1240221"/>
          </a:xfrm>
        </p:grpSpPr>
        <p:sp>
          <p:nvSpPr>
            <p:cNvPr id="9" name="TextBox 8">
              <a:extLst>
                <a:ext uri="{FF2B5EF4-FFF2-40B4-BE49-F238E27FC236}">
                  <a16:creationId xmlns:a16="http://schemas.microsoft.com/office/drawing/2014/main" id="{C8629985-2F8E-4BBB-3B95-973E87B3CC43}"/>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0" name="Picture 9" descr="Text&#10;&#10;Description automatically generated">
              <a:extLst>
                <a:ext uri="{FF2B5EF4-FFF2-40B4-BE49-F238E27FC236}">
                  <a16:creationId xmlns:a16="http://schemas.microsoft.com/office/drawing/2014/main" id="{D94DDEB7-0017-CBD8-89E7-11EBC078D3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1" name="TextBox 10">
            <a:extLst>
              <a:ext uri="{FF2B5EF4-FFF2-40B4-BE49-F238E27FC236}">
                <a16:creationId xmlns:a16="http://schemas.microsoft.com/office/drawing/2014/main" id="{52F2E85D-AF59-0D3E-294E-26A9FE8C76B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912268810"/>
      </p:ext>
    </p:extLst>
  </p:cSld>
  <p:clrMapOvr>
    <a:masterClrMapping/>
  </p:clrMapOvr>
  <p:extLst>
    <p:ext uri="{DCECCB84-F9BA-43D5-87BE-67443E8EF086}">
      <p15:sldGuideLst xmlns:p15="http://schemas.microsoft.com/office/powerpoint/2012/main">
        <p15:guide id="2" pos="528" userDrawn="1">
          <p15:clr>
            <a:srgbClr val="FBAE40"/>
          </p15:clr>
        </p15:guide>
        <p15:guide id="3" pos="7152" userDrawn="1">
          <p15:clr>
            <a:srgbClr val="FBAE40"/>
          </p15:clr>
        </p15:guide>
        <p15:guide id="6"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2F15CD-EFAC-CF2D-9639-8B2B2A1FC7A1}"/>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5" name="Footer Placeholder 4">
            <a:extLst>
              <a:ext uri="{FF2B5EF4-FFF2-40B4-BE49-F238E27FC236}">
                <a16:creationId xmlns:a16="http://schemas.microsoft.com/office/drawing/2014/main" id="{6B64EFCC-A944-C2C7-BF2A-C8BB82A65E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63A92-C8FD-42AD-7FF8-F2BB0245E57D}"/>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7" name="Rectangle 6">
            <a:extLst>
              <a:ext uri="{FF2B5EF4-FFF2-40B4-BE49-F238E27FC236}">
                <a16:creationId xmlns:a16="http://schemas.microsoft.com/office/drawing/2014/main" id="{1E6C1E83-E637-C99D-613E-C480DC666F98}"/>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50EA8DC-3F1A-F966-99E2-F571D85735FB}"/>
              </a:ext>
            </a:extLst>
          </p:cNvPr>
          <p:cNvGrpSpPr>
            <a:grpSpLocks noChangeAspect="1"/>
          </p:cNvGrpSpPr>
          <p:nvPr userDrawn="1"/>
        </p:nvGrpSpPr>
        <p:grpSpPr>
          <a:xfrm>
            <a:off x="380696" y="61669"/>
            <a:ext cx="930049" cy="669599"/>
            <a:chOff x="1345324" y="3720662"/>
            <a:chExt cx="1734207" cy="1240221"/>
          </a:xfrm>
        </p:grpSpPr>
        <p:sp>
          <p:nvSpPr>
            <p:cNvPr id="9" name="TextBox 8">
              <a:extLst>
                <a:ext uri="{FF2B5EF4-FFF2-40B4-BE49-F238E27FC236}">
                  <a16:creationId xmlns:a16="http://schemas.microsoft.com/office/drawing/2014/main" id="{C8629985-2F8E-4BBB-3B95-973E87B3CC43}"/>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0" name="Picture 9" descr="Text&#10;&#10;Description automatically generated">
              <a:extLst>
                <a:ext uri="{FF2B5EF4-FFF2-40B4-BE49-F238E27FC236}">
                  <a16:creationId xmlns:a16="http://schemas.microsoft.com/office/drawing/2014/main" id="{D94DDEB7-0017-CBD8-89E7-11EBC078D3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1" name="TextBox 10">
            <a:extLst>
              <a:ext uri="{FF2B5EF4-FFF2-40B4-BE49-F238E27FC236}">
                <a16:creationId xmlns:a16="http://schemas.microsoft.com/office/drawing/2014/main" id="{52F2E85D-AF59-0D3E-294E-26A9FE8C76B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pic>
        <p:nvPicPr>
          <p:cNvPr id="12" name="Picture 11">
            <a:extLst>
              <a:ext uri="{FF2B5EF4-FFF2-40B4-BE49-F238E27FC236}">
                <a16:creationId xmlns:a16="http://schemas.microsoft.com/office/drawing/2014/main" id="{8971DCBE-B748-7F5F-FCDC-CE165F5C6AA1}"/>
              </a:ext>
            </a:extLst>
          </p:cNvPr>
          <p:cNvPicPr>
            <a:picLocks noChangeAspect="1"/>
          </p:cNvPicPr>
          <p:nvPr userDrawn="1"/>
        </p:nvPicPr>
        <p:blipFill rotWithShape="1">
          <a:blip r:embed="rId3"/>
          <a:srcRect l="4804" t="9290" b="4644"/>
          <a:stretch/>
        </p:blipFill>
        <p:spPr>
          <a:xfrm>
            <a:off x="2773740" y="657554"/>
            <a:ext cx="6644520" cy="4511096"/>
          </a:xfrm>
          <a:prstGeom prst="rect">
            <a:avLst/>
          </a:prstGeom>
        </p:spPr>
      </p:pic>
      <p:sp>
        <p:nvSpPr>
          <p:cNvPr id="13" name="TextBox 12">
            <a:extLst>
              <a:ext uri="{FF2B5EF4-FFF2-40B4-BE49-F238E27FC236}">
                <a16:creationId xmlns:a16="http://schemas.microsoft.com/office/drawing/2014/main" id="{F939C46F-BD90-45B1-F477-A222A3F9EF7C}"/>
              </a:ext>
            </a:extLst>
          </p:cNvPr>
          <p:cNvSpPr txBox="1"/>
          <p:nvPr userDrawn="1"/>
        </p:nvSpPr>
        <p:spPr>
          <a:xfrm>
            <a:off x="438539" y="5385327"/>
            <a:ext cx="11308702" cy="861774"/>
          </a:xfrm>
          <a:prstGeom prst="rect">
            <a:avLst/>
          </a:prstGeom>
          <a:noFill/>
        </p:spPr>
        <p:txBody>
          <a:bodyPr wrap="square">
            <a:spAutoFit/>
          </a:bodyPr>
          <a:lstStyle/>
          <a:p>
            <a:pPr algn="ctr">
              <a:lnSpc>
                <a:spcPts val="3000"/>
              </a:lnSpc>
            </a:pPr>
            <a:r>
              <a:rPr lang="en-US" sz="2450" b="1" spc="-80" dirty="0">
                <a:solidFill>
                  <a:srgbClr val="002060"/>
                </a:solidFill>
              </a:rPr>
              <a:t>Conn Maciel Carey is honored to announce that the firm has been recognized by Chambers</a:t>
            </a:r>
            <a:br>
              <a:rPr lang="en-US" sz="2450" b="1" spc="-80" dirty="0">
                <a:solidFill>
                  <a:srgbClr val="002060"/>
                </a:solidFill>
              </a:rPr>
            </a:br>
            <a:r>
              <a:rPr lang="en-US" sz="2450" b="1" spc="-80" dirty="0">
                <a:solidFill>
                  <a:srgbClr val="002060"/>
                </a:solidFill>
              </a:rPr>
              <a:t>as 1 of only 3 national law firms ranked in </a:t>
            </a:r>
            <a:r>
              <a:rPr lang="en-US" sz="2450" b="1" spc="-80" dirty="0">
                <a:solidFill>
                  <a:srgbClr val="F07D00"/>
                </a:solidFill>
                <a:hlinkClick r:id="rId4">
                  <a:extLst>
                    <a:ext uri="{A12FA001-AC4F-418D-AE19-62706E023703}">
                      <ahyp:hlinkClr xmlns:ahyp="http://schemas.microsoft.com/office/drawing/2018/hyperlinkcolor" val="tx"/>
                    </a:ext>
                  </a:extLst>
                </a:hlinkClick>
              </a:rPr>
              <a:t>Band 1 for Occupational Safety &amp; Health Law</a:t>
            </a:r>
            <a:endParaRPr lang="en-US" sz="2450" b="1" spc="-80" dirty="0"/>
          </a:p>
        </p:txBody>
      </p:sp>
    </p:spTree>
    <p:extLst>
      <p:ext uri="{BB962C8B-B14F-4D97-AF65-F5344CB8AC3E}">
        <p14:creationId xmlns:p14="http://schemas.microsoft.com/office/powerpoint/2010/main" val="2783841289"/>
      </p:ext>
    </p:extLst>
  </p:cSld>
  <p:clrMapOvr>
    <a:masterClrMapping/>
  </p:clrMapOvr>
  <p:extLst>
    <p:ext uri="{DCECCB84-F9BA-43D5-87BE-67443E8EF086}">
      <p15:sldGuideLst xmlns:p15="http://schemas.microsoft.com/office/powerpoint/2012/main">
        <p15:guide id="2" pos="528" userDrawn="1">
          <p15:clr>
            <a:srgbClr val="FBAE40"/>
          </p15:clr>
        </p15:guide>
        <p15:guide id="3" pos="7152" userDrawn="1">
          <p15:clr>
            <a:srgbClr val="FBAE40"/>
          </p15:clr>
        </p15:guide>
        <p15:guide id="6"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5171-73C3-59C9-A14D-A0516EBBA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73C46-3990-62B3-70BE-D20885195E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767A0C-493F-EFD8-588F-B61BD97EE7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17F02-18D0-C740-67F5-DB155C535A0D}"/>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6" name="Footer Placeholder 5">
            <a:extLst>
              <a:ext uri="{FF2B5EF4-FFF2-40B4-BE49-F238E27FC236}">
                <a16:creationId xmlns:a16="http://schemas.microsoft.com/office/drawing/2014/main" id="{D64DBF13-C06A-2FB5-EBE6-2E4FC2CB67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D16D93-7A34-2596-F32B-FA61F1A84A7F}"/>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8" name="Rectangle 7">
            <a:extLst>
              <a:ext uri="{FF2B5EF4-FFF2-40B4-BE49-F238E27FC236}">
                <a16:creationId xmlns:a16="http://schemas.microsoft.com/office/drawing/2014/main" id="{5C59021C-1CD7-3C5E-DB91-E0728FF0E2C6}"/>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9A8A9973-0865-DBCE-0AFC-A31F7C5345DA}"/>
              </a:ext>
            </a:extLst>
          </p:cNvPr>
          <p:cNvGrpSpPr>
            <a:grpSpLocks noChangeAspect="1"/>
          </p:cNvGrpSpPr>
          <p:nvPr userDrawn="1"/>
        </p:nvGrpSpPr>
        <p:grpSpPr>
          <a:xfrm>
            <a:off x="380696" y="61669"/>
            <a:ext cx="930049" cy="669599"/>
            <a:chOff x="1345324" y="3720662"/>
            <a:chExt cx="1734207" cy="1240221"/>
          </a:xfrm>
        </p:grpSpPr>
        <p:sp>
          <p:nvSpPr>
            <p:cNvPr id="10" name="TextBox 9">
              <a:extLst>
                <a:ext uri="{FF2B5EF4-FFF2-40B4-BE49-F238E27FC236}">
                  <a16:creationId xmlns:a16="http://schemas.microsoft.com/office/drawing/2014/main" id="{CC9E3576-C987-248A-2D74-6F762DB2F312}"/>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1" name="Picture 10" descr="Text&#10;&#10;Description automatically generated">
              <a:extLst>
                <a:ext uri="{FF2B5EF4-FFF2-40B4-BE49-F238E27FC236}">
                  <a16:creationId xmlns:a16="http://schemas.microsoft.com/office/drawing/2014/main" id="{C269C2F1-F7E6-C072-12DC-8F3CFFC41D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2" name="TextBox 11">
            <a:extLst>
              <a:ext uri="{FF2B5EF4-FFF2-40B4-BE49-F238E27FC236}">
                <a16:creationId xmlns:a16="http://schemas.microsoft.com/office/drawing/2014/main" id="{5EE28C58-A548-C97F-EE01-EB76165412DA}"/>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19595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2EFD-D829-A26D-3FC3-9B81A085A3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2A6CB2-6663-8541-6366-5C74D7DBF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62111-8B4C-7FD0-CC8C-46A107FA1D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DE7EA-F5A7-19A1-8625-11B30E016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2A81D-A829-5ACF-6AB3-170DBCC515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392BC5-24BB-8AA0-6703-25AE6D0006C1}"/>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8" name="Footer Placeholder 7">
            <a:extLst>
              <a:ext uri="{FF2B5EF4-FFF2-40B4-BE49-F238E27FC236}">
                <a16:creationId xmlns:a16="http://schemas.microsoft.com/office/drawing/2014/main" id="{6B682B26-72C1-33B7-FEF3-99CE5BAF2C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BB23507-B35E-F283-02E8-5F727F8FC9E0}"/>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10" name="Rectangle 9">
            <a:extLst>
              <a:ext uri="{FF2B5EF4-FFF2-40B4-BE49-F238E27FC236}">
                <a16:creationId xmlns:a16="http://schemas.microsoft.com/office/drawing/2014/main" id="{A6A39C71-5214-20D4-C7D3-737229015421}"/>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3561484-C31B-1F19-D46C-0E3835B13D07}"/>
              </a:ext>
            </a:extLst>
          </p:cNvPr>
          <p:cNvGrpSpPr>
            <a:grpSpLocks noChangeAspect="1"/>
          </p:cNvGrpSpPr>
          <p:nvPr userDrawn="1"/>
        </p:nvGrpSpPr>
        <p:grpSpPr>
          <a:xfrm>
            <a:off x="380696" y="61669"/>
            <a:ext cx="930049" cy="669599"/>
            <a:chOff x="1345324" y="3720662"/>
            <a:chExt cx="1734207" cy="1240221"/>
          </a:xfrm>
        </p:grpSpPr>
        <p:sp>
          <p:nvSpPr>
            <p:cNvPr id="12" name="TextBox 11">
              <a:extLst>
                <a:ext uri="{FF2B5EF4-FFF2-40B4-BE49-F238E27FC236}">
                  <a16:creationId xmlns:a16="http://schemas.microsoft.com/office/drawing/2014/main" id="{23D9442C-A298-F662-E5A4-C9E94E6EDDC3}"/>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3" name="Picture 12" descr="Text&#10;&#10;Description automatically generated">
              <a:extLst>
                <a:ext uri="{FF2B5EF4-FFF2-40B4-BE49-F238E27FC236}">
                  <a16:creationId xmlns:a16="http://schemas.microsoft.com/office/drawing/2014/main" id="{07B24AA5-D60B-F8B9-2B4A-462FAF04D8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4" name="TextBox 13">
            <a:extLst>
              <a:ext uri="{FF2B5EF4-FFF2-40B4-BE49-F238E27FC236}">
                <a16:creationId xmlns:a16="http://schemas.microsoft.com/office/drawing/2014/main" id="{76A0E777-7DBD-DFDE-1C3A-8F803FD14075}"/>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81925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0963-D900-929A-E8D0-8127AA992F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05BC18-FB1C-8564-47B7-A254267D5BA0}"/>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4" name="Footer Placeholder 3">
            <a:extLst>
              <a:ext uri="{FF2B5EF4-FFF2-40B4-BE49-F238E27FC236}">
                <a16:creationId xmlns:a16="http://schemas.microsoft.com/office/drawing/2014/main" id="{86DA9120-385A-166A-C948-90E35088D5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58F082C-3619-BCF0-6472-727611907822}"/>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6" name="Rectangle 5">
            <a:extLst>
              <a:ext uri="{FF2B5EF4-FFF2-40B4-BE49-F238E27FC236}">
                <a16:creationId xmlns:a16="http://schemas.microsoft.com/office/drawing/2014/main" id="{679BDBEF-E92E-9FDB-CCDE-C25F34AF6083}"/>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C1598BB5-3B86-D981-82DB-12AF239D8896}"/>
              </a:ext>
            </a:extLst>
          </p:cNvPr>
          <p:cNvGrpSpPr>
            <a:grpSpLocks noChangeAspect="1"/>
          </p:cNvGrpSpPr>
          <p:nvPr userDrawn="1"/>
        </p:nvGrpSpPr>
        <p:grpSpPr>
          <a:xfrm>
            <a:off x="380696" y="61669"/>
            <a:ext cx="930049" cy="669599"/>
            <a:chOff x="1345324" y="3720662"/>
            <a:chExt cx="1734207" cy="1240221"/>
          </a:xfrm>
        </p:grpSpPr>
        <p:sp>
          <p:nvSpPr>
            <p:cNvPr id="8" name="TextBox 7">
              <a:extLst>
                <a:ext uri="{FF2B5EF4-FFF2-40B4-BE49-F238E27FC236}">
                  <a16:creationId xmlns:a16="http://schemas.microsoft.com/office/drawing/2014/main" id="{7AACC36B-C6E2-D1CA-E181-251F5FC728A7}"/>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9" name="Picture 8" descr="Text&#10;&#10;Description automatically generated">
              <a:extLst>
                <a:ext uri="{FF2B5EF4-FFF2-40B4-BE49-F238E27FC236}">
                  <a16:creationId xmlns:a16="http://schemas.microsoft.com/office/drawing/2014/main" id="{F97E319D-D979-BDB1-5E58-87B16215A2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0" name="TextBox 9">
            <a:extLst>
              <a:ext uri="{FF2B5EF4-FFF2-40B4-BE49-F238E27FC236}">
                <a16:creationId xmlns:a16="http://schemas.microsoft.com/office/drawing/2014/main" id="{2B0A6C10-F255-9904-DFAA-182FA481DBFF}"/>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60268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6C76F-B59C-F55E-D095-B391F9D5CDFF}"/>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3" name="Footer Placeholder 2">
            <a:extLst>
              <a:ext uri="{FF2B5EF4-FFF2-40B4-BE49-F238E27FC236}">
                <a16:creationId xmlns:a16="http://schemas.microsoft.com/office/drawing/2014/main" id="{C0408253-C6E4-D4A2-92C1-ABCB53A937A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54C2C8-4190-4551-8F6F-AA387BEB361F}"/>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392772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E141-A605-E5A4-4F34-EF9A7DDEB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DAAB09-4BB6-FD78-C624-258BF66A2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551796-2C99-136B-2E0C-E6F8EC281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E875A-64BF-2576-28AD-B5D7FBF874EF}"/>
              </a:ext>
            </a:extLst>
          </p:cNvPr>
          <p:cNvSpPr>
            <a:spLocks noGrp="1"/>
          </p:cNvSpPr>
          <p:nvPr>
            <p:ph type="dt" sz="half" idx="10"/>
          </p:nvPr>
        </p:nvSpPr>
        <p:spPr/>
        <p:txBody>
          <a:bodyPr/>
          <a:lstStyle/>
          <a:p>
            <a:fld id="{ABA1104C-01C1-46EB-94FC-CBF769B334E8}" type="datetimeFigureOut">
              <a:rPr lang="en-US" smtClean="0"/>
              <a:t>11/29/2023</a:t>
            </a:fld>
            <a:endParaRPr lang="en-US" dirty="0"/>
          </a:p>
        </p:txBody>
      </p:sp>
      <p:sp>
        <p:nvSpPr>
          <p:cNvPr id="6" name="Footer Placeholder 5">
            <a:extLst>
              <a:ext uri="{FF2B5EF4-FFF2-40B4-BE49-F238E27FC236}">
                <a16:creationId xmlns:a16="http://schemas.microsoft.com/office/drawing/2014/main" id="{696EBD5D-DF7D-C07E-7B79-9AC672B311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CD6A5A-0F9D-545D-3EAC-59CEA79706F2}"/>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8" name="Rectangle 7">
            <a:extLst>
              <a:ext uri="{FF2B5EF4-FFF2-40B4-BE49-F238E27FC236}">
                <a16:creationId xmlns:a16="http://schemas.microsoft.com/office/drawing/2014/main" id="{8F3124AA-BF8D-5517-9EB1-7BA9C505F504}"/>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83447069-7ED1-E396-C2EF-B9349AE2CDEF}"/>
              </a:ext>
            </a:extLst>
          </p:cNvPr>
          <p:cNvGrpSpPr>
            <a:grpSpLocks noChangeAspect="1"/>
          </p:cNvGrpSpPr>
          <p:nvPr userDrawn="1"/>
        </p:nvGrpSpPr>
        <p:grpSpPr>
          <a:xfrm>
            <a:off x="380696" y="61669"/>
            <a:ext cx="930049" cy="669599"/>
            <a:chOff x="1345324" y="3720662"/>
            <a:chExt cx="1734207" cy="1240221"/>
          </a:xfrm>
        </p:grpSpPr>
        <p:sp>
          <p:nvSpPr>
            <p:cNvPr id="10" name="TextBox 9">
              <a:extLst>
                <a:ext uri="{FF2B5EF4-FFF2-40B4-BE49-F238E27FC236}">
                  <a16:creationId xmlns:a16="http://schemas.microsoft.com/office/drawing/2014/main" id="{06086167-2392-3B1D-B91A-D3CADA386519}"/>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1" name="Picture 10" descr="Text&#10;&#10;Description automatically generated">
              <a:extLst>
                <a:ext uri="{FF2B5EF4-FFF2-40B4-BE49-F238E27FC236}">
                  <a16:creationId xmlns:a16="http://schemas.microsoft.com/office/drawing/2014/main" id="{5783CF87-D9ED-C1AB-22F3-E3321B0A3A2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2" name="TextBox 11">
            <a:extLst>
              <a:ext uri="{FF2B5EF4-FFF2-40B4-BE49-F238E27FC236}">
                <a16:creationId xmlns:a16="http://schemas.microsoft.com/office/drawing/2014/main" id="{FD95E2D3-76A7-D150-F8D5-A2D5A264E02E}"/>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41650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CBF35-749B-AB32-79E4-5E7A4345EDF3}"/>
              </a:ext>
            </a:extLst>
          </p:cNvPr>
          <p:cNvSpPr>
            <a:spLocks noGrp="1"/>
          </p:cNvSpPr>
          <p:nvPr>
            <p:ph type="title"/>
          </p:nvPr>
        </p:nvSpPr>
        <p:spPr>
          <a:xfrm>
            <a:off x="838200" y="365125"/>
            <a:ext cx="105156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C4124F6-5748-7EED-6C11-4A071E52A23F}"/>
              </a:ext>
            </a:extLst>
          </p:cNvPr>
          <p:cNvSpPr>
            <a:spLocks noGrp="1"/>
          </p:cNvSpPr>
          <p:nvPr>
            <p:ph type="body" idx="1"/>
          </p:nvPr>
        </p:nvSpPr>
        <p:spPr>
          <a:xfrm>
            <a:off x="378941" y="1409700"/>
            <a:ext cx="11458832" cy="50831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DDB797-50A2-5803-E6A9-74DA017F9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1104C-01C1-46EB-94FC-CBF769B334E8}" type="datetimeFigureOut">
              <a:rPr lang="en-US" smtClean="0"/>
              <a:t>11/29/2023</a:t>
            </a:fld>
            <a:endParaRPr lang="en-US" dirty="0"/>
          </a:p>
        </p:txBody>
      </p:sp>
      <p:sp>
        <p:nvSpPr>
          <p:cNvPr id="5" name="Footer Placeholder 4">
            <a:extLst>
              <a:ext uri="{FF2B5EF4-FFF2-40B4-BE49-F238E27FC236}">
                <a16:creationId xmlns:a16="http://schemas.microsoft.com/office/drawing/2014/main" id="{DE342FB4-8149-8352-4F82-0A91D6659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91E54E-8404-BC32-36B5-955A15F4F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47217-0BB0-40A1-B366-2D2C750E4DBA}" type="slidenum">
              <a:rPr lang="en-US" smtClean="0"/>
              <a:t>‹#›</a:t>
            </a:fld>
            <a:endParaRPr lang="en-US" dirty="0"/>
          </a:p>
        </p:txBody>
      </p:sp>
    </p:spTree>
    <p:extLst>
      <p:ext uri="{BB962C8B-B14F-4D97-AF65-F5344CB8AC3E}">
        <p14:creationId xmlns:p14="http://schemas.microsoft.com/office/powerpoint/2010/main" val="1021671343"/>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62" r:id="rId3"/>
    <p:sldLayoutId id="2147483681" r:id="rId4"/>
    <p:sldLayoutId id="2147483664" r:id="rId5"/>
    <p:sldLayoutId id="2147483665" r:id="rId6"/>
    <p:sldLayoutId id="2147483666" r:id="rId7"/>
    <p:sldLayoutId id="2147483667" r:id="rId8"/>
    <p:sldLayoutId id="2147483668" r:id="rId9"/>
    <p:sldLayoutId id="2147483670" r:id="rId10"/>
    <p:sldLayoutId id="2147483671" r:id="rId11"/>
    <p:sldLayoutId id="2147483742" r:id="rId12"/>
    <p:sldLayoutId id="2147483735" r:id="rId13"/>
    <p:sldLayoutId id="2147483743" r:id="rId14"/>
  </p:sldLayoutIdLst>
  <p:txStyles>
    <p:titleStyle>
      <a:lvl1pPr algn="ctr" defTabSz="914400" rtl="0" eaLnBrk="1" latinLnBrk="0" hangingPunct="1">
        <a:lnSpc>
          <a:spcPct val="90000"/>
        </a:lnSpc>
        <a:spcBef>
          <a:spcPct val="0"/>
        </a:spcBef>
        <a:buNone/>
        <a:defRPr sz="4000" b="1" kern="1200" cap="small" baseline="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8" userDrawn="1">
          <p15:clr>
            <a:srgbClr val="F26B43"/>
          </p15:clr>
        </p15:guide>
        <p15:guide id="4" pos="7152" userDrawn="1">
          <p15:clr>
            <a:srgbClr val="F26B43"/>
          </p15:clr>
        </p15:guide>
        <p15:guide id="5" orient="horz" pos="888" userDrawn="1">
          <p15:clr>
            <a:srgbClr val="F26B43"/>
          </p15:clr>
        </p15:guide>
        <p15:guide id="6" orient="horz" pos="4080" userDrawn="1">
          <p15:clr>
            <a:srgbClr val="F26B43"/>
          </p15:clr>
        </p15:guide>
        <p15:guide id="7" pos="240" userDrawn="1">
          <p15:clr>
            <a:srgbClr val="F26B43"/>
          </p15:clr>
        </p15:guide>
        <p15:guide id="8" pos="74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nscala@connmaciel.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2BCC-DDFE-4C9D-3A51-1392DE831396}"/>
              </a:ext>
            </a:extLst>
          </p:cNvPr>
          <p:cNvSpPr>
            <a:spLocks noGrp="1"/>
          </p:cNvSpPr>
          <p:nvPr>
            <p:ph type="ctrTitle"/>
          </p:nvPr>
        </p:nvSpPr>
        <p:spPr/>
        <p:txBody>
          <a:bodyPr/>
          <a:lstStyle/>
          <a:p>
            <a:r>
              <a:rPr lang="en-US" dirty="0"/>
              <a:t>MSHA’s Proposed Silica Rule</a:t>
            </a:r>
          </a:p>
        </p:txBody>
      </p:sp>
      <p:sp>
        <p:nvSpPr>
          <p:cNvPr id="3" name="Subtitle 2">
            <a:extLst>
              <a:ext uri="{FF2B5EF4-FFF2-40B4-BE49-F238E27FC236}">
                <a16:creationId xmlns:a16="http://schemas.microsoft.com/office/drawing/2014/main" id="{3B335738-436F-06AA-7516-81BEAE3B3288}"/>
              </a:ext>
            </a:extLst>
          </p:cNvPr>
          <p:cNvSpPr>
            <a:spLocks noGrp="1"/>
          </p:cNvSpPr>
          <p:nvPr>
            <p:ph type="subTitle" idx="1"/>
          </p:nvPr>
        </p:nvSpPr>
        <p:spPr>
          <a:xfrm>
            <a:off x="1524000" y="4646349"/>
            <a:ext cx="9144000" cy="710514"/>
          </a:xfrm>
        </p:spPr>
        <p:txBody>
          <a:bodyPr>
            <a:noAutofit/>
          </a:bodyPr>
          <a:lstStyle/>
          <a:p>
            <a:r>
              <a:rPr lang="en-US" sz="2600" b="1" dirty="0" err="1">
                <a:solidFill>
                  <a:schemeClr val="accent2"/>
                </a:solidFill>
              </a:rPr>
              <a:t>IAAP</a:t>
            </a:r>
            <a:r>
              <a:rPr lang="en-US" sz="2600" b="1" dirty="0">
                <a:solidFill>
                  <a:schemeClr val="accent2"/>
                </a:solidFill>
              </a:rPr>
              <a:t> Annual Meeting and Convention</a:t>
            </a:r>
          </a:p>
          <a:p>
            <a:r>
              <a:rPr lang="en-US" sz="2600" b="1" dirty="0">
                <a:solidFill>
                  <a:schemeClr val="accent2"/>
                </a:solidFill>
              </a:rPr>
              <a:t>December 6, 2023</a:t>
            </a:r>
          </a:p>
        </p:txBody>
      </p:sp>
      <p:sp>
        <p:nvSpPr>
          <p:cNvPr id="4" name="Content Placeholder 3">
            <a:extLst>
              <a:ext uri="{FF2B5EF4-FFF2-40B4-BE49-F238E27FC236}">
                <a16:creationId xmlns:a16="http://schemas.microsoft.com/office/drawing/2014/main" id="{5AECD865-865F-3361-1A8B-5CB5DA1044D2}"/>
              </a:ext>
            </a:extLst>
          </p:cNvPr>
          <p:cNvSpPr>
            <a:spLocks noGrp="1"/>
          </p:cNvSpPr>
          <p:nvPr>
            <p:ph sz="quarter" idx="13"/>
          </p:nvPr>
        </p:nvSpPr>
        <p:spPr/>
        <p:txBody>
          <a:bodyPr>
            <a:normAutofit fontScale="92500" lnSpcReduction="20000"/>
          </a:bodyPr>
          <a:lstStyle/>
          <a:p>
            <a:r>
              <a:rPr lang="en-US" sz="4100" b="1" cap="small" dirty="0">
                <a:solidFill>
                  <a:srgbClr val="002060"/>
                </a:solidFill>
              </a:rPr>
              <a:t>Nicholas “Nick” W. Scala</a:t>
            </a:r>
          </a:p>
          <a:p>
            <a:r>
              <a:rPr lang="en-US" sz="2800" b="1" cap="small" dirty="0">
                <a:solidFill>
                  <a:srgbClr val="002060"/>
                </a:solidFill>
              </a:rPr>
              <a:t>Chair of Conn Maciel Carey’s MSHA </a:t>
            </a:r>
            <a:r>
              <a:rPr lang="en-US" sz="2000" b="1" cap="small" dirty="0">
                <a:solidFill>
                  <a:srgbClr val="002060"/>
                </a:solidFill>
                <a:latin typeface="Calibri" panose="020F0502020204030204" pitchFamily="34" charset="0"/>
                <a:cs typeface="Calibri" panose="020F0502020204030204" pitchFamily="34" charset="0"/>
              </a:rPr>
              <a:t>•</a:t>
            </a:r>
            <a:r>
              <a:rPr lang="en-US" sz="2800" b="1" cap="small" dirty="0">
                <a:solidFill>
                  <a:srgbClr val="002060"/>
                </a:solidFill>
              </a:rPr>
              <a:t> Workplace Safety Group</a:t>
            </a:r>
          </a:p>
          <a:p>
            <a:endParaRPr lang="en-US" dirty="0"/>
          </a:p>
        </p:txBody>
      </p:sp>
      <p:cxnSp>
        <p:nvCxnSpPr>
          <p:cNvPr id="5" name="Straight Connector 4">
            <a:extLst>
              <a:ext uri="{FF2B5EF4-FFF2-40B4-BE49-F238E27FC236}">
                <a16:creationId xmlns:a16="http://schemas.microsoft.com/office/drawing/2014/main" id="{033BEB47-1252-34D5-2763-B13F904C795C}"/>
              </a:ext>
            </a:extLst>
          </p:cNvPr>
          <p:cNvCxnSpPr/>
          <p:nvPr/>
        </p:nvCxnSpPr>
        <p:spPr>
          <a:xfrm>
            <a:off x="1524000" y="45440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AD53DF-6D8E-513D-ED90-994731C90D5C}"/>
              </a:ext>
            </a:extLst>
          </p:cNvPr>
          <p:cNvCxnSpPr/>
          <p:nvPr/>
        </p:nvCxnSpPr>
        <p:spPr>
          <a:xfrm>
            <a:off x="1528116" y="540111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9D7EC01-FBE3-8CD4-8BC4-73DCEACAADC6}"/>
              </a:ext>
            </a:extLst>
          </p:cNvPr>
          <p:cNvPicPr>
            <a:picLocks noChangeAspect="1"/>
          </p:cNvPicPr>
          <p:nvPr/>
        </p:nvPicPr>
        <p:blipFill>
          <a:blip r:embed="rId2"/>
          <a:stretch>
            <a:fillRect/>
          </a:stretch>
        </p:blipFill>
        <p:spPr>
          <a:xfrm>
            <a:off x="7946136" y="2026340"/>
            <a:ext cx="3054095" cy="1461000"/>
          </a:xfrm>
          <a:prstGeom prst="rect">
            <a:avLst/>
          </a:prstGeom>
        </p:spPr>
      </p:pic>
    </p:spTree>
    <p:extLst>
      <p:ext uri="{BB962C8B-B14F-4D97-AF65-F5344CB8AC3E}">
        <p14:creationId xmlns:p14="http://schemas.microsoft.com/office/powerpoint/2010/main" val="833777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Existing MSHA Enforcement Initiative</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fontScale="92500" lnSpcReduction="10000"/>
          </a:bodyPr>
          <a:lstStyle/>
          <a:p>
            <a:r>
              <a:rPr lang="en-US" sz="2300" b="1" i="1" dirty="0">
                <a:solidFill>
                  <a:srgbClr val="F28411"/>
                </a:solidFill>
                <a:latin typeface="Times New Roman" panose="02020603050405020304" pitchFamily="18" charset="0"/>
                <a:cs typeface="Times New Roman" panose="02020603050405020304" pitchFamily="18" charset="0"/>
              </a:rPr>
              <a:t>MSHA Silica Enforcement Initiative</a:t>
            </a:r>
            <a:br>
              <a:rPr lang="en-US" sz="2300" b="1" i="1" dirty="0">
                <a:solidFill>
                  <a:srgbClr val="F28411"/>
                </a:solidFill>
                <a:latin typeface="Times New Roman" panose="02020603050405020304" pitchFamily="18" charset="0"/>
                <a:cs typeface="Times New Roman" panose="02020603050405020304" pitchFamily="18" charset="0"/>
              </a:rPr>
            </a:br>
            <a:endParaRPr lang="en-US" sz="2300" b="1" i="1" dirty="0">
              <a:solidFill>
                <a:srgbClr val="F28411"/>
              </a:solidFill>
              <a:latin typeface="Times New Roman" panose="02020603050405020304" pitchFamily="18" charset="0"/>
              <a:cs typeface="Times New Roman" panose="02020603050405020304" pitchFamily="18" charset="0"/>
            </a:endParaRPr>
          </a:p>
          <a:p>
            <a:pPr lvl="1">
              <a:buFont typeface="+mj-lt"/>
              <a:buAutoNum type="arabicPeriod" startAt="4"/>
            </a:pPr>
            <a:r>
              <a:rPr lang="en-US" sz="2300" b="0" i="0" dirty="0">
                <a:solidFill>
                  <a:srgbClr val="212121"/>
                </a:solidFill>
                <a:effectLst/>
                <a:latin typeface="Times New Roman" panose="02020603050405020304" pitchFamily="18" charset="0"/>
                <a:cs typeface="Times New Roman" panose="02020603050405020304" pitchFamily="18" charset="0"/>
              </a:rPr>
              <a:t> Miners’ Voice </a:t>
            </a:r>
          </a:p>
          <a:p>
            <a:pPr lvl="2" fontAlgn="t"/>
            <a:r>
              <a:rPr lang="en-US" sz="2300" b="0" i="1" dirty="0">
                <a:solidFill>
                  <a:srgbClr val="212121"/>
                </a:solidFill>
                <a:effectLst/>
                <a:latin typeface="Times New Roman" panose="02020603050405020304" pitchFamily="18" charset="0"/>
                <a:cs typeface="Times New Roman" panose="02020603050405020304" pitchFamily="18" charset="0"/>
              </a:rPr>
              <a:t>MSHA will reinvigorate efforts to educate miners about their rights to make hazardous condition complaints and their protections against retaliation and discrimination. </a:t>
            </a:r>
          </a:p>
          <a:p>
            <a:pPr lvl="2" fontAlgn="t"/>
            <a:r>
              <a:rPr lang="en-US" sz="2300" b="0" i="1" dirty="0">
                <a:solidFill>
                  <a:srgbClr val="212121"/>
                </a:solidFill>
                <a:effectLst/>
                <a:latin typeface="Times New Roman" panose="02020603050405020304" pitchFamily="18" charset="0"/>
                <a:cs typeface="Times New Roman" panose="02020603050405020304" pitchFamily="18" charset="0"/>
              </a:rPr>
              <a:t>MSHA will ensure that miners are aware of their right to: </a:t>
            </a:r>
          </a:p>
          <a:p>
            <a:pPr lvl="3" fontAlgn="t"/>
            <a:r>
              <a:rPr lang="en-US" sz="2300" b="0" i="1" dirty="0">
                <a:solidFill>
                  <a:srgbClr val="212121"/>
                </a:solidFill>
                <a:effectLst/>
                <a:latin typeface="Times New Roman" panose="02020603050405020304" pitchFamily="18" charset="0"/>
                <a:cs typeface="Times New Roman" panose="02020603050405020304" pitchFamily="18" charset="0"/>
              </a:rPr>
              <a:t>Accompany an MSHA inspector. </a:t>
            </a:r>
            <a:br>
              <a:rPr lang="en-US" sz="2300" b="0" i="1" dirty="0">
                <a:solidFill>
                  <a:srgbClr val="212121"/>
                </a:solidFill>
                <a:effectLst/>
                <a:latin typeface="Times New Roman" panose="02020603050405020304" pitchFamily="18" charset="0"/>
                <a:cs typeface="Times New Roman" panose="02020603050405020304" pitchFamily="18" charset="0"/>
              </a:rPr>
            </a:br>
            <a:r>
              <a:rPr lang="en-US" sz="2300" b="0" i="1" dirty="0">
                <a:solidFill>
                  <a:srgbClr val="212121"/>
                </a:solidFill>
                <a:effectLst/>
                <a:latin typeface="Times New Roman" panose="02020603050405020304" pitchFamily="18" charset="0"/>
                <a:cs typeface="Times New Roman" panose="02020603050405020304" pitchFamily="18" charset="0"/>
              </a:rPr>
              <a:t> </a:t>
            </a:r>
          </a:p>
          <a:p>
            <a:pPr lvl="3" fontAlgn="t"/>
            <a:r>
              <a:rPr lang="en-US" sz="2300" b="0" i="1" dirty="0">
                <a:solidFill>
                  <a:srgbClr val="212121"/>
                </a:solidFill>
                <a:effectLst/>
                <a:latin typeface="Times New Roman" panose="02020603050405020304" pitchFamily="18" charset="0"/>
                <a:cs typeface="Times New Roman" panose="02020603050405020304" pitchFamily="18" charset="0"/>
              </a:rPr>
              <a:t>Obtain an immediate MSHA inspection if they believe safety or health hazards exists. </a:t>
            </a:r>
            <a:br>
              <a:rPr lang="en-US" sz="2300" b="0" i="1" dirty="0">
                <a:solidFill>
                  <a:srgbClr val="212121"/>
                </a:solidFill>
                <a:effectLst/>
                <a:latin typeface="Times New Roman" panose="02020603050405020304" pitchFamily="18" charset="0"/>
                <a:cs typeface="Times New Roman" panose="02020603050405020304" pitchFamily="18" charset="0"/>
              </a:rPr>
            </a:br>
            <a:r>
              <a:rPr lang="en-US" sz="2300" b="0" i="1" dirty="0">
                <a:solidFill>
                  <a:srgbClr val="212121"/>
                </a:solidFill>
                <a:effectLst/>
                <a:latin typeface="Times New Roman" panose="02020603050405020304" pitchFamily="18" charset="0"/>
                <a:cs typeface="Times New Roman" panose="02020603050405020304" pitchFamily="18" charset="0"/>
              </a:rPr>
              <a:t> </a:t>
            </a:r>
          </a:p>
          <a:p>
            <a:pPr lvl="3" fontAlgn="t"/>
            <a:r>
              <a:rPr lang="en-US" sz="2300" b="0" i="1" dirty="0">
                <a:solidFill>
                  <a:srgbClr val="212121"/>
                </a:solidFill>
                <a:effectLst/>
                <a:latin typeface="Times New Roman" panose="02020603050405020304" pitchFamily="18" charset="0"/>
                <a:cs typeface="Times New Roman" panose="02020603050405020304" pitchFamily="18" charset="0"/>
              </a:rPr>
              <a:t>Identify hazardous conditions and refuse unsafe work without fear of retaliation and discrimination. </a:t>
            </a:r>
            <a:br>
              <a:rPr lang="en-US" sz="2300" b="0" i="1" dirty="0">
                <a:solidFill>
                  <a:srgbClr val="212121"/>
                </a:solidFill>
                <a:effectLst/>
                <a:latin typeface="Times New Roman" panose="02020603050405020304" pitchFamily="18" charset="0"/>
                <a:cs typeface="Times New Roman" panose="02020603050405020304" pitchFamily="18" charset="0"/>
              </a:rPr>
            </a:br>
            <a:r>
              <a:rPr lang="en-US" sz="2300" b="0" i="1" dirty="0">
                <a:solidFill>
                  <a:srgbClr val="212121"/>
                </a:solidFill>
                <a:effectLst/>
                <a:latin typeface="Times New Roman" panose="02020603050405020304" pitchFamily="18" charset="0"/>
                <a:cs typeface="Times New Roman" panose="02020603050405020304" pitchFamily="18" charset="0"/>
              </a:rPr>
              <a:t> </a:t>
            </a:r>
          </a:p>
          <a:p>
            <a:pPr lvl="3" fontAlgn="t"/>
            <a:r>
              <a:rPr lang="en-US" sz="2300" b="0" i="1" dirty="0">
                <a:solidFill>
                  <a:srgbClr val="212121"/>
                </a:solidFill>
                <a:effectLst/>
                <a:latin typeface="Times New Roman" panose="02020603050405020304" pitchFamily="18" charset="0"/>
                <a:cs typeface="Times New Roman" panose="02020603050405020304" pitchFamily="18" charset="0"/>
              </a:rPr>
              <a:t>Additional information will be posted on the MSHA’s website. </a:t>
            </a:r>
            <a:br>
              <a:rPr lang="en-US" sz="2300" b="0" i="1" dirty="0">
                <a:solidFill>
                  <a:srgbClr val="212121"/>
                </a:solidFill>
                <a:effectLst/>
                <a:latin typeface="Times New Roman" panose="02020603050405020304" pitchFamily="18" charset="0"/>
                <a:cs typeface="Times New Roman" panose="02020603050405020304" pitchFamily="18" charset="0"/>
              </a:rPr>
            </a:br>
            <a:r>
              <a:rPr lang="en-US" sz="2300" b="0" i="1" dirty="0">
                <a:solidFill>
                  <a:srgbClr val="212121"/>
                </a:solidFill>
                <a:effectLst/>
                <a:latin typeface="Times New Roman" panose="02020603050405020304" pitchFamily="18" charset="0"/>
                <a:cs typeface="Times New Roman" panose="02020603050405020304" pitchFamily="18" charset="0"/>
              </a:rPr>
              <a:t> </a:t>
            </a:r>
            <a:endParaRPr lang="en-US" sz="2300" b="0" dirty="0">
              <a:solidFill>
                <a:srgbClr val="212121"/>
              </a:solidFill>
              <a:effectLst/>
              <a:latin typeface="Times New Roman" panose="02020603050405020304" pitchFamily="18" charset="0"/>
              <a:cs typeface="Times New Roman" panose="02020603050405020304" pitchFamily="18" charset="0"/>
            </a:endParaRPr>
          </a:p>
          <a:p>
            <a:pPr lvl="3" fontAlgn="t"/>
            <a:r>
              <a:rPr lang="en-US" sz="2300" b="0" i="1" dirty="0">
                <a:solidFill>
                  <a:srgbClr val="212121"/>
                </a:solidFill>
                <a:effectLst/>
                <a:latin typeface="Times New Roman" panose="02020603050405020304" pitchFamily="18" charset="0"/>
                <a:cs typeface="Times New Roman" panose="02020603050405020304" pitchFamily="18" charset="0"/>
              </a:rPr>
              <a:t>Compliance assistance materials will be provided through the Educational Field and Small Mine Services staff</a:t>
            </a:r>
            <a:r>
              <a:rPr lang="en-US" sz="2300" b="0" dirty="0">
                <a:solidFill>
                  <a:srgbClr val="212121"/>
                </a:solidFill>
                <a:effectLst/>
                <a:latin typeface="Times New Roman" panose="02020603050405020304" pitchFamily="18" charset="0"/>
                <a:cs typeface="Times New Roman" panose="02020603050405020304" pitchFamily="18" charset="0"/>
              </a:rPr>
              <a:t>.  </a:t>
            </a:r>
          </a:p>
          <a:p>
            <a:endParaRPr lang="en-US" dirty="0"/>
          </a:p>
          <a:p>
            <a:pPr marL="457200" lvl="1" indent="0">
              <a:buNone/>
            </a:pPr>
            <a:endParaRPr lang="en-US" sz="2600" b="0" i="1"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sz="2400" i="1" dirty="0">
              <a:latin typeface="Times New Roman" panose="02020603050405020304" pitchFamily="18" charset="0"/>
              <a:cs typeface="Times New Roman" panose="02020603050405020304" pitchFamily="18" charset="0"/>
            </a:endParaRPr>
          </a:p>
          <a:p>
            <a:pPr marL="0" indent="0">
              <a:buNone/>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52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6CCE-DA82-FEFE-A8E3-2D1BB12C9D81}"/>
              </a:ext>
            </a:extLst>
          </p:cNvPr>
          <p:cNvSpPr>
            <a:spLocks noGrp="1"/>
          </p:cNvSpPr>
          <p:nvPr>
            <p:ph type="title"/>
          </p:nvPr>
        </p:nvSpPr>
        <p:spPr/>
        <p:txBody>
          <a:bodyPr/>
          <a:lstStyle/>
          <a:p>
            <a:r>
              <a:rPr lang="en-US" dirty="0"/>
              <a:t>MSHA’s Proposed Rule</a:t>
            </a:r>
          </a:p>
        </p:txBody>
      </p:sp>
    </p:spTree>
    <p:extLst>
      <p:ext uri="{BB962C8B-B14F-4D97-AF65-F5344CB8AC3E}">
        <p14:creationId xmlns:p14="http://schemas.microsoft.com/office/powerpoint/2010/main" val="228602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MSHA’s Proposed Rule for RCS</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2000" b="1" i="1" u="none" strike="noStrike" baseline="0" dirty="0">
                <a:solidFill>
                  <a:srgbClr val="000000"/>
                </a:solidFill>
                <a:latin typeface="Times New Roman" panose="02020603050405020304" pitchFamily="18" charset="0"/>
                <a:cs typeface="Times New Roman" panose="02020603050405020304" pitchFamily="18" charset="0"/>
              </a:rPr>
              <a:t>Lowering Miners’ Exposure to Respirable Crystalline Silica and Improving Respiratory Protection </a:t>
            </a:r>
            <a:br>
              <a:rPr lang="en-US" sz="2000" b="1" i="1" u="none" strike="noStrike" baseline="0" dirty="0">
                <a:solidFill>
                  <a:srgbClr val="000000"/>
                </a:solidFill>
                <a:latin typeface="Times New Roman" panose="02020603050405020304" pitchFamily="18" charset="0"/>
                <a:cs typeface="Times New Roman" panose="02020603050405020304" pitchFamily="18" charset="0"/>
              </a:rPr>
            </a:br>
            <a:endParaRPr lang="en-US" sz="2000" b="1" i="1" u="none" strike="noStrike" baseline="0" dirty="0">
              <a:solidFill>
                <a:srgbClr val="000000"/>
              </a:solidFill>
              <a:latin typeface="Times New Roman" panose="02020603050405020304" pitchFamily="18" charset="0"/>
              <a:cs typeface="Times New Roman" panose="02020603050405020304" pitchFamily="18" charset="0"/>
            </a:endParaRPr>
          </a:p>
          <a:p>
            <a:r>
              <a:rPr lang="en-US" sz="2000" b="1" i="1" dirty="0">
                <a:solidFill>
                  <a:srgbClr val="000000"/>
                </a:solidFill>
                <a:latin typeface="Times New Roman" panose="02020603050405020304" pitchFamily="18" charset="0"/>
                <a:cs typeface="Times New Roman" panose="02020603050405020304" pitchFamily="18" charset="0"/>
              </a:rPr>
              <a:t>Proposes creation of new part in 30 CFR, Part 60 - Uniform Mine Health Regulations (subpart M)</a:t>
            </a:r>
          </a:p>
          <a:p>
            <a:r>
              <a:rPr lang="en-US" sz="2000" b="1" i="1" dirty="0">
                <a:solidFill>
                  <a:srgbClr val="000000"/>
                </a:solidFill>
                <a:latin typeface="Times New Roman" panose="02020603050405020304" pitchFamily="18" charset="0"/>
                <a:cs typeface="Times New Roman" panose="02020603050405020304" pitchFamily="18" charset="0"/>
              </a:rPr>
              <a:t>Part 60 – Respirable Crystalline Silica</a:t>
            </a:r>
          </a:p>
          <a:p>
            <a:pPr marL="457200" lvl="1" indent="0">
              <a:buNone/>
            </a:pPr>
            <a:endParaRPr lang="en-US" sz="2000" b="1" i="1" dirty="0">
              <a:solidFill>
                <a:srgbClr val="000000"/>
              </a:solidFill>
              <a:latin typeface="Times New Roman" panose="02020603050405020304" pitchFamily="18" charset="0"/>
              <a:cs typeface="Times New Roman" panose="02020603050405020304" pitchFamily="18" charset="0"/>
            </a:endParaRPr>
          </a:p>
          <a:p>
            <a:pPr lvl="1"/>
            <a:r>
              <a:rPr lang="en-US" sz="1800" b="1" i="1" u="none" strike="noStrike" baseline="0" dirty="0">
                <a:solidFill>
                  <a:srgbClr val="F28411"/>
                </a:solidFill>
                <a:latin typeface="Times New Roman" panose="02020603050405020304" pitchFamily="18" charset="0"/>
                <a:cs typeface="Times New Roman" panose="02020603050405020304" pitchFamily="18" charset="0"/>
              </a:rPr>
              <a:t>60.1 Scope; effective date.</a:t>
            </a:r>
          </a:p>
          <a:p>
            <a:pPr lvl="1"/>
            <a:r>
              <a:rPr lang="en-US" sz="1800" b="1" i="1" u="none" strike="noStrike" baseline="0" dirty="0">
                <a:solidFill>
                  <a:srgbClr val="F28411"/>
                </a:solidFill>
                <a:latin typeface="Times New Roman" panose="02020603050405020304" pitchFamily="18" charset="0"/>
                <a:cs typeface="Times New Roman" panose="02020603050405020304" pitchFamily="18" charset="0"/>
              </a:rPr>
              <a:t>60.2 Definitions.</a:t>
            </a:r>
          </a:p>
          <a:p>
            <a:pPr lvl="1"/>
            <a:r>
              <a:rPr lang="fr-FR" sz="1800" b="1" i="1" u="none" strike="noStrike" baseline="0" dirty="0">
                <a:solidFill>
                  <a:srgbClr val="F28411"/>
                </a:solidFill>
                <a:latin typeface="Times New Roman" panose="02020603050405020304" pitchFamily="18" charset="0"/>
                <a:cs typeface="Times New Roman" panose="02020603050405020304" pitchFamily="18" charset="0"/>
              </a:rPr>
              <a:t>60.10 Permissible Exposure Limit (PEL).</a:t>
            </a:r>
          </a:p>
          <a:p>
            <a:pPr lvl="1"/>
            <a:r>
              <a:rPr lang="en-US" sz="1800" b="1" i="1" u="none" strike="noStrike" baseline="0" dirty="0">
                <a:solidFill>
                  <a:srgbClr val="F28411"/>
                </a:solidFill>
                <a:latin typeface="Times New Roman" panose="02020603050405020304" pitchFamily="18" charset="0"/>
                <a:cs typeface="Times New Roman" panose="02020603050405020304" pitchFamily="18" charset="0"/>
              </a:rPr>
              <a:t>60.11 Methods of compliance.</a:t>
            </a:r>
          </a:p>
          <a:p>
            <a:pPr lvl="1"/>
            <a:r>
              <a:rPr lang="en-US" sz="1800" b="1" i="1" u="none" strike="noStrike" baseline="0" dirty="0">
                <a:solidFill>
                  <a:srgbClr val="F28411"/>
                </a:solidFill>
                <a:latin typeface="Times New Roman" panose="02020603050405020304" pitchFamily="18" charset="0"/>
                <a:cs typeface="Times New Roman" panose="02020603050405020304" pitchFamily="18" charset="0"/>
              </a:rPr>
              <a:t>60.12 Exposure monitoring.</a:t>
            </a:r>
          </a:p>
          <a:p>
            <a:pPr lvl="1"/>
            <a:r>
              <a:rPr lang="en-US" sz="1800" b="1" i="1" u="none" strike="noStrike" baseline="0" dirty="0">
                <a:solidFill>
                  <a:srgbClr val="F28411"/>
                </a:solidFill>
                <a:latin typeface="Times New Roman" panose="02020603050405020304" pitchFamily="18" charset="0"/>
                <a:cs typeface="Times New Roman" panose="02020603050405020304" pitchFamily="18" charset="0"/>
              </a:rPr>
              <a:t>60.13 Corrective actions.</a:t>
            </a:r>
          </a:p>
          <a:p>
            <a:pPr lvl="1"/>
            <a:r>
              <a:rPr lang="en-US" sz="1800" b="1" i="1" u="none" strike="noStrike" baseline="0" dirty="0">
                <a:solidFill>
                  <a:srgbClr val="F28411"/>
                </a:solidFill>
                <a:latin typeface="Times New Roman" panose="02020603050405020304" pitchFamily="18" charset="0"/>
                <a:cs typeface="Times New Roman" panose="02020603050405020304" pitchFamily="18" charset="0"/>
              </a:rPr>
              <a:t>60.14 Respiratory protection.</a:t>
            </a:r>
          </a:p>
          <a:p>
            <a:pPr lvl="1"/>
            <a:r>
              <a:rPr lang="en-US" sz="1800" b="1" i="1" u="none" strike="noStrike" baseline="0" dirty="0">
                <a:solidFill>
                  <a:srgbClr val="F28411"/>
                </a:solidFill>
                <a:latin typeface="Times New Roman" panose="02020603050405020304" pitchFamily="18" charset="0"/>
                <a:cs typeface="Times New Roman" panose="02020603050405020304" pitchFamily="18" charset="0"/>
              </a:rPr>
              <a:t>60.15 Medical surveillance for metal and nonmetal miners.</a:t>
            </a:r>
          </a:p>
          <a:p>
            <a:pPr lvl="1"/>
            <a:r>
              <a:rPr lang="en-US" sz="1800" b="1" i="1" u="none" strike="noStrike" baseline="0" dirty="0">
                <a:solidFill>
                  <a:srgbClr val="F28411"/>
                </a:solidFill>
                <a:latin typeface="Times New Roman" panose="02020603050405020304" pitchFamily="18" charset="0"/>
                <a:cs typeface="Times New Roman" panose="02020603050405020304" pitchFamily="18" charset="0"/>
              </a:rPr>
              <a:t>60.16 Recordkeeping requirements.</a:t>
            </a:r>
          </a:p>
          <a:p>
            <a:pPr lvl="1"/>
            <a:r>
              <a:rPr lang="en-US" sz="1800" b="1" i="1" u="none" strike="noStrike" baseline="0" dirty="0">
                <a:solidFill>
                  <a:srgbClr val="F28411"/>
                </a:solidFill>
                <a:latin typeface="Times New Roman" panose="02020603050405020304" pitchFamily="18" charset="0"/>
                <a:cs typeface="Times New Roman" panose="02020603050405020304" pitchFamily="18" charset="0"/>
              </a:rPr>
              <a:t>60.17 Severability.</a:t>
            </a:r>
            <a:endParaRPr lang="en-US" sz="2000" b="1" i="1" dirty="0">
              <a:solidFill>
                <a:srgbClr val="F2841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27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Proposed Changes</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1800" b="1" i="1" dirty="0">
                <a:solidFill>
                  <a:srgbClr val="000000"/>
                </a:solidFill>
                <a:latin typeface="Times New Roman" panose="02020603050405020304" pitchFamily="18" charset="0"/>
                <a:cs typeface="Times New Roman" panose="02020603050405020304" pitchFamily="18" charset="0"/>
              </a:rPr>
              <a:t>§60.10 – Permissible Exposure Level (PEL)</a:t>
            </a:r>
          </a:p>
          <a:p>
            <a:pPr lvl="1"/>
            <a:r>
              <a:rPr lang="en-US" sz="1800" b="0" i="0" u="none" strike="noStrike" baseline="0" dirty="0">
                <a:latin typeface="TimesNewRomanPSMT"/>
              </a:rPr>
              <a:t>The mine operator shall ensure that no miner is exposed to an airborne concentration of respirable crystalline silica </a:t>
            </a:r>
            <a:r>
              <a:rPr lang="en-US" sz="1800" b="1" i="1" u="none" strike="noStrike" baseline="0" dirty="0">
                <a:solidFill>
                  <a:srgbClr val="F28411"/>
                </a:solidFill>
                <a:latin typeface="TimesNewRomanPSMT"/>
              </a:rPr>
              <a:t>in excess of 50μg/m³ for a full-shift exposure, calculated as an 8-hour TWA</a:t>
            </a:r>
            <a:r>
              <a:rPr lang="en-US" sz="1800" b="0" i="0" u="none" strike="noStrike" baseline="0" dirty="0">
                <a:latin typeface="TimesNewRomanPSMT"/>
              </a:rPr>
              <a:t>.</a:t>
            </a:r>
            <a:br>
              <a:rPr lang="en-US" sz="2000" dirty="0">
                <a:solidFill>
                  <a:srgbClr val="000000"/>
                </a:solidFill>
                <a:latin typeface="Times New Roman" panose="02020603050405020304" pitchFamily="18" charset="0"/>
                <a:cs typeface="Times New Roman" panose="02020603050405020304" pitchFamily="18" charset="0"/>
              </a:rPr>
            </a:br>
            <a:endParaRPr lang="en-US" sz="2000" dirty="0">
              <a:solidFill>
                <a:srgbClr val="000000"/>
              </a:solidFill>
              <a:latin typeface="Times New Roman" panose="02020603050405020304" pitchFamily="18" charset="0"/>
              <a:cs typeface="Times New Roman" panose="02020603050405020304" pitchFamily="18" charset="0"/>
            </a:endParaRPr>
          </a:p>
          <a:p>
            <a:r>
              <a:rPr lang="en-US" sz="2000" b="1" i="1" dirty="0">
                <a:solidFill>
                  <a:srgbClr val="000000"/>
                </a:solidFill>
                <a:latin typeface="Times New Roman" panose="02020603050405020304" pitchFamily="18" charset="0"/>
                <a:cs typeface="Times New Roman" panose="02020603050405020304" pitchFamily="18" charset="0"/>
              </a:rPr>
              <a:t>§60.2 – Definitions: </a:t>
            </a:r>
          </a:p>
          <a:p>
            <a:pPr lvl="1"/>
            <a:r>
              <a:rPr lang="en-US" sz="2000" b="1" i="1" dirty="0">
                <a:solidFill>
                  <a:srgbClr val="F28411"/>
                </a:solidFill>
                <a:latin typeface="Times New Roman" panose="02020603050405020304" pitchFamily="18" charset="0"/>
                <a:cs typeface="Times New Roman" panose="02020603050405020304" pitchFamily="18" charset="0"/>
              </a:rPr>
              <a:t>Action Level: </a:t>
            </a:r>
            <a:r>
              <a:rPr lang="en-US" sz="1800" b="0" i="0" u="none" strike="noStrike" baseline="0" dirty="0">
                <a:solidFill>
                  <a:srgbClr val="F28411"/>
                </a:solidFill>
                <a:latin typeface="TimesNewRomanPSMT"/>
              </a:rPr>
              <a:t>means an airborne concentration of respirable crystalline silica of 25 micrograms per cubic meter of air (μg/m³) for a full-shift exposure, calculated as an 8-hour time weighted average (TWA).</a:t>
            </a:r>
            <a:endParaRPr lang="en-US" sz="1800" dirty="0">
              <a:solidFill>
                <a:srgbClr val="F28411"/>
              </a:solidFill>
              <a:latin typeface="TimesNewRomanPSMT"/>
            </a:endParaRPr>
          </a:p>
          <a:p>
            <a:pPr marL="457200" lvl="1" indent="0">
              <a:buNone/>
            </a:pPr>
            <a:endParaRPr lang="en-US" sz="1800" dirty="0">
              <a:solidFill>
                <a:srgbClr val="F28411"/>
              </a:solidFill>
              <a:latin typeface="TimesNewRomanPSMT"/>
            </a:endParaRPr>
          </a:p>
          <a:p>
            <a:r>
              <a:rPr lang="en-US" sz="2000" b="1" i="1" dirty="0">
                <a:solidFill>
                  <a:srgbClr val="000000"/>
                </a:solidFill>
                <a:latin typeface="Times New Roman" panose="02020603050405020304" pitchFamily="18" charset="0"/>
                <a:cs typeface="Times New Roman" panose="02020603050405020304" pitchFamily="18" charset="0"/>
              </a:rPr>
              <a:t>§60.11 – Methods of Compliance: </a:t>
            </a:r>
          </a:p>
          <a:p>
            <a:pPr marL="457200" lvl="1" indent="0">
              <a:buNone/>
            </a:pPr>
            <a:r>
              <a:rPr lang="en-US" sz="1800" b="0" i="1" u="none" strike="noStrike" baseline="0" dirty="0">
                <a:solidFill>
                  <a:srgbClr val="F28411"/>
                </a:solidFill>
                <a:latin typeface="TimesNewRomanPSMT"/>
              </a:rPr>
              <a:t>(a) The </a:t>
            </a:r>
            <a:r>
              <a:rPr lang="en-US" sz="1800" b="1" i="1" u="none" strike="noStrike" baseline="0" dirty="0">
                <a:solidFill>
                  <a:srgbClr val="F28411"/>
                </a:solidFill>
                <a:latin typeface="TimesNewRomanPSMT"/>
              </a:rPr>
              <a:t>mine operator shall</a:t>
            </a:r>
            <a:r>
              <a:rPr lang="en-US" sz="1800" b="0" i="1" u="none" strike="noStrike" baseline="0" dirty="0">
                <a:solidFill>
                  <a:srgbClr val="F28411"/>
                </a:solidFill>
                <a:latin typeface="TimesNewRomanPSMT"/>
              </a:rPr>
              <a:t> install, use, and maintain feasible engineering controls, supplemented by administrative controls when necessary, to keep each miner's exposure at or below the PEL, except as specified in § 60.14.</a:t>
            </a:r>
            <a:br>
              <a:rPr lang="en-US" sz="1800" b="0" i="1" u="none" strike="noStrike" baseline="0" dirty="0">
                <a:solidFill>
                  <a:srgbClr val="F28411"/>
                </a:solidFill>
                <a:latin typeface="TimesNewRomanPSMT"/>
              </a:rPr>
            </a:br>
            <a:endParaRPr lang="en-US" sz="1800" b="0" i="1" u="none" strike="noStrike" baseline="0" dirty="0">
              <a:solidFill>
                <a:srgbClr val="F28411"/>
              </a:solidFill>
              <a:latin typeface="TimesNewRomanPSMT"/>
            </a:endParaRPr>
          </a:p>
          <a:p>
            <a:pPr marL="457200" lvl="1" indent="0">
              <a:buNone/>
            </a:pPr>
            <a:r>
              <a:rPr lang="en-US" sz="1800" b="0" i="1" u="none" strike="noStrike" baseline="0" dirty="0">
                <a:solidFill>
                  <a:srgbClr val="F28411"/>
                </a:solidFill>
                <a:latin typeface="TimesNewRomanPSMT"/>
              </a:rPr>
              <a:t>(b) </a:t>
            </a:r>
            <a:r>
              <a:rPr lang="en-US" sz="1800" b="1" i="1" u="none" strike="noStrike" baseline="0" dirty="0">
                <a:solidFill>
                  <a:srgbClr val="F28411"/>
                </a:solidFill>
                <a:latin typeface="TimesNewRomanPSMT"/>
              </a:rPr>
              <a:t>Rotation of miners shall not be considered an acceptable administrative control used for compliance with this part.</a:t>
            </a:r>
            <a:endParaRPr lang="en-US" sz="1800" b="0" i="0" u="none" strike="noStrike" baseline="0" dirty="0">
              <a:solidFill>
                <a:srgbClr val="F28411"/>
              </a:solidFill>
              <a:latin typeface="TimesNewRomanPSMT"/>
            </a:endParaRPr>
          </a:p>
        </p:txBody>
      </p:sp>
    </p:spTree>
    <p:extLst>
      <p:ext uri="{BB962C8B-B14F-4D97-AF65-F5344CB8AC3E}">
        <p14:creationId xmlns:p14="http://schemas.microsoft.com/office/powerpoint/2010/main" val="236559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Compliance Methods</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2000" b="1" i="1" dirty="0">
                <a:solidFill>
                  <a:srgbClr val="000000"/>
                </a:solidFill>
                <a:latin typeface="Times New Roman" panose="02020603050405020304" pitchFamily="18" charset="0"/>
                <a:cs typeface="Times New Roman" panose="02020603050405020304" pitchFamily="18" charset="0"/>
              </a:rPr>
              <a:t>§60.11 – Methods of Compliance: </a:t>
            </a:r>
          </a:p>
          <a:p>
            <a:pPr marL="457200" lvl="1" indent="0">
              <a:buNone/>
            </a:pPr>
            <a:r>
              <a:rPr lang="en-US" sz="1800" b="0" i="1" u="none" strike="noStrike" baseline="0" dirty="0">
                <a:solidFill>
                  <a:srgbClr val="F28411"/>
                </a:solidFill>
                <a:latin typeface="TimesNewRomanPSMT"/>
              </a:rPr>
              <a:t>(a) The </a:t>
            </a:r>
            <a:r>
              <a:rPr lang="en-US" sz="1800" b="1" i="1" u="none" strike="noStrike" baseline="0" dirty="0">
                <a:solidFill>
                  <a:srgbClr val="F28411"/>
                </a:solidFill>
                <a:latin typeface="TimesNewRomanPSMT"/>
              </a:rPr>
              <a:t>mine operator shall</a:t>
            </a:r>
            <a:r>
              <a:rPr lang="en-US" sz="1800" b="0" i="1" u="none" strike="noStrike" baseline="0" dirty="0">
                <a:solidFill>
                  <a:srgbClr val="F28411"/>
                </a:solidFill>
                <a:latin typeface="TimesNewRomanPSMT"/>
              </a:rPr>
              <a:t> install, use, and maintain feasible engineering controls, supplemented by administrative controls when necessary, to keep each miner's exposure at or below the PEL, except as specified in § 60.14.</a:t>
            </a:r>
            <a:br>
              <a:rPr lang="en-US" sz="1800" b="0" i="1" u="none" strike="noStrike" baseline="0" dirty="0">
                <a:solidFill>
                  <a:srgbClr val="F28411"/>
                </a:solidFill>
                <a:latin typeface="TimesNewRomanPSMT"/>
              </a:rPr>
            </a:br>
            <a:endParaRPr lang="en-US" sz="1800" b="0" i="1" u="none" strike="noStrike" baseline="0" dirty="0">
              <a:solidFill>
                <a:srgbClr val="F28411"/>
              </a:solidFill>
              <a:latin typeface="TimesNewRomanPSMT"/>
            </a:endParaRPr>
          </a:p>
          <a:p>
            <a:pPr marL="457200" lvl="1" indent="0">
              <a:buNone/>
            </a:pPr>
            <a:r>
              <a:rPr lang="en-US" sz="1800" b="0" i="1" u="none" strike="noStrike" baseline="0" dirty="0">
                <a:solidFill>
                  <a:srgbClr val="F28411"/>
                </a:solidFill>
                <a:latin typeface="TimesNewRomanPSMT"/>
              </a:rPr>
              <a:t>(b) </a:t>
            </a:r>
            <a:r>
              <a:rPr lang="en-US" sz="1800" b="1" i="1" u="none" strike="noStrike" baseline="0" dirty="0">
                <a:solidFill>
                  <a:srgbClr val="F28411"/>
                </a:solidFill>
                <a:latin typeface="TimesNewRomanPSMT"/>
              </a:rPr>
              <a:t>Rotation of miners shall not be considered an acceptable administrative control used for compliance with this part.</a:t>
            </a:r>
          </a:p>
          <a:p>
            <a:pPr marL="457200" lvl="1" indent="0">
              <a:buNone/>
            </a:pPr>
            <a:endParaRPr lang="en-US" sz="1800" b="1" i="1" dirty="0">
              <a:solidFill>
                <a:srgbClr val="F28411"/>
              </a:solidFill>
              <a:latin typeface="TimesNewRomanPSMT"/>
            </a:endParaRPr>
          </a:p>
          <a:p>
            <a:r>
              <a:rPr lang="en-US" sz="1800" dirty="0">
                <a:latin typeface="TimesNewRomanPSMT"/>
              </a:rPr>
              <a:t>Engineering controls are prioritized over administrative controls, including use of respiratory protection. </a:t>
            </a:r>
          </a:p>
          <a:p>
            <a:pPr lvl="1"/>
            <a:r>
              <a:rPr lang="en-US" sz="1800" u="none" strike="noStrike" baseline="0" dirty="0">
                <a:latin typeface="TimesNewRomanPSMT"/>
              </a:rPr>
              <a:t>Examples provided by MSHA include ventilation systems, dust suppression, enclosed cabs with filtered breathing air, water sprays, etc. </a:t>
            </a:r>
          </a:p>
          <a:p>
            <a:pPr lvl="1"/>
            <a:r>
              <a:rPr lang="en-US" sz="1800" dirty="0">
                <a:latin typeface="TimesNewRomanPSMT"/>
              </a:rPr>
              <a:t>This is consistent with what MSHA’s approach the last few years when overexposures are identified</a:t>
            </a:r>
          </a:p>
          <a:p>
            <a:pPr lvl="1"/>
            <a:r>
              <a:rPr lang="en-US" sz="1800" dirty="0">
                <a:latin typeface="TimesNewRomanPSMT"/>
              </a:rPr>
              <a:t>Places burden on operators to update equipment and/or processes to bring RCS exposure below PEL and Action Level (AL)</a:t>
            </a:r>
            <a:br>
              <a:rPr lang="en-US" sz="1800" dirty="0">
                <a:latin typeface="TimesNewRomanPSMT"/>
              </a:rPr>
            </a:br>
            <a:endParaRPr lang="en-US" sz="1800" dirty="0">
              <a:latin typeface="TimesNewRomanPSMT"/>
            </a:endParaRPr>
          </a:p>
          <a:p>
            <a:r>
              <a:rPr lang="en-US" sz="1800" dirty="0">
                <a:latin typeface="TimesNewRomanPSMT"/>
              </a:rPr>
              <a:t>Administrative controls are stated as a </a:t>
            </a:r>
            <a:r>
              <a:rPr lang="en-US" sz="1800" i="1" dirty="0">
                <a:latin typeface="TimesNewRomanPSMT"/>
              </a:rPr>
              <a:t>supplement</a:t>
            </a:r>
            <a:r>
              <a:rPr lang="en-US" sz="1800" dirty="0">
                <a:latin typeface="TimesNewRomanPSMT"/>
              </a:rPr>
              <a:t> to engineering. MSHA identifies the following as administrative controls, housekeeping, work positions, cleaning of spills, and measure to prevent contamination of clothing.</a:t>
            </a:r>
            <a:br>
              <a:rPr lang="en-US" sz="1800" dirty="0">
                <a:latin typeface="TimesNewRomanPSMT"/>
              </a:rPr>
            </a:br>
            <a:endParaRPr lang="en-US" sz="1800" dirty="0">
              <a:latin typeface="TimesNewRomanPSMT"/>
            </a:endParaRPr>
          </a:p>
          <a:p>
            <a:pPr lvl="1"/>
            <a:endParaRPr lang="en-US" sz="1800" u="none" strike="noStrike" baseline="0" dirty="0">
              <a:latin typeface="TimesNewRomanPSMT"/>
            </a:endParaRPr>
          </a:p>
        </p:txBody>
      </p:sp>
    </p:spTree>
    <p:extLst>
      <p:ext uri="{BB962C8B-B14F-4D97-AF65-F5344CB8AC3E}">
        <p14:creationId xmlns:p14="http://schemas.microsoft.com/office/powerpoint/2010/main" val="160860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6CCE-DA82-FEFE-A8E3-2D1BB12C9D81}"/>
              </a:ext>
            </a:extLst>
          </p:cNvPr>
          <p:cNvSpPr>
            <a:spLocks noGrp="1"/>
          </p:cNvSpPr>
          <p:nvPr>
            <p:ph type="title"/>
          </p:nvPr>
        </p:nvSpPr>
        <p:spPr/>
        <p:txBody>
          <a:bodyPr/>
          <a:lstStyle/>
          <a:p>
            <a:r>
              <a:rPr lang="en-US" dirty="0"/>
              <a:t>Monitoring/Testing</a:t>
            </a:r>
          </a:p>
        </p:txBody>
      </p:sp>
    </p:spTree>
    <p:extLst>
      <p:ext uri="{BB962C8B-B14F-4D97-AF65-F5344CB8AC3E}">
        <p14:creationId xmlns:p14="http://schemas.microsoft.com/office/powerpoint/2010/main" val="122070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43768C73-B4D8-3924-EEEB-CA448496808B}"/>
              </a:ext>
            </a:extLst>
          </p:cNvPr>
          <p:cNvSpPr/>
          <p:nvPr/>
        </p:nvSpPr>
        <p:spPr>
          <a:xfrm>
            <a:off x="238124" y="60585"/>
            <a:ext cx="7630587" cy="115625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numCol="2" rtlCol="0" anchor="t"/>
          <a:lstStyle/>
          <a:p>
            <a:r>
              <a:rPr lang="en-US" sz="1600" b="1" u="sng" dirty="0">
                <a:solidFill>
                  <a:schemeClr val="tx1"/>
                </a:solidFill>
              </a:rPr>
              <a:t>SAMPLING REQUIREMENTS</a:t>
            </a:r>
          </a:p>
          <a:p>
            <a:pPr marL="285750" indent="-285750">
              <a:buFont typeface="Arial" panose="020B0604020202020204" pitchFamily="34" charset="0"/>
              <a:buChar char="•"/>
            </a:pPr>
            <a:r>
              <a:rPr lang="en-US" sz="1400" dirty="0">
                <a:solidFill>
                  <a:schemeClr val="tx1"/>
                </a:solidFill>
              </a:rPr>
              <a:t>Sample during “typical mining activities”</a:t>
            </a:r>
          </a:p>
          <a:p>
            <a:pPr marL="285750" indent="-285750">
              <a:buFont typeface="Arial" panose="020B0604020202020204" pitchFamily="34" charset="0"/>
              <a:buChar char="•"/>
            </a:pPr>
            <a:r>
              <a:rPr lang="en-US" sz="1400" dirty="0">
                <a:solidFill>
                  <a:schemeClr val="tx1"/>
                </a:solidFill>
              </a:rPr>
              <a:t>Representative sampling: 2+ miners doing </a:t>
            </a:r>
            <a:br>
              <a:rPr lang="en-US" sz="1400" dirty="0">
                <a:solidFill>
                  <a:schemeClr val="tx1"/>
                </a:solidFill>
              </a:rPr>
            </a:br>
            <a:r>
              <a:rPr lang="en-US" sz="1400" dirty="0">
                <a:solidFill>
                  <a:schemeClr val="tx1"/>
                </a:solidFill>
              </a:rPr>
              <a:t>same task, same shift, same work area</a:t>
            </a:r>
          </a:p>
          <a:p>
            <a:pPr marL="285750" indent="-285750">
              <a:buFont typeface="Arial" panose="020B0604020202020204" pitchFamily="34" charset="0"/>
              <a:buChar char="•"/>
            </a:pPr>
            <a:r>
              <a:rPr lang="en-US" sz="1400" dirty="0">
                <a:solidFill>
                  <a:schemeClr val="tx1"/>
                </a:solidFill>
              </a:rPr>
              <a:t>Full-shift sample; time weighted average</a:t>
            </a:r>
          </a:p>
          <a:p>
            <a:pPr marL="285750" indent="-285750">
              <a:buFont typeface="Arial" panose="020B0604020202020204" pitchFamily="34" charset="0"/>
              <a:buChar char="•"/>
            </a:pPr>
            <a:r>
              <a:rPr lang="en-US" sz="1400" dirty="0">
                <a:solidFill>
                  <a:schemeClr val="tx1"/>
                </a:solidFill>
              </a:rPr>
              <a:t>Breathing zone air samples</a:t>
            </a:r>
          </a:p>
          <a:p>
            <a:pPr marL="285750" indent="-285750">
              <a:buFont typeface="Arial" panose="020B0604020202020204" pitchFamily="34" charset="0"/>
              <a:buChar char="•"/>
            </a:pPr>
            <a:r>
              <a:rPr lang="en-US" sz="1400" dirty="0">
                <a:solidFill>
                  <a:schemeClr val="tx1"/>
                </a:solidFill>
              </a:rPr>
              <a:t>Post sampling results 31 days; retain 2 years</a:t>
            </a:r>
          </a:p>
        </p:txBody>
      </p:sp>
      <p:grpSp>
        <p:nvGrpSpPr>
          <p:cNvPr id="132" name="Group 131">
            <a:extLst>
              <a:ext uri="{FF2B5EF4-FFF2-40B4-BE49-F238E27FC236}">
                <a16:creationId xmlns:a16="http://schemas.microsoft.com/office/drawing/2014/main" id="{DC542427-0A6C-A532-E5BC-944CF8289C10}"/>
              </a:ext>
            </a:extLst>
          </p:cNvPr>
          <p:cNvGrpSpPr/>
          <p:nvPr/>
        </p:nvGrpSpPr>
        <p:grpSpPr>
          <a:xfrm>
            <a:off x="97392" y="1349754"/>
            <a:ext cx="11585681" cy="5167051"/>
            <a:chOff x="59429" y="357354"/>
            <a:chExt cx="11620944" cy="6089991"/>
          </a:xfrm>
        </p:grpSpPr>
        <p:sp>
          <p:nvSpPr>
            <p:cNvPr id="4" name="Oval 3">
              <a:extLst>
                <a:ext uri="{FF2B5EF4-FFF2-40B4-BE49-F238E27FC236}">
                  <a16:creationId xmlns:a16="http://schemas.microsoft.com/office/drawing/2014/main" id="{06FB12BD-F850-D1B5-A45F-D30689A8ED5A}"/>
                </a:ext>
              </a:extLst>
            </p:cNvPr>
            <p:cNvSpPr/>
            <p:nvPr/>
          </p:nvSpPr>
          <p:spPr>
            <a:xfrm>
              <a:off x="4335951" y="357354"/>
              <a:ext cx="2885577" cy="78116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Baseline Sampling (within 180 days of rule) </a:t>
              </a:r>
            </a:p>
          </p:txBody>
        </p:sp>
        <p:sp>
          <p:nvSpPr>
            <p:cNvPr id="5" name="Oval 4">
              <a:extLst>
                <a:ext uri="{FF2B5EF4-FFF2-40B4-BE49-F238E27FC236}">
                  <a16:creationId xmlns:a16="http://schemas.microsoft.com/office/drawing/2014/main" id="{310FBFCA-A790-56DE-8328-19F9097F85B2}"/>
                </a:ext>
              </a:extLst>
            </p:cNvPr>
            <p:cNvSpPr/>
            <p:nvPr/>
          </p:nvSpPr>
          <p:spPr>
            <a:xfrm>
              <a:off x="1296837" y="1005069"/>
              <a:ext cx="1280376" cy="433010"/>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&lt;25</a:t>
              </a:r>
            </a:p>
          </p:txBody>
        </p:sp>
        <p:sp>
          <p:nvSpPr>
            <p:cNvPr id="6" name="Oval 5">
              <a:extLst>
                <a:ext uri="{FF2B5EF4-FFF2-40B4-BE49-F238E27FC236}">
                  <a16:creationId xmlns:a16="http://schemas.microsoft.com/office/drawing/2014/main" id="{B4A6F50F-EB55-DB5C-F52D-E062252C0FA7}"/>
                </a:ext>
              </a:extLst>
            </p:cNvPr>
            <p:cNvSpPr/>
            <p:nvPr/>
          </p:nvSpPr>
          <p:spPr>
            <a:xfrm>
              <a:off x="5087573" y="1465028"/>
              <a:ext cx="1280376" cy="433010"/>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25-50</a:t>
              </a:r>
            </a:p>
          </p:txBody>
        </p:sp>
        <p:sp>
          <p:nvSpPr>
            <p:cNvPr id="7" name="Oval 6">
              <a:extLst>
                <a:ext uri="{FF2B5EF4-FFF2-40B4-BE49-F238E27FC236}">
                  <a16:creationId xmlns:a16="http://schemas.microsoft.com/office/drawing/2014/main" id="{0557C8AE-DD99-7B62-E3BF-50A7C5E3C1C4}"/>
                </a:ext>
              </a:extLst>
            </p:cNvPr>
            <p:cNvSpPr/>
            <p:nvPr/>
          </p:nvSpPr>
          <p:spPr>
            <a:xfrm>
              <a:off x="9058762" y="991299"/>
              <a:ext cx="1280376" cy="43301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&gt;50</a:t>
              </a:r>
            </a:p>
          </p:txBody>
        </p:sp>
        <p:sp>
          <p:nvSpPr>
            <p:cNvPr id="15" name="Oval 14">
              <a:extLst>
                <a:ext uri="{FF2B5EF4-FFF2-40B4-BE49-F238E27FC236}">
                  <a16:creationId xmlns:a16="http://schemas.microsoft.com/office/drawing/2014/main" id="{7D386B9A-B0F0-2CCB-A4A2-9071CF5017A6}"/>
                </a:ext>
              </a:extLst>
            </p:cNvPr>
            <p:cNvSpPr/>
            <p:nvPr/>
          </p:nvSpPr>
          <p:spPr>
            <a:xfrm>
              <a:off x="59429" y="1777155"/>
              <a:ext cx="3520543" cy="1325583"/>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Verify:</a:t>
              </a:r>
            </a:p>
            <a:p>
              <a:pPr marL="342900" indent="-342900" algn="ctr">
                <a:buAutoNum type="arabicPeriod"/>
              </a:pPr>
              <a:r>
                <a:rPr lang="en-US" sz="1400" dirty="0"/>
                <a:t>Prior 12 months of data</a:t>
              </a:r>
            </a:p>
            <a:p>
              <a:pPr marL="342900" indent="-342900" algn="ctr">
                <a:buAutoNum type="arabicPeriod"/>
              </a:pPr>
              <a:r>
                <a:rPr lang="en-US" sz="1400" dirty="0"/>
                <a:t>Objective data</a:t>
              </a:r>
            </a:p>
            <a:p>
              <a:pPr marL="342900" indent="-342900" algn="ctr">
                <a:buAutoNum type="arabicPeriod"/>
              </a:pPr>
              <a:r>
                <a:rPr lang="en-US" sz="1400" dirty="0"/>
                <a:t>Re-sample w/in 3 months</a:t>
              </a:r>
            </a:p>
          </p:txBody>
        </p:sp>
        <p:sp>
          <p:nvSpPr>
            <p:cNvPr id="16" name="Oval 15">
              <a:extLst>
                <a:ext uri="{FF2B5EF4-FFF2-40B4-BE49-F238E27FC236}">
                  <a16:creationId xmlns:a16="http://schemas.microsoft.com/office/drawing/2014/main" id="{01BD8106-0586-FA2B-63D4-AA19ABC0A618}"/>
                </a:ext>
              </a:extLst>
            </p:cNvPr>
            <p:cNvSpPr/>
            <p:nvPr/>
          </p:nvSpPr>
          <p:spPr>
            <a:xfrm>
              <a:off x="4213193" y="4260235"/>
              <a:ext cx="2850552" cy="116375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Qualitative Evaluation</a:t>
              </a:r>
            </a:p>
            <a:p>
              <a:pPr algn="ctr"/>
              <a:r>
                <a:rPr lang="en-US" sz="1400" dirty="0"/>
                <a:t>Every 6 months (+create record; post for 31 days)</a:t>
              </a:r>
            </a:p>
          </p:txBody>
        </p:sp>
        <p:sp>
          <p:nvSpPr>
            <p:cNvPr id="3" name="Oval 2">
              <a:extLst>
                <a:ext uri="{FF2B5EF4-FFF2-40B4-BE49-F238E27FC236}">
                  <a16:creationId xmlns:a16="http://schemas.microsoft.com/office/drawing/2014/main" id="{89670C7E-D386-2B92-C9FB-DEEA674D0B6D}"/>
                </a:ext>
              </a:extLst>
            </p:cNvPr>
            <p:cNvSpPr/>
            <p:nvPr/>
          </p:nvSpPr>
          <p:spPr>
            <a:xfrm>
              <a:off x="4606825" y="2252520"/>
              <a:ext cx="2063287" cy="830319"/>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Periodic Sampling every 3 months </a:t>
              </a:r>
            </a:p>
          </p:txBody>
        </p:sp>
        <p:sp>
          <p:nvSpPr>
            <p:cNvPr id="10" name="Oval 9">
              <a:extLst>
                <a:ext uri="{FF2B5EF4-FFF2-40B4-BE49-F238E27FC236}">
                  <a16:creationId xmlns:a16="http://schemas.microsoft.com/office/drawing/2014/main" id="{A3A3B6FB-F524-FCA3-5615-4F1936B3C510}"/>
                </a:ext>
              </a:extLst>
            </p:cNvPr>
            <p:cNvSpPr/>
            <p:nvPr/>
          </p:nvSpPr>
          <p:spPr>
            <a:xfrm>
              <a:off x="9945089" y="2042772"/>
              <a:ext cx="1735283" cy="50653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Corrective Actions</a:t>
              </a:r>
            </a:p>
          </p:txBody>
        </p:sp>
        <p:sp>
          <p:nvSpPr>
            <p:cNvPr id="11" name="Oval 10">
              <a:extLst>
                <a:ext uri="{FF2B5EF4-FFF2-40B4-BE49-F238E27FC236}">
                  <a16:creationId xmlns:a16="http://schemas.microsoft.com/office/drawing/2014/main" id="{5709D1DA-C1FE-A5C7-22EE-6F2273E7D29F}"/>
                </a:ext>
              </a:extLst>
            </p:cNvPr>
            <p:cNvSpPr/>
            <p:nvPr/>
          </p:nvSpPr>
          <p:spPr>
            <a:xfrm>
              <a:off x="9755799" y="3647383"/>
              <a:ext cx="1924574" cy="50653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Corrective Action Sample</a:t>
              </a:r>
            </a:p>
          </p:txBody>
        </p:sp>
        <p:cxnSp>
          <p:nvCxnSpPr>
            <p:cNvPr id="19" name="Connector: Curved 18">
              <a:extLst>
                <a:ext uri="{FF2B5EF4-FFF2-40B4-BE49-F238E27FC236}">
                  <a16:creationId xmlns:a16="http://schemas.microsoft.com/office/drawing/2014/main" id="{A94EDD96-A572-E092-A720-1A1B68C93ECD}"/>
                </a:ext>
              </a:extLst>
            </p:cNvPr>
            <p:cNvCxnSpPr>
              <a:cxnSpLocks/>
              <a:stCxn id="11" idx="6"/>
              <a:endCxn id="7" idx="6"/>
            </p:cNvCxnSpPr>
            <p:nvPr/>
          </p:nvCxnSpPr>
          <p:spPr>
            <a:xfrm flipH="1" flipV="1">
              <a:off x="10339137" y="1207803"/>
              <a:ext cx="1341236" cy="2692848"/>
            </a:xfrm>
            <a:prstGeom prst="curvedConnector3">
              <a:avLst>
                <a:gd name="adj1" fmla="val -1717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434731D5-45F5-3C06-F47D-5C00AB17A4C3}"/>
                </a:ext>
              </a:extLst>
            </p:cNvPr>
            <p:cNvCxnSpPr>
              <a:cxnSpLocks/>
              <a:endCxn id="10" idx="0"/>
            </p:cNvCxnSpPr>
            <p:nvPr/>
          </p:nvCxnSpPr>
          <p:spPr>
            <a:xfrm>
              <a:off x="9831519" y="1424309"/>
              <a:ext cx="981212" cy="618463"/>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AB7F979F-AA62-0EBF-DF8D-34D9B2F706E0}"/>
                </a:ext>
              </a:extLst>
            </p:cNvPr>
            <p:cNvCxnSpPr>
              <a:cxnSpLocks/>
              <a:stCxn id="5" idx="2"/>
              <a:endCxn id="15" idx="1"/>
            </p:cNvCxnSpPr>
            <p:nvPr/>
          </p:nvCxnSpPr>
          <p:spPr>
            <a:xfrm rot="10800000" flipV="1">
              <a:off x="575000" y="1221573"/>
              <a:ext cx="721837" cy="749709"/>
            </a:xfrm>
            <a:prstGeom prst="curved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496E0A64-4A57-8DDD-8DA2-A83F2C35D901}"/>
                </a:ext>
              </a:extLst>
            </p:cNvPr>
            <p:cNvCxnSpPr>
              <a:cxnSpLocks/>
              <a:stCxn id="10" idx="4"/>
              <a:endCxn id="11" idx="0"/>
            </p:cNvCxnSpPr>
            <p:nvPr/>
          </p:nvCxnSpPr>
          <p:spPr>
            <a:xfrm rot="5400000">
              <a:off x="10216370" y="3051022"/>
              <a:ext cx="1098076" cy="94645"/>
            </a:xfrm>
            <a:prstGeom prst="curvedConnector3">
              <a:avLst>
                <a:gd name="adj1" fmla="val 5721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21D2E18-4D2F-5AA5-C4BA-CB50431ABAAE}"/>
                </a:ext>
              </a:extLst>
            </p:cNvPr>
            <p:cNvSpPr/>
            <p:nvPr/>
          </p:nvSpPr>
          <p:spPr>
            <a:xfrm>
              <a:off x="873985" y="3562065"/>
              <a:ext cx="1280376" cy="433010"/>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&lt;25</a:t>
              </a:r>
            </a:p>
          </p:txBody>
        </p:sp>
        <p:cxnSp>
          <p:nvCxnSpPr>
            <p:cNvPr id="42" name="Connector: Curved 41">
              <a:extLst>
                <a:ext uri="{FF2B5EF4-FFF2-40B4-BE49-F238E27FC236}">
                  <a16:creationId xmlns:a16="http://schemas.microsoft.com/office/drawing/2014/main" id="{2F3C8CD5-1D41-935E-B19D-F25B084ACA55}"/>
                </a:ext>
              </a:extLst>
            </p:cNvPr>
            <p:cNvCxnSpPr>
              <a:cxnSpLocks/>
              <a:stCxn id="15" idx="3"/>
              <a:endCxn id="38" idx="2"/>
            </p:cNvCxnSpPr>
            <p:nvPr/>
          </p:nvCxnSpPr>
          <p:spPr>
            <a:xfrm rot="16200000" flipH="1">
              <a:off x="289514" y="3194097"/>
              <a:ext cx="869959" cy="298985"/>
            </a:xfrm>
            <a:prstGeom prst="curved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984AF868-8752-7C33-B7FD-9C3D7C9077A0}"/>
                </a:ext>
              </a:extLst>
            </p:cNvPr>
            <p:cNvCxnSpPr>
              <a:cxnSpLocks/>
              <a:stCxn id="38" idx="4"/>
              <a:endCxn id="16" idx="2"/>
            </p:cNvCxnSpPr>
            <p:nvPr/>
          </p:nvCxnSpPr>
          <p:spPr>
            <a:xfrm rot="16200000" flipH="1">
              <a:off x="2440163" y="3069084"/>
              <a:ext cx="847040" cy="2699019"/>
            </a:xfrm>
            <a:prstGeom prst="curved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8D6510DA-067F-0AA6-30DE-783FF3DE1483}"/>
                </a:ext>
              </a:extLst>
            </p:cNvPr>
            <p:cNvSpPr/>
            <p:nvPr/>
          </p:nvSpPr>
          <p:spPr>
            <a:xfrm>
              <a:off x="2958250" y="5414997"/>
              <a:ext cx="1924574" cy="83406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No changes that will expose miners &gt;25</a:t>
              </a:r>
            </a:p>
          </p:txBody>
        </p:sp>
        <p:cxnSp>
          <p:nvCxnSpPr>
            <p:cNvPr id="50" name="Connector: Curved 49">
              <a:extLst>
                <a:ext uri="{FF2B5EF4-FFF2-40B4-BE49-F238E27FC236}">
                  <a16:creationId xmlns:a16="http://schemas.microsoft.com/office/drawing/2014/main" id="{17F06FD8-3BDF-F97D-2479-CC5C4D6AE806}"/>
                </a:ext>
              </a:extLst>
            </p:cNvPr>
            <p:cNvCxnSpPr>
              <a:cxnSpLocks/>
              <a:stCxn id="16" idx="4"/>
              <a:endCxn id="45" idx="6"/>
            </p:cNvCxnSpPr>
            <p:nvPr/>
          </p:nvCxnSpPr>
          <p:spPr>
            <a:xfrm rot="5400000">
              <a:off x="5056630" y="5250189"/>
              <a:ext cx="408034" cy="75564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2" name="Connector: Curved 51">
              <a:extLst>
                <a:ext uri="{FF2B5EF4-FFF2-40B4-BE49-F238E27FC236}">
                  <a16:creationId xmlns:a16="http://schemas.microsoft.com/office/drawing/2014/main" id="{BBE4E82C-CF93-F1D0-0063-BAA6FD378D87}"/>
                </a:ext>
              </a:extLst>
            </p:cNvPr>
            <p:cNvCxnSpPr>
              <a:cxnSpLocks/>
              <a:stCxn id="45" idx="2"/>
              <a:endCxn id="16" idx="2"/>
            </p:cNvCxnSpPr>
            <p:nvPr/>
          </p:nvCxnSpPr>
          <p:spPr>
            <a:xfrm rot="10800000" flipH="1">
              <a:off x="2958250" y="4842115"/>
              <a:ext cx="1254942" cy="989913"/>
            </a:xfrm>
            <a:prstGeom prst="curvedConnector3">
              <a:avLst>
                <a:gd name="adj1" fmla="val -18350"/>
              </a:avLst>
            </a:prstGeom>
            <a:ln>
              <a:tailEnd type="triangle"/>
            </a:ln>
          </p:spPr>
          <p:style>
            <a:lnRef idx="1">
              <a:schemeClr val="dk1"/>
            </a:lnRef>
            <a:fillRef idx="0">
              <a:schemeClr val="dk1"/>
            </a:fillRef>
            <a:effectRef idx="0">
              <a:schemeClr val="dk1"/>
            </a:effectRef>
            <a:fontRef idx="minor">
              <a:schemeClr val="tx1"/>
            </a:fontRef>
          </p:style>
        </p:cxnSp>
        <p:cxnSp>
          <p:nvCxnSpPr>
            <p:cNvPr id="54" name="Connector: Curved 53">
              <a:extLst>
                <a:ext uri="{FF2B5EF4-FFF2-40B4-BE49-F238E27FC236}">
                  <a16:creationId xmlns:a16="http://schemas.microsoft.com/office/drawing/2014/main" id="{4117D010-DE8F-8EAD-5C50-76BA326E9E66}"/>
                </a:ext>
              </a:extLst>
            </p:cNvPr>
            <p:cNvCxnSpPr>
              <a:cxnSpLocks/>
              <a:stCxn id="6" idx="4"/>
              <a:endCxn id="3" idx="0"/>
            </p:cNvCxnSpPr>
            <p:nvPr/>
          </p:nvCxnSpPr>
          <p:spPr>
            <a:xfrm rot="5400000">
              <a:off x="5505874" y="2030633"/>
              <a:ext cx="354482" cy="89293"/>
            </a:xfrm>
            <a:prstGeom prst="curvedConnector3">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64A0E3B0-AB9E-EA2A-E2AE-E52063414087}"/>
                </a:ext>
              </a:extLst>
            </p:cNvPr>
            <p:cNvSpPr/>
            <p:nvPr/>
          </p:nvSpPr>
          <p:spPr>
            <a:xfrm>
              <a:off x="3462968" y="3350292"/>
              <a:ext cx="1827964" cy="694385"/>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Two tests in a row &lt;25 </a:t>
              </a:r>
            </a:p>
          </p:txBody>
        </p:sp>
        <p:cxnSp>
          <p:nvCxnSpPr>
            <p:cNvPr id="57" name="Connector: Curved 56">
              <a:extLst>
                <a:ext uri="{FF2B5EF4-FFF2-40B4-BE49-F238E27FC236}">
                  <a16:creationId xmlns:a16="http://schemas.microsoft.com/office/drawing/2014/main" id="{557E8A4F-114C-48E0-39AC-378E89A57F85}"/>
                </a:ext>
              </a:extLst>
            </p:cNvPr>
            <p:cNvCxnSpPr>
              <a:cxnSpLocks/>
              <a:stCxn id="3" idx="2"/>
              <a:endCxn id="55" idx="1"/>
            </p:cNvCxnSpPr>
            <p:nvPr/>
          </p:nvCxnSpPr>
          <p:spPr>
            <a:xfrm rot="10800000" flipV="1">
              <a:off x="3730668" y="2667678"/>
              <a:ext cx="876158" cy="784302"/>
            </a:xfrm>
            <a:prstGeom prst="curved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409B4011-7D29-B517-5B6F-A4756511A1E2}"/>
                </a:ext>
              </a:extLst>
            </p:cNvPr>
            <p:cNvCxnSpPr>
              <a:cxnSpLocks/>
              <a:stCxn id="55" idx="3"/>
              <a:endCxn id="16" idx="2"/>
            </p:cNvCxnSpPr>
            <p:nvPr/>
          </p:nvCxnSpPr>
          <p:spPr>
            <a:xfrm rot="16200000" flipH="1">
              <a:off x="3522367" y="4151287"/>
              <a:ext cx="899128" cy="482526"/>
            </a:xfrm>
            <a:prstGeom prst="curved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12DB3926-CB42-65D2-7C78-810350B9DC46}"/>
                </a:ext>
              </a:extLst>
            </p:cNvPr>
            <p:cNvCxnSpPr>
              <a:cxnSpLocks/>
              <a:stCxn id="3" idx="6"/>
              <a:endCxn id="6" idx="6"/>
            </p:cNvCxnSpPr>
            <p:nvPr/>
          </p:nvCxnSpPr>
          <p:spPr>
            <a:xfrm flipH="1" flipV="1">
              <a:off x="6367949" y="1681534"/>
              <a:ext cx="302163" cy="986146"/>
            </a:xfrm>
            <a:prstGeom prst="curvedConnector3">
              <a:avLst>
                <a:gd name="adj1" fmla="val -75885"/>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A398EA60-1C27-A314-2070-398FCA20E4EE}"/>
                </a:ext>
              </a:extLst>
            </p:cNvPr>
            <p:cNvCxnSpPr>
              <a:cxnSpLocks/>
              <a:stCxn id="3" idx="5"/>
              <a:endCxn id="7" idx="2"/>
            </p:cNvCxnSpPr>
            <p:nvPr/>
          </p:nvCxnSpPr>
          <p:spPr>
            <a:xfrm rot="5400000" flipH="1" flipV="1">
              <a:off x="6836637" y="739118"/>
              <a:ext cx="1753437" cy="2690811"/>
            </a:xfrm>
            <a:prstGeom prst="curvedConnector4">
              <a:avLst>
                <a:gd name="adj1" fmla="val -15366"/>
                <a:gd name="adj2" fmla="val 55615"/>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1" name="Connector: Curved 70">
              <a:extLst>
                <a:ext uri="{FF2B5EF4-FFF2-40B4-BE49-F238E27FC236}">
                  <a16:creationId xmlns:a16="http://schemas.microsoft.com/office/drawing/2014/main" id="{847EF09A-2E9B-5A87-B583-5B6E5B9DDDAE}"/>
                </a:ext>
              </a:extLst>
            </p:cNvPr>
            <p:cNvCxnSpPr>
              <a:cxnSpLocks/>
              <a:stCxn id="11" idx="1"/>
              <a:endCxn id="6" idx="6"/>
            </p:cNvCxnSpPr>
            <p:nvPr/>
          </p:nvCxnSpPr>
          <p:spPr>
            <a:xfrm rot="16200000" flipV="1">
              <a:off x="7182783" y="866700"/>
              <a:ext cx="2040029" cy="3669697"/>
            </a:xfrm>
            <a:prstGeom prst="curvedConnector2">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a16="http://schemas.microsoft.com/office/drawing/2014/main" id="{16A65621-C804-16CE-E5A2-A779D6A9D6DA}"/>
                </a:ext>
              </a:extLst>
            </p:cNvPr>
            <p:cNvCxnSpPr>
              <a:cxnSpLocks/>
              <a:stCxn id="11" idx="3"/>
              <a:endCxn id="55" idx="6"/>
            </p:cNvCxnSpPr>
            <p:nvPr/>
          </p:nvCxnSpPr>
          <p:spPr>
            <a:xfrm rot="5400000" flipH="1">
              <a:off x="7473163" y="1515254"/>
              <a:ext cx="382252" cy="4746715"/>
            </a:xfrm>
            <a:prstGeom prst="curvedConnector4">
              <a:avLst>
                <a:gd name="adj1" fmla="val -70486"/>
                <a:gd name="adj2" fmla="val 52969"/>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2CB83D5B-AB04-5A3D-ABCC-91DCE176E975}"/>
                </a:ext>
              </a:extLst>
            </p:cNvPr>
            <p:cNvSpPr/>
            <p:nvPr/>
          </p:nvSpPr>
          <p:spPr>
            <a:xfrm>
              <a:off x="6718335" y="5476718"/>
              <a:ext cx="1924574" cy="97062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Changes that may expose miners &gt;25</a:t>
              </a:r>
            </a:p>
          </p:txBody>
        </p:sp>
        <p:sp>
          <p:nvSpPr>
            <p:cNvPr id="100" name="Oval 99">
              <a:extLst>
                <a:ext uri="{FF2B5EF4-FFF2-40B4-BE49-F238E27FC236}">
                  <a16:creationId xmlns:a16="http://schemas.microsoft.com/office/drawing/2014/main" id="{CB0A0853-1AD1-B220-C5C1-DA3B001CE1D0}"/>
                </a:ext>
              </a:extLst>
            </p:cNvPr>
            <p:cNvSpPr/>
            <p:nvPr/>
          </p:nvSpPr>
          <p:spPr>
            <a:xfrm>
              <a:off x="9542271" y="5333102"/>
              <a:ext cx="1924574" cy="62064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Post-evaluation sample</a:t>
              </a:r>
            </a:p>
          </p:txBody>
        </p:sp>
        <p:cxnSp>
          <p:nvCxnSpPr>
            <p:cNvPr id="102" name="Connector: Curved 101">
              <a:extLst>
                <a:ext uri="{FF2B5EF4-FFF2-40B4-BE49-F238E27FC236}">
                  <a16:creationId xmlns:a16="http://schemas.microsoft.com/office/drawing/2014/main" id="{F1513BC7-6CE6-A792-2A05-E09C06F48449}"/>
                </a:ext>
              </a:extLst>
            </p:cNvPr>
            <p:cNvCxnSpPr>
              <a:cxnSpLocks/>
              <a:stCxn id="16" idx="4"/>
              <a:endCxn id="99" idx="2"/>
            </p:cNvCxnSpPr>
            <p:nvPr/>
          </p:nvCxnSpPr>
          <p:spPr>
            <a:xfrm rot="16200000" flipH="1">
              <a:off x="5909383" y="5153079"/>
              <a:ext cx="538038" cy="1079866"/>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4" name="Connector: Curved 103">
              <a:extLst>
                <a:ext uri="{FF2B5EF4-FFF2-40B4-BE49-F238E27FC236}">
                  <a16:creationId xmlns:a16="http://schemas.microsoft.com/office/drawing/2014/main" id="{ABDF2C7B-7B20-1328-E484-5FFB7B10CD85}"/>
                </a:ext>
              </a:extLst>
            </p:cNvPr>
            <p:cNvCxnSpPr>
              <a:cxnSpLocks/>
              <a:stCxn id="99" idx="5"/>
              <a:endCxn id="100" idx="4"/>
            </p:cNvCxnSpPr>
            <p:nvPr/>
          </p:nvCxnSpPr>
          <p:spPr>
            <a:xfrm rot="5400000" flipH="1" flipV="1">
              <a:off x="9257083" y="5057725"/>
              <a:ext cx="351454" cy="2143496"/>
            </a:xfrm>
            <a:prstGeom prst="curvedConnector3">
              <a:avLst>
                <a:gd name="adj1" fmla="val -117701"/>
              </a:avLst>
            </a:prstGeom>
            <a:ln>
              <a:tailEnd type="triangle"/>
            </a:ln>
          </p:spPr>
          <p:style>
            <a:lnRef idx="1">
              <a:schemeClr val="dk1"/>
            </a:lnRef>
            <a:fillRef idx="0">
              <a:schemeClr val="dk1"/>
            </a:fillRef>
            <a:effectRef idx="0">
              <a:schemeClr val="dk1"/>
            </a:effectRef>
            <a:fontRef idx="minor">
              <a:schemeClr val="tx1"/>
            </a:fontRef>
          </p:style>
        </p:cxnSp>
        <p:cxnSp>
          <p:nvCxnSpPr>
            <p:cNvPr id="108" name="Connector: Curved 107">
              <a:extLst>
                <a:ext uri="{FF2B5EF4-FFF2-40B4-BE49-F238E27FC236}">
                  <a16:creationId xmlns:a16="http://schemas.microsoft.com/office/drawing/2014/main" id="{5D55E5A3-C7F8-3708-9520-2213DCC5C3F2}"/>
                </a:ext>
              </a:extLst>
            </p:cNvPr>
            <p:cNvCxnSpPr>
              <a:cxnSpLocks/>
              <a:stCxn id="100" idx="6"/>
              <a:endCxn id="7" idx="7"/>
            </p:cNvCxnSpPr>
            <p:nvPr/>
          </p:nvCxnSpPr>
          <p:spPr>
            <a:xfrm flipH="1" flipV="1">
              <a:off x="10151631" y="1054711"/>
              <a:ext cx="1315215" cy="4588713"/>
            </a:xfrm>
            <a:prstGeom prst="curvedConnector4">
              <a:avLst>
                <a:gd name="adj1" fmla="val -46691"/>
                <a:gd name="adj2" fmla="val 10729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Curved 114">
              <a:extLst>
                <a:ext uri="{FF2B5EF4-FFF2-40B4-BE49-F238E27FC236}">
                  <a16:creationId xmlns:a16="http://schemas.microsoft.com/office/drawing/2014/main" id="{7B0B282F-9771-C9DA-24D9-111F5AF512CA}"/>
                </a:ext>
              </a:extLst>
            </p:cNvPr>
            <p:cNvCxnSpPr>
              <a:cxnSpLocks/>
              <a:stCxn id="100" idx="1"/>
              <a:endCxn id="6" idx="6"/>
            </p:cNvCxnSpPr>
            <p:nvPr/>
          </p:nvCxnSpPr>
          <p:spPr>
            <a:xfrm rot="16200000" flipV="1">
              <a:off x="6224804" y="1824680"/>
              <a:ext cx="3742460" cy="3456170"/>
            </a:xfrm>
            <a:prstGeom prst="curvedConnector2">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F46AD2CA-AA2E-58E8-7B03-00DC1B2436A7}"/>
                </a:ext>
              </a:extLst>
            </p:cNvPr>
            <p:cNvSpPr/>
            <p:nvPr/>
          </p:nvSpPr>
          <p:spPr>
            <a:xfrm>
              <a:off x="8188000" y="4742839"/>
              <a:ext cx="927076" cy="433010"/>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&lt;25</a:t>
              </a:r>
            </a:p>
          </p:txBody>
        </p:sp>
        <p:cxnSp>
          <p:nvCxnSpPr>
            <p:cNvPr id="118" name="Connector: Curved 117">
              <a:extLst>
                <a:ext uri="{FF2B5EF4-FFF2-40B4-BE49-F238E27FC236}">
                  <a16:creationId xmlns:a16="http://schemas.microsoft.com/office/drawing/2014/main" id="{C0050BAC-4F5D-D64B-E5F9-8841CFE2E8BB}"/>
                </a:ext>
              </a:extLst>
            </p:cNvPr>
            <p:cNvCxnSpPr>
              <a:cxnSpLocks/>
              <a:stCxn id="100" idx="2"/>
              <a:endCxn id="116" idx="6"/>
            </p:cNvCxnSpPr>
            <p:nvPr/>
          </p:nvCxnSpPr>
          <p:spPr>
            <a:xfrm rot="10800000">
              <a:off x="9115077" y="4959344"/>
              <a:ext cx="427195" cy="684080"/>
            </a:xfrm>
            <a:prstGeom prst="curved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B1026FB9-B65B-B53F-E2A9-CD22DF820845}"/>
                </a:ext>
              </a:extLst>
            </p:cNvPr>
            <p:cNvSpPr/>
            <p:nvPr/>
          </p:nvSpPr>
          <p:spPr>
            <a:xfrm>
              <a:off x="7063744" y="4237896"/>
              <a:ext cx="801426" cy="433010"/>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a:t>
              </a:r>
            </a:p>
          </p:txBody>
        </p:sp>
        <p:cxnSp>
          <p:nvCxnSpPr>
            <p:cNvPr id="131" name="Connector: Curved 130">
              <a:extLst>
                <a:ext uri="{FF2B5EF4-FFF2-40B4-BE49-F238E27FC236}">
                  <a16:creationId xmlns:a16="http://schemas.microsoft.com/office/drawing/2014/main" id="{9E6DCE2D-F5F6-F704-B842-328420EE6633}"/>
                </a:ext>
              </a:extLst>
            </p:cNvPr>
            <p:cNvCxnSpPr>
              <a:stCxn id="116" idx="2"/>
              <a:endCxn id="127" idx="6"/>
            </p:cNvCxnSpPr>
            <p:nvPr/>
          </p:nvCxnSpPr>
          <p:spPr>
            <a:xfrm rot="10800000">
              <a:off x="7865171" y="4454402"/>
              <a:ext cx="322830" cy="504943"/>
            </a:xfrm>
            <a:prstGeom prst="curved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6" name="Connector: Curved 165">
            <a:extLst>
              <a:ext uri="{FF2B5EF4-FFF2-40B4-BE49-F238E27FC236}">
                <a16:creationId xmlns:a16="http://schemas.microsoft.com/office/drawing/2014/main" id="{6A8C4B9E-AED4-E4C2-7FE2-E62B0968B34D}"/>
              </a:ext>
            </a:extLst>
          </p:cNvPr>
          <p:cNvCxnSpPr>
            <a:stCxn id="4" idx="2"/>
            <a:endCxn id="5" idx="0"/>
          </p:cNvCxnSpPr>
          <p:nvPr/>
        </p:nvCxnSpPr>
        <p:spPr>
          <a:xfrm rot="10800000" flipV="1">
            <a:off x="1969291" y="1681146"/>
            <a:ext cx="2391646" cy="218162"/>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1" name="Connector: Curved 180">
            <a:extLst>
              <a:ext uri="{FF2B5EF4-FFF2-40B4-BE49-F238E27FC236}">
                <a16:creationId xmlns:a16="http://schemas.microsoft.com/office/drawing/2014/main" id="{21EFF818-3659-566E-E872-3A548437CAC5}"/>
              </a:ext>
            </a:extLst>
          </p:cNvPr>
          <p:cNvCxnSpPr>
            <a:stCxn id="4" idx="6"/>
            <a:endCxn id="7" idx="0"/>
          </p:cNvCxnSpPr>
          <p:nvPr/>
        </p:nvCxnSpPr>
        <p:spPr>
          <a:xfrm>
            <a:off x="7237758" y="1681146"/>
            <a:ext cx="2469905" cy="206478"/>
          </a:xfrm>
          <a:prstGeom prst="curvedConnector2">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30" name="Rectangle: Rounded Corners 229">
            <a:extLst>
              <a:ext uri="{FF2B5EF4-FFF2-40B4-BE49-F238E27FC236}">
                <a16:creationId xmlns:a16="http://schemas.microsoft.com/office/drawing/2014/main" id="{00F562EC-7289-B11C-CE6B-26B2A60F9003}"/>
              </a:ext>
            </a:extLst>
          </p:cNvPr>
          <p:cNvSpPr/>
          <p:nvPr/>
        </p:nvSpPr>
        <p:spPr>
          <a:xfrm>
            <a:off x="97392" y="5005911"/>
            <a:ext cx="2319865" cy="1747314"/>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numCol="1" rtlCol="0" anchor="t"/>
          <a:lstStyle/>
          <a:p>
            <a:r>
              <a:rPr lang="en-US" sz="1400" dirty="0">
                <a:solidFill>
                  <a:schemeClr val="tx1"/>
                </a:solidFill>
              </a:rPr>
              <a:t>Sample Analysis:</a:t>
            </a:r>
          </a:p>
          <a:p>
            <a:pPr marL="285750" indent="-285750">
              <a:buFontTx/>
              <a:buChar char="-"/>
            </a:pPr>
            <a:r>
              <a:rPr lang="en-US" sz="1400" dirty="0">
                <a:solidFill>
                  <a:schemeClr val="tx1"/>
                </a:solidFill>
              </a:rPr>
              <a:t>ISO/IEC 17025 accredited labs</a:t>
            </a:r>
          </a:p>
          <a:p>
            <a:pPr marL="285750" indent="-285750">
              <a:buFontTx/>
              <a:buChar char="-"/>
            </a:pPr>
            <a:r>
              <a:rPr lang="en-US" sz="1400" dirty="0">
                <a:solidFill>
                  <a:schemeClr val="tx1"/>
                </a:solidFill>
              </a:rPr>
              <a:t>Methods:</a:t>
            </a:r>
          </a:p>
          <a:p>
            <a:pPr marL="742950" lvl="1" indent="-285750">
              <a:buFontTx/>
              <a:buChar char="-"/>
            </a:pPr>
            <a:r>
              <a:rPr lang="en-US" sz="1400" dirty="0">
                <a:solidFill>
                  <a:schemeClr val="tx1"/>
                </a:solidFill>
              </a:rPr>
              <a:t>MSHA P-2</a:t>
            </a:r>
          </a:p>
          <a:p>
            <a:pPr marL="742950" lvl="1" indent="-285750">
              <a:buFontTx/>
              <a:buChar char="-"/>
            </a:pPr>
            <a:r>
              <a:rPr lang="en-US" sz="1400" dirty="0">
                <a:solidFill>
                  <a:schemeClr val="tx1"/>
                </a:solidFill>
              </a:rPr>
              <a:t>NIOSH 7500</a:t>
            </a:r>
          </a:p>
          <a:p>
            <a:pPr marL="742950" lvl="1" indent="-285750">
              <a:buFontTx/>
              <a:buChar char="-"/>
            </a:pPr>
            <a:r>
              <a:rPr lang="en-US" sz="1400" dirty="0">
                <a:solidFill>
                  <a:schemeClr val="tx1"/>
                </a:solidFill>
              </a:rPr>
              <a:t>OSHA ID-142</a:t>
            </a:r>
          </a:p>
        </p:txBody>
      </p:sp>
      <p:cxnSp>
        <p:nvCxnSpPr>
          <p:cNvPr id="8" name="Connector: Curved 7">
            <a:extLst>
              <a:ext uri="{FF2B5EF4-FFF2-40B4-BE49-F238E27FC236}">
                <a16:creationId xmlns:a16="http://schemas.microsoft.com/office/drawing/2014/main" id="{E641AC21-E785-8A58-F748-BA20B52DFAA0}"/>
              </a:ext>
            </a:extLst>
          </p:cNvPr>
          <p:cNvCxnSpPr>
            <a:cxnSpLocks/>
            <a:stCxn id="4" idx="4"/>
            <a:endCxn id="6" idx="0"/>
          </p:cNvCxnSpPr>
          <p:nvPr/>
        </p:nvCxnSpPr>
        <p:spPr>
          <a:xfrm rot="5400000">
            <a:off x="5635425" y="2125636"/>
            <a:ext cx="277023" cy="50824"/>
          </a:xfrm>
          <a:prstGeom prst="curvedConnector3">
            <a:avLst/>
          </a:prstGeom>
          <a:ln>
            <a:tailEnd type="triangle"/>
          </a:ln>
        </p:spPr>
        <p:style>
          <a:lnRef idx="1">
            <a:schemeClr val="accent4"/>
          </a:lnRef>
          <a:fillRef idx="0">
            <a:schemeClr val="accent4"/>
          </a:fillRef>
          <a:effectRef idx="0">
            <a:schemeClr val="accent4"/>
          </a:effectRef>
          <a:fontRef idx="minor">
            <a:schemeClr val="tx1"/>
          </a:fontRef>
        </p:style>
      </p:cxnSp>
      <p:pic>
        <p:nvPicPr>
          <p:cNvPr id="49" name="Picture 4" descr="30/50 SILICA PROPPANT - Saint Peter Sandstone - Pattison Company">
            <a:extLst>
              <a:ext uri="{FF2B5EF4-FFF2-40B4-BE49-F238E27FC236}">
                <a16:creationId xmlns:a16="http://schemas.microsoft.com/office/drawing/2014/main" id="{5255C5AB-D0F7-01C0-1085-8E2111C89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3062" y="2491"/>
            <a:ext cx="2876821" cy="1539099"/>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4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Exposure Monitoring</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lnSpcReduction="10000"/>
          </a:bodyPr>
          <a:lstStyle/>
          <a:p>
            <a:r>
              <a:rPr lang="en-US" sz="2000" b="1" i="1" dirty="0">
                <a:solidFill>
                  <a:srgbClr val="000000"/>
                </a:solidFill>
                <a:latin typeface="Times New Roman" panose="02020603050405020304" pitchFamily="18" charset="0"/>
                <a:cs typeface="Times New Roman" panose="02020603050405020304" pitchFamily="18" charset="0"/>
              </a:rPr>
              <a:t>§60.12 – Exposure Monitoring:</a:t>
            </a:r>
          </a:p>
          <a:p>
            <a:pPr lvl="1"/>
            <a:r>
              <a:rPr lang="en-US" sz="2000" dirty="0">
                <a:solidFill>
                  <a:srgbClr val="000000"/>
                </a:solidFill>
                <a:latin typeface="Times New Roman" panose="02020603050405020304" pitchFamily="18" charset="0"/>
                <a:cs typeface="Times New Roman" panose="02020603050405020304" pitchFamily="18" charset="0"/>
              </a:rPr>
              <a:t>The proposal requires both monitoring by means of sampling, what MSHA refers to as </a:t>
            </a:r>
            <a:r>
              <a:rPr lang="en-US" sz="2000" i="1" dirty="0">
                <a:solidFill>
                  <a:srgbClr val="000000"/>
                </a:solidFill>
                <a:latin typeface="Times New Roman" panose="02020603050405020304" pitchFamily="18" charset="0"/>
                <a:cs typeface="Times New Roman" panose="02020603050405020304" pitchFamily="18" charset="0"/>
              </a:rPr>
              <a:t>quantitative, </a:t>
            </a:r>
            <a:r>
              <a:rPr lang="en-US" sz="2000" dirty="0">
                <a:solidFill>
                  <a:srgbClr val="000000"/>
                </a:solidFill>
                <a:latin typeface="Times New Roman" panose="02020603050405020304" pitchFamily="18" charset="0"/>
                <a:cs typeface="Times New Roman" panose="02020603050405020304" pitchFamily="18" charset="0"/>
              </a:rPr>
              <a:t>and periodic evaluation of process and controls measure, or </a:t>
            </a:r>
            <a:r>
              <a:rPr lang="en-US" sz="2000" i="1" dirty="0">
                <a:solidFill>
                  <a:srgbClr val="000000"/>
                </a:solidFill>
                <a:latin typeface="Times New Roman" panose="02020603050405020304" pitchFamily="18" charset="0"/>
                <a:cs typeface="Times New Roman" panose="02020603050405020304" pitchFamily="18" charset="0"/>
              </a:rPr>
              <a:t>qualitative</a:t>
            </a:r>
            <a:r>
              <a:rPr lang="en-US" sz="2000" b="1" i="1" dirty="0">
                <a:solidFill>
                  <a:srgbClr val="000000"/>
                </a:solidFill>
                <a:latin typeface="Times New Roman" panose="02020603050405020304" pitchFamily="18" charset="0"/>
                <a:cs typeface="Times New Roman" panose="02020603050405020304" pitchFamily="18" charset="0"/>
              </a:rPr>
              <a:t> </a:t>
            </a:r>
          </a:p>
          <a:p>
            <a:pPr lvl="1"/>
            <a:endParaRPr lang="en-US" sz="2000" b="1" i="1" dirty="0">
              <a:solidFill>
                <a:srgbClr val="000000"/>
              </a:solidFill>
              <a:latin typeface="Times New Roman" panose="02020603050405020304" pitchFamily="18" charset="0"/>
              <a:cs typeface="Times New Roman" panose="02020603050405020304" pitchFamily="18" charset="0"/>
            </a:endParaRPr>
          </a:p>
          <a:p>
            <a:r>
              <a:rPr lang="en-US" sz="2000" b="1" i="1" dirty="0">
                <a:solidFill>
                  <a:srgbClr val="000000"/>
                </a:solidFill>
                <a:latin typeface="Times New Roman" panose="02020603050405020304" pitchFamily="18" charset="0"/>
                <a:cs typeface="Times New Roman" panose="02020603050405020304" pitchFamily="18" charset="0"/>
              </a:rPr>
              <a:t>§60.12(a) – Baseline Monitoring:</a:t>
            </a:r>
          </a:p>
          <a:p>
            <a:pPr lvl="1"/>
            <a:r>
              <a:rPr lang="en-US" sz="2000" dirty="0">
                <a:solidFill>
                  <a:srgbClr val="F28411"/>
                </a:solidFill>
                <a:latin typeface="Times New Roman" panose="02020603050405020304" pitchFamily="18" charset="0"/>
                <a:cs typeface="Times New Roman" panose="02020603050405020304" pitchFamily="18" charset="0"/>
              </a:rPr>
              <a:t>Mine operator shall perform </a:t>
            </a:r>
            <a:r>
              <a:rPr lang="en-US" sz="2000" b="1" i="1" dirty="0">
                <a:solidFill>
                  <a:srgbClr val="F28411"/>
                </a:solidFill>
                <a:latin typeface="Times New Roman" panose="02020603050405020304" pitchFamily="18" charset="0"/>
                <a:cs typeface="Times New Roman" panose="02020603050405020304" pitchFamily="18" charset="0"/>
              </a:rPr>
              <a:t>within 180 days (6 months) of effective date</a:t>
            </a:r>
            <a:r>
              <a:rPr lang="en-US" sz="2000" dirty="0">
                <a:solidFill>
                  <a:srgbClr val="F28411"/>
                </a:solidFill>
                <a:latin typeface="Times New Roman" panose="02020603050405020304" pitchFamily="18" charset="0"/>
                <a:cs typeface="Times New Roman" panose="02020603050405020304" pitchFamily="18" charset="0"/>
              </a:rPr>
              <a:t>, sampling for each miner who is or </a:t>
            </a:r>
            <a:r>
              <a:rPr lang="en-US" sz="2000" b="1" i="1" dirty="0">
                <a:solidFill>
                  <a:srgbClr val="F28411"/>
                </a:solidFill>
                <a:latin typeface="Times New Roman" panose="02020603050405020304" pitchFamily="18" charset="0"/>
                <a:cs typeface="Times New Roman" panose="02020603050405020304" pitchFamily="18" charset="0"/>
              </a:rPr>
              <a:t>may reasonably be expected </a:t>
            </a:r>
            <a:r>
              <a:rPr lang="en-US" sz="2000" dirty="0">
                <a:solidFill>
                  <a:srgbClr val="F28411"/>
                </a:solidFill>
                <a:latin typeface="Times New Roman" panose="02020603050405020304" pitchFamily="18" charset="0"/>
                <a:cs typeface="Times New Roman" panose="02020603050405020304" pitchFamily="18" charset="0"/>
              </a:rPr>
              <a:t>to be exposed to RCS. 	</a:t>
            </a:r>
          </a:p>
          <a:p>
            <a:pPr lvl="2"/>
            <a:r>
              <a:rPr lang="en-US" sz="2000" dirty="0">
                <a:latin typeface="Times New Roman" panose="02020603050405020304" pitchFamily="18" charset="0"/>
                <a:cs typeface="Times New Roman" panose="02020603050405020304" pitchFamily="18" charset="0"/>
              </a:rPr>
              <a:t>May reasonably be expected – MSHA assumes this includes </a:t>
            </a:r>
            <a:r>
              <a:rPr lang="en-US" sz="2000" b="1" i="1" dirty="0">
                <a:latin typeface="Times New Roman" panose="02020603050405020304" pitchFamily="18" charset="0"/>
                <a:cs typeface="Times New Roman" panose="02020603050405020304" pitchFamily="18" charset="0"/>
              </a:rPr>
              <a:t>all miners in processing and extraction</a:t>
            </a:r>
          </a:p>
          <a:p>
            <a:pPr lvl="1"/>
            <a:r>
              <a:rPr lang="en-US" sz="2000" dirty="0">
                <a:latin typeface="Times New Roman" panose="02020603050405020304" pitchFamily="18" charset="0"/>
                <a:cs typeface="Times New Roman" panose="02020603050405020304" pitchFamily="18" charset="0"/>
              </a:rPr>
              <a:t>Can use representative sampling for miners performing the same task, on the same shift, in the same work area. (§60.12(f)(3))</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If baseline monitoring comes back below 25</a:t>
            </a:r>
            <a:r>
              <a:rPr lang="en-US" sz="2000" b="0" i="0" u="none" strike="noStrike" baseline="0" dirty="0">
                <a:latin typeface="TimesNewRomanPSMT"/>
              </a:rPr>
              <a:t>μg/m³, operator must </a:t>
            </a:r>
            <a:r>
              <a:rPr lang="en-US" sz="2000" b="0" i="1" u="none" strike="noStrike" baseline="0" dirty="0">
                <a:latin typeface="TimesNewRomanPSMT"/>
              </a:rPr>
              <a:t>verify</a:t>
            </a:r>
            <a:r>
              <a:rPr lang="en-US" sz="2000" b="0" u="none" strike="noStrike" baseline="0" dirty="0">
                <a:latin typeface="TimesNewRomanPSMT"/>
              </a:rPr>
              <a:t> this by: </a:t>
            </a:r>
          </a:p>
          <a:p>
            <a:pPr lvl="2"/>
            <a:r>
              <a:rPr lang="en-US" sz="2000" dirty="0">
                <a:latin typeface="TimesNewRomanPSMT"/>
              </a:rPr>
              <a:t>MSHA or operator sampling data in last 12 months (from time of sample)</a:t>
            </a:r>
          </a:p>
          <a:p>
            <a:pPr lvl="2"/>
            <a:r>
              <a:rPr lang="en-US" sz="2000" dirty="0">
                <a:latin typeface="TimesNewRomanPSMT"/>
              </a:rPr>
              <a:t>Another sample taken within 3-months</a:t>
            </a:r>
          </a:p>
          <a:p>
            <a:pPr lvl="2"/>
            <a:r>
              <a:rPr lang="en-US" sz="2000" b="1" i="1" dirty="0">
                <a:latin typeface="TimesNewRomanPSMT"/>
              </a:rPr>
              <a:t>Objective Data</a:t>
            </a:r>
          </a:p>
        </p:txBody>
      </p:sp>
    </p:spTree>
    <p:extLst>
      <p:ext uri="{BB962C8B-B14F-4D97-AF65-F5344CB8AC3E}">
        <p14:creationId xmlns:p14="http://schemas.microsoft.com/office/powerpoint/2010/main" val="799989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Exposure Monitoring</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2000" b="1" i="1" dirty="0">
                <a:solidFill>
                  <a:srgbClr val="000000"/>
                </a:solidFill>
                <a:latin typeface="Times New Roman" panose="02020603050405020304" pitchFamily="18" charset="0"/>
                <a:cs typeface="Times New Roman" panose="02020603050405020304" pitchFamily="18" charset="0"/>
              </a:rPr>
              <a:t>§60.12(b) – Periodic Monitoring:</a:t>
            </a:r>
          </a:p>
          <a:p>
            <a:pPr lvl="1"/>
            <a:r>
              <a:rPr lang="en-US" sz="2000" dirty="0">
                <a:solidFill>
                  <a:srgbClr val="F28411"/>
                </a:solidFill>
                <a:latin typeface="Times New Roman" panose="02020603050405020304" pitchFamily="18" charset="0"/>
                <a:cs typeface="Times New Roman" panose="02020603050405020304" pitchFamily="18" charset="0"/>
              </a:rPr>
              <a:t>If data from baseline monitoring (or collected at a later date) comes back with miners exposed at levels </a:t>
            </a:r>
            <a:r>
              <a:rPr lang="en-US" sz="2000" b="1" i="1" dirty="0">
                <a:solidFill>
                  <a:srgbClr val="F28411"/>
                </a:solidFill>
                <a:latin typeface="Times New Roman" panose="02020603050405020304" pitchFamily="18" charset="0"/>
                <a:cs typeface="Times New Roman" panose="02020603050405020304" pitchFamily="18" charset="0"/>
              </a:rPr>
              <a:t>greater than the AL (25</a:t>
            </a:r>
            <a:r>
              <a:rPr lang="en-US" sz="2000" b="1" i="0" u="none" strike="noStrike" baseline="0" dirty="0">
                <a:solidFill>
                  <a:srgbClr val="F28411"/>
                </a:solidFill>
                <a:latin typeface="TimesNewRomanPSMT"/>
              </a:rPr>
              <a:t>μg/m³)</a:t>
            </a:r>
            <a:r>
              <a:rPr lang="en-US" sz="2000" b="1" i="1" dirty="0">
                <a:solidFill>
                  <a:srgbClr val="F28411"/>
                </a:solidFill>
                <a:latin typeface="Times New Roman" panose="02020603050405020304" pitchFamily="18" charset="0"/>
                <a:cs typeface="Times New Roman" panose="02020603050405020304" pitchFamily="18" charset="0"/>
              </a:rPr>
              <a:t> but below the PEL (50</a:t>
            </a:r>
            <a:r>
              <a:rPr lang="en-US" sz="2000" b="1" i="0" u="none" strike="noStrike" baseline="0" dirty="0">
                <a:solidFill>
                  <a:srgbClr val="F28411"/>
                </a:solidFill>
                <a:latin typeface="TimesNewRomanPSMT"/>
              </a:rPr>
              <a:t>μg/m³)</a:t>
            </a:r>
            <a:r>
              <a:rPr lang="en-US" sz="2000" i="0" u="none" strike="noStrike" baseline="0" dirty="0">
                <a:solidFill>
                  <a:srgbClr val="F28411"/>
                </a:solidFill>
                <a:latin typeface="TimesNewRomanPSMT"/>
              </a:rPr>
              <a:t>, </a:t>
            </a:r>
            <a:r>
              <a:rPr lang="en-US" sz="2000" b="0" i="0" u="none" strike="noStrike" baseline="0" dirty="0">
                <a:solidFill>
                  <a:srgbClr val="F28411"/>
                </a:solidFill>
                <a:latin typeface="TimesNewRomanPSMT"/>
              </a:rPr>
              <a:t>operators need to conduct further monitoring</a:t>
            </a:r>
          </a:p>
          <a:p>
            <a:pPr lvl="2"/>
            <a:r>
              <a:rPr lang="en-US" sz="2000" b="1" i="1" dirty="0">
                <a:latin typeface="TimesNewRomanPSMT"/>
              </a:rPr>
              <a:t>Completed within 3 months of prior sample</a:t>
            </a:r>
          </a:p>
          <a:p>
            <a:pPr lvl="2"/>
            <a:r>
              <a:rPr lang="en-US" sz="2000" b="1" i="1" dirty="0">
                <a:latin typeface="TimesNewRomanPSMT"/>
              </a:rPr>
              <a:t>Completed until there are two consecutive samples collected below the AL (25</a:t>
            </a:r>
            <a:r>
              <a:rPr lang="en-US" sz="2000" b="0" i="0" u="none" strike="noStrike" baseline="0" dirty="0">
                <a:latin typeface="TimesNewRomanPSMT"/>
              </a:rPr>
              <a:t>μg/m³)</a:t>
            </a:r>
            <a:br>
              <a:rPr lang="en-US" sz="2000" b="0" i="0" u="none" strike="noStrike" baseline="0" dirty="0">
                <a:latin typeface="TimesNewRomanPSMT"/>
              </a:rPr>
            </a:br>
            <a:endParaRPr lang="en-US" sz="2000" b="0" i="0" u="none" strike="noStrike" baseline="0" dirty="0">
              <a:latin typeface="TimesNewRomanPSMT"/>
            </a:endParaRPr>
          </a:p>
          <a:p>
            <a:r>
              <a:rPr lang="en-US" sz="2000" b="1" i="1" dirty="0">
                <a:solidFill>
                  <a:srgbClr val="000000"/>
                </a:solidFill>
                <a:latin typeface="Times New Roman" panose="02020603050405020304" pitchFamily="18" charset="0"/>
                <a:cs typeface="Times New Roman" panose="02020603050405020304" pitchFamily="18" charset="0"/>
              </a:rPr>
              <a:t>§60.12(c) – Corrective Action Sampling: </a:t>
            </a:r>
            <a:endParaRPr lang="en-US" sz="2000" dirty="0">
              <a:solidFill>
                <a:srgbClr val="000000"/>
              </a:solidFill>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In the event samples come back </a:t>
            </a:r>
            <a:r>
              <a:rPr lang="en-US" sz="2000" b="1" i="1" dirty="0">
                <a:latin typeface="Times New Roman" panose="02020603050405020304" pitchFamily="18" charset="0"/>
                <a:cs typeface="Times New Roman" panose="02020603050405020304" pitchFamily="18" charset="0"/>
              </a:rPr>
              <a:t>greater than the PEL (50</a:t>
            </a:r>
            <a:r>
              <a:rPr lang="en-US" sz="2000" b="1" i="0" u="none" strike="noStrike" baseline="0" dirty="0">
                <a:latin typeface="TimesNewRomanPSMT"/>
              </a:rPr>
              <a:t>μg/m³)</a:t>
            </a:r>
            <a:r>
              <a:rPr lang="en-US" sz="2000" i="0" u="none" strike="noStrike" baseline="0" dirty="0">
                <a:latin typeface="TimesNewRomanPSMT"/>
              </a:rPr>
              <a:t> then operator is required to implement corrective actions and sample until result come back at or belo</a:t>
            </a:r>
            <a:r>
              <a:rPr lang="en-US" sz="2000" dirty="0">
                <a:latin typeface="TimesNewRomanPSMT"/>
              </a:rPr>
              <a:t>w the PEL, and then per </a:t>
            </a:r>
            <a:r>
              <a:rPr lang="en-US" sz="2000" b="1" i="1" dirty="0">
                <a:latin typeface="TimesNewRomanPSMT"/>
              </a:rPr>
              <a:t>Periodic Monitoring</a:t>
            </a:r>
          </a:p>
          <a:p>
            <a:pPr lvl="2"/>
            <a:r>
              <a:rPr lang="en-US" sz="2000" i="1" dirty="0">
                <a:latin typeface="TimesNewRomanPSMT"/>
                <a:cs typeface="Times New Roman" panose="02020603050405020304" pitchFamily="18" charset="0"/>
              </a:rPr>
              <a:t>Additional requirements for Corrective Actions includes in </a:t>
            </a:r>
            <a:r>
              <a:rPr lang="en-US" sz="2000" i="1" dirty="0">
                <a:solidFill>
                  <a:srgbClr val="000000"/>
                </a:solidFill>
                <a:latin typeface="Times New Roman" panose="02020603050405020304" pitchFamily="18" charset="0"/>
                <a:cs typeface="Times New Roman" panose="02020603050405020304" pitchFamily="18" charset="0"/>
              </a:rPr>
              <a:t>§60.13 </a:t>
            </a:r>
            <a:endParaRPr lang="en-US" sz="2000" dirty="0">
              <a:latin typeface="Times New Roman" panose="02020603050405020304" pitchFamily="18" charset="0"/>
              <a:cs typeface="Times New Roman" panose="02020603050405020304" pitchFamily="18" charset="0"/>
            </a:endParaRPr>
          </a:p>
          <a:p>
            <a:endParaRPr lang="en-US" sz="2000" b="1" i="1" dirty="0">
              <a:latin typeface="TimesNewRomanPSMT"/>
            </a:endParaRPr>
          </a:p>
        </p:txBody>
      </p:sp>
    </p:spTree>
    <p:extLst>
      <p:ext uri="{BB962C8B-B14F-4D97-AF65-F5344CB8AC3E}">
        <p14:creationId xmlns:p14="http://schemas.microsoft.com/office/powerpoint/2010/main" val="33554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Evaluation and Monitoring</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2000" b="1" i="1" dirty="0">
                <a:solidFill>
                  <a:srgbClr val="000000"/>
                </a:solidFill>
                <a:latin typeface="Times New Roman" panose="02020603050405020304" pitchFamily="18" charset="0"/>
                <a:cs typeface="Times New Roman" panose="02020603050405020304" pitchFamily="18" charset="0"/>
              </a:rPr>
              <a:t>§60.12(d) – Semi-Annual Evaluation:</a:t>
            </a:r>
          </a:p>
          <a:p>
            <a:pPr lvl="1"/>
            <a:r>
              <a:rPr lang="en-US" sz="1800" b="0" i="0" u="none" strike="noStrike" baseline="0" dirty="0">
                <a:latin typeface="TimesNewRomanPSMT"/>
              </a:rPr>
              <a:t>Operators shall evaluate any changes in production, processes, engineering or administrative controls, or other factors that may reasonably be expected to result in new or increased respirable crystalline silica exposures. Once the evaluation is completed, the mine operator shall:</a:t>
            </a:r>
          </a:p>
          <a:p>
            <a:pPr marL="914400" lvl="2" indent="0">
              <a:buNone/>
            </a:pPr>
            <a:r>
              <a:rPr lang="en-US" sz="1800" b="0" i="0" u="none" strike="noStrike" baseline="0" dirty="0">
                <a:latin typeface="TimesNewRomanPSMT"/>
              </a:rPr>
              <a:t>(1) Make a record of the evaluation and the date of the evaluation; and</a:t>
            </a:r>
          </a:p>
          <a:p>
            <a:pPr marL="914400" lvl="2" indent="0">
              <a:buNone/>
            </a:pPr>
            <a:r>
              <a:rPr lang="en-US" sz="1800" b="0" i="0" u="none" strike="noStrike" baseline="0" dirty="0">
                <a:latin typeface="TimesNewRomanPSMT"/>
              </a:rPr>
              <a:t>(2) Post the record on the mine bulletin board and, if applicable, by electronic means, for the next 31 days.</a:t>
            </a:r>
          </a:p>
          <a:p>
            <a:pPr lvl="1"/>
            <a:r>
              <a:rPr lang="en-US" sz="2000" dirty="0">
                <a:latin typeface="TimesNewRomanPSMT"/>
              </a:rPr>
              <a:t>Required to take place at least every 6-months</a:t>
            </a:r>
          </a:p>
          <a:p>
            <a:pPr lvl="1"/>
            <a:r>
              <a:rPr lang="en-US" sz="2000" b="0" i="0" u="none" strike="noStrike" baseline="0" dirty="0">
                <a:latin typeface="TimesNewRomanPSMT"/>
              </a:rPr>
              <a:t>Begins 1</a:t>
            </a:r>
            <a:r>
              <a:rPr lang="en-US" sz="2000" dirty="0">
                <a:latin typeface="TimesNewRomanPSMT"/>
              </a:rPr>
              <a:t>-year after effective date of rule</a:t>
            </a:r>
            <a:br>
              <a:rPr lang="en-US" sz="2000" b="0" i="0" u="none" strike="noStrike" baseline="0" dirty="0">
                <a:latin typeface="TimesNewRomanPSMT"/>
              </a:rPr>
            </a:br>
            <a:endParaRPr lang="en-US" sz="2000" b="0" i="0" u="none" strike="noStrike" baseline="0" dirty="0">
              <a:latin typeface="TimesNewRomanPSMT"/>
            </a:endParaRPr>
          </a:p>
          <a:p>
            <a:r>
              <a:rPr lang="en-US" sz="2000" b="1" i="1" dirty="0">
                <a:solidFill>
                  <a:srgbClr val="000000"/>
                </a:solidFill>
                <a:latin typeface="Times New Roman" panose="02020603050405020304" pitchFamily="18" charset="0"/>
                <a:cs typeface="Times New Roman" panose="02020603050405020304" pitchFamily="18" charset="0"/>
              </a:rPr>
              <a:t>§60.12(e) – Post-Evaluation Sampling: </a:t>
            </a:r>
            <a:endParaRPr lang="en-US" sz="2000" dirty="0">
              <a:solidFill>
                <a:srgbClr val="000000"/>
              </a:solidFill>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If operator determines miners may be exposed to RCS at or above the AL (25</a:t>
            </a:r>
            <a:r>
              <a:rPr lang="en-US" sz="2000" b="0" i="0" u="none" strike="noStrike" baseline="0" dirty="0">
                <a:latin typeface="TimesNewRomanPSMT"/>
              </a:rPr>
              <a:t>μg/m³), operators must conduct sampling for each miner who is or may reasonably be expected to be exposed at or above AL</a:t>
            </a:r>
          </a:p>
          <a:p>
            <a:pPr marL="0" indent="0">
              <a:buNone/>
            </a:pPr>
            <a:endParaRPr lang="en-US" sz="2000" b="1" i="1" dirty="0">
              <a:latin typeface="TimesNewRomanPSMT"/>
            </a:endParaRPr>
          </a:p>
        </p:txBody>
      </p:sp>
    </p:spTree>
    <p:extLst>
      <p:ext uri="{BB962C8B-B14F-4D97-AF65-F5344CB8AC3E}">
        <p14:creationId xmlns:p14="http://schemas.microsoft.com/office/powerpoint/2010/main" val="200150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900" dirty="0"/>
              <a:t>Nicholas W. Scala</a:t>
            </a:r>
            <a:br>
              <a:rPr lang="en-US" dirty="0"/>
            </a:br>
            <a:r>
              <a:rPr lang="en-US" sz="3600" cap="none" dirty="0"/>
              <a:t>nscala@connmaciel.com • 614.418.6048</a:t>
            </a:r>
            <a:endParaRPr lang="en-US" sz="2400" cap="none" dirty="0"/>
          </a:p>
        </p:txBody>
      </p:sp>
      <p:sp>
        <p:nvSpPr>
          <p:cNvPr id="2" name="Text Placeholder 1"/>
          <p:cNvSpPr>
            <a:spLocks noGrp="1"/>
          </p:cNvSpPr>
          <p:nvPr>
            <p:ph idx="1"/>
          </p:nvPr>
        </p:nvSpPr>
        <p:spPr/>
        <p:txBody>
          <a:bodyPr>
            <a:normAutofit fontScale="92500"/>
          </a:bodyPr>
          <a:lstStyle/>
          <a:p>
            <a:pPr marL="0" marR="0" lvl="0" indent="0" algn="l" defTabSz="914400" rtl="0" eaLnBrk="1" fontAlgn="auto" latinLnBrk="0" hangingPunct="1">
              <a:lnSpc>
                <a:spcPts val="2800"/>
              </a:lnSpc>
              <a:spcBef>
                <a:spcPts val="0"/>
              </a:spcBef>
              <a:spcAft>
                <a:spcPts val="1200"/>
              </a:spcAft>
              <a:buClrTx/>
              <a:buSzTx/>
              <a:buFont typeface="Arial" panose="020B0604020202020204" pitchFamily="34" charset="0"/>
              <a:buNone/>
              <a:tabLst/>
              <a:defRPr/>
            </a:pPr>
            <a:r>
              <a:rPr kumimoji="0" lang="en-US" sz="3000" b="1" i="0" u="none" strike="noStrike" kern="1200" spc="0" normalizeH="0" noProof="0" dirty="0">
                <a:ln>
                  <a:noFill/>
                </a:ln>
                <a:solidFill>
                  <a:srgbClr val="ED7D31"/>
                </a:solidFill>
                <a:effectLst/>
                <a:uLnTx/>
                <a:uFillTx/>
                <a:latin typeface="Calibri" panose="020F0502020204030204"/>
                <a:ea typeface="+mn-ea"/>
                <a:cs typeface="+mn-cs"/>
              </a:rPr>
              <a:t>Nick Scala</a:t>
            </a:r>
            <a:r>
              <a:rPr kumimoji="0" lang="en-US" sz="3000" b="0" i="0" u="none" strike="noStrike" kern="1200" spc="0" normalizeH="0" noProof="0" dirty="0">
                <a:ln>
                  <a:noFill/>
                </a:ln>
                <a:solidFill>
                  <a:srgbClr val="ED7D31"/>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is a Chair of the national MSHA • Workplace Safety Practice at </a:t>
            </a:r>
            <a:r>
              <a:rPr kumimoji="0" lang="en-US" sz="3000" b="1" i="0" u="none" strike="noStrike" kern="1200" cap="none" spc="0" normalizeH="0" baseline="0" noProof="0" dirty="0">
                <a:ln>
                  <a:noFill/>
                </a:ln>
                <a:solidFill>
                  <a:srgbClr val="ED7D31"/>
                </a:solidFill>
                <a:effectLst/>
                <a:uLnTx/>
                <a:uFillTx/>
                <a:latin typeface="Calibri" panose="020F0502020204030204"/>
                <a:ea typeface="+mn-ea"/>
                <a:cs typeface="+mn-cs"/>
              </a:rPr>
              <a:t>Conn Maciel Carey LLP</a:t>
            </a:r>
            <a:r>
              <a:rPr kumimoji="0" lang="en-US" sz="3000" b="0"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and a Certified Mine Safety Professional.  He focuses on all aspects of mine safety and health law: </a:t>
            </a:r>
          </a:p>
          <a:p>
            <a:pPr marL="571500" lvl="1">
              <a:lnSpc>
                <a:spcPts val="2800"/>
              </a:lnSpc>
              <a:spcBef>
                <a:spcPts val="200"/>
              </a:spcBef>
              <a:spcAft>
                <a:spcPts val="1200"/>
              </a:spcAft>
              <a:buFont typeface="Arial" panose="020B0604020202020204" pitchFamily="34" charset="0"/>
              <a:buChar char="•"/>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Represents mine operators and independent contractors in inspections, investigations &amp; enforcement actions involving MSHA</a:t>
            </a:r>
          </a:p>
          <a:p>
            <a:pPr marL="571500" lvl="1">
              <a:lnSpc>
                <a:spcPts val="2800"/>
              </a:lnSpc>
              <a:spcBef>
                <a:spcPts val="200"/>
              </a:spcBef>
              <a:spcAft>
                <a:spcPts val="1200"/>
              </a:spcAft>
              <a:buFont typeface="Arial" panose="020B0604020202020204" pitchFamily="34" charset="0"/>
              <a:buChar char="•"/>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Advises clients in all phases of involvement with MSHA, particularly guiding companies through contest proceedings before the Federal Mine Safety and Health Review Commission</a:t>
            </a:r>
          </a:p>
          <a:p>
            <a:pPr marL="571500" lvl="1">
              <a:lnSpc>
                <a:spcPts val="2800"/>
              </a:lnSpc>
              <a:spcBef>
                <a:spcPts val="200"/>
              </a:spcBef>
              <a:spcAft>
                <a:spcPts val="1200"/>
              </a:spcAft>
              <a:buFont typeface="Arial" panose="020B0604020202020204" pitchFamily="34" charset="0"/>
              <a:buChar char="•"/>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Prepares clients for and manages incident, fatality, and special investigations conducted by MSHA, and defends company representatives in section 110 proceedings, and represents companies in discriminations/interference investigations and proceedings  </a:t>
            </a:r>
          </a:p>
          <a:p>
            <a:endParaRPr lang="en-US" dirty="0"/>
          </a:p>
        </p:txBody>
      </p:sp>
      <p:sp>
        <p:nvSpPr>
          <p:cNvPr id="4" name="Slide Number Placeholder 3"/>
          <p:cNvSpPr>
            <a:spLocks noGrp="1"/>
          </p:cNvSpPr>
          <p:nvPr>
            <p:ph type="sldNum" sz="quarter" idx="12"/>
          </p:nvPr>
        </p:nvSpPr>
        <p:spPr/>
        <p:txBody>
          <a:bodyPr/>
          <a:lstStyle/>
          <a:p>
            <a:fld id="{AB632FD8-2C7A-48FD-B8BE-157D96ADDE85}" type="slidenum">
              <a:rPr lang="en-US" smtClean="0"/>
              <a:pPr/>
              <a:t>2</a:t>
            </a:fld>
            <a:endParaRPr lang="en-US" dirty="0"/>
          </a:p>
        </p:txBody>
      </p:sp>
    </p:spTree>
    <p:extLst>
      <p:ext uri="{BB962C8B-B14F-4D97-AF65-F5344CB8AC3E}">
        <p14:creationId xmlns:p14="http://schemas.microsoft.com/office/powerpoint/2010/main" val="4189987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Sample Collection and Records</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2000" b="1" i="1" dirty="0">
                <a:solidFill>
                  <a:srgbClr val="000000"/>
                </a:solidFill>
                <a:latin typeface="Times New Roman" panose="02020603050405020304" pitchFamily="18" charset="0"/>
                <a:cs typeface="Times New Roman" panose="02020603050405020304" pitchFamily="18" charset="0"/>
              </a:rPr>
              <a:t>Additional Sampling Requirements: </a:t>
            </a:r>
          </a:p>
          <a:p>
            <a:pPr lvl="1"/>
            <a:r>
              <a:rPr lang="en-US" sz="2000" dirty="0">
                <a:solidFill>
                  <a:srgbClr val="000000"/>
                </a:solidFill>
                <a:latin typeface="Times New Roman" panose="02020603050405020304" pitchFamily="18" charset="0"/>
                <a:cs typeface="Times New Roman" panose="02020603050405020304" pitchFamily="18" charset="0"/>
              </a:rPr>
              <a:t>Samples are conducted for 8-hour time weighted average</a:t>
            </a:r>
          </a:p>
          <a:p>
            <a:pPr lvl="1"/>
            <a:r>
              <a:rPr lang="en-US" sz="2000" dirty="0">
                <a:solidFill>
                  <a:srgbClr val="000000"/>
                </a:solidFill>
                <a:latin typeface="Times New Roman" panose="02020603050405020304" pitchFamily="18" charset="0"/>
                <a:cs typeface="Times New Roman" panose="02020603050405020304" pitchFamily="18" charset="0"/>
              </a:rPr>
              <a:t>Must be in the breathing zone of miner</a:t>
            </a:r>
          </a:p>
          <a:p>
            <a:pPr lvl="1"/>
            <a:r>
              <a:rPr lang="en-US" sz="2000" dirty="0">
                <a:solidFill>
                  <a:srgbClr val="000000"/>
                </a:solidFill>
                <a:latin typeface="Times New Roman" panose="02020603050405020304" pitchFamily="18" charset="0"/>
                <a:cs typeface="Times New Roman" panose="02020603050405020304" pitchFamily="18" charset="0"/>
              </a:rPr>
              <a:t>Must use sampling equipment that conform to ISO 7708:1995 requirements</a:t>
            </a:r>
          </a:p>
          <a:p>
            <a:pPr lvl="1"/>
            <a:r>
              <a:rPr lang="en-US" sz="2000" dirty="0">
                <a:solidFill>
                  <a:srgbClr val="000000"/>
                </a:solidFill>
                <a:latin typeface="Times New Roman" panose="02020603050405020304" pitchFamily="18" charset="0"/>
                <a:cs typeface="Times New Roman" panose="02020603050405020304" pitchFamily="18" charset="0"/>
              </a:rPr>
              <a:t>Must use ISO/IEC 17025 Accredited Labs for analysis</a:t>
            </a:r>
          </a:p>
          <a:p>
            <a:pPr lvl="1"/>
            <a:r>
              <a:rPr lang="en-US" sz="2000" dirty="0">
                <a:solidFill>
                  <a:srgbClr val="000000"/>
                </a:solidFill>
                <a:latin typeface="Times New Roman" panose="02020603050405020304" pitchFamily="18" charset="0"/>
                <a:cs typeface="Times New Roman" panose="02020603050405020304" pitchFamily="18" charset="0"/>
              </a:rPr>
              <a:t>Must ensure labs use proper methods outlined by MSHA, NIOSH, or OSHA</a:t>
            </a:r>
          </a:p>
          <a:p>
            <a:pPr lvl="1"/>
            <a:endParaRPr lang="en-US" sz="2000" b="1" i="1" dirty="0">
              <a:solidFill>
                <a:srgbClr val="000000"/>
              </a:solidFill>
              <a:latin typeface="Times New Roman" panose="02020603050405020304" pitchFamily="18" charset="0"/>
              <a:cs typeface="Times New Roman" panose="02020603050405020304" pitchFamily="18" charset="0"/>
            </a:endParaRPr>
          </a:p>
          <a:p>
            <a:r>
              <a:rPr lang="en-US" sz="2000" b="1" i="1" dirty="0">
                <a:solidFill>
                  <a:srgbClr val="000000"/>
                </a:solidFill>
                <a:latin typeface="Times New Roman" panose="02020603050405020304" pitchFamily="18" charset="0"/>
                <a:cs typeface="Times New Roman" panose="02020603050405020304" pitchFamily="18" charset="0"/>
              </a:rPr>
              <a:t>§60.12(h) – Sampling Records: </a:t>
            </a:r>
            <a:endParaRPr lang="en-US" sz="2000" dirty="0">
              <a:solidFill>
                <a:srgbClr val="000000"/>
              </a:solidFill>
              <a:latin typeface="Times New Roman" panose="02020603050405020304" pitchFamily="18" charset="0"/>
              <a:cs typeface="Times New Roman" panose="02020603050405020304" pitchFamily="18" charset="0"/>
            </a:endParaRPr>
          </a:p>
          <a:p>
            <a:pPr lvl="1"/>
            <a:r>
              <a:rPr lang="en-US" sz="2000" dirty="0">
                <a:latin typeface="TimesNewRomanPSMT"/>
              </a:rPr>
              <a:t>Records must include, date, sampled occupation, results for RCS and respirable dust exposure level </a:t>
            </a:r>
          </a:p>
          <a:p>
            <a:pPr lvl="1"/>
            <a:r>
              <a:rPr lang="en-US" sz="2000" dirty="0">
                <a:latin typeface="TimesNewRomanPSMT"/>
              </a:rPr>
              <a:t>Records must be maintained for at least 2 years by operator</a:t>
            </a:r>
          </a:p>
          <a:p>
            <a:pPr lvl="1"/>
            <a:r>
              <a:rPr lang="en-US" sz="2000" dirty="0">
                <a:latin typeface="TimesNewRomanPSMT"/>
              </a:rPr>
              <a:t>Records must be posted – including the lab report – for 31 days. </a:t>
            </a:r>
          </a:p>
          <a:p>
            <a:pPr lvl="2"/>
            <a:r>
              <a:rPr lang="en-US" sz="2000" dirty="0">
                <a:latin typeface="TimesNewRomanPSMT"/>
              </a:rPr>
              <a:t>Posting either electronically, physically, or both</a:t>
            </a:r>
          </a:p>
        </p:txBody>
      </p:sp>
    </p:spTree>
    <p:extLst>
      <p:ext uri="{BB962C8B-B14F-4D97-AF65-F5344CB8AC3E}">
        <p14:creationId xmlns:p14="http://schemas.microsoft.com/office/powerpoint/2010/main" val="3231031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Recordkeeping</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2000" b="1" i="1" dirty="0">
                <a:solidFill>
                  <a:srgbClr val="000000"/>
                </a:solidFill>
                <a:latin typeface="Times New Roman" panose="02020603050405020304" pitchFamily="18" charset="0"/>
                <a:cs typeface="Times New Roman" panose="02020603050405020304" pitchFamily="18" charset="0"/>
              </a:rPr>
              <a:t>§60.16(a)</a:t>
            </a:r>
          </a:p>
          <a:p>
            <a:endParaRPr lang="en-US" sz="2000" b="1" i="1" dirty="0">
              <a:solidFill>
                <a:srgbClr val="000000"/>
              </a:solidFill>
              <a:latin typeface="Times New Roman" panose="02020603050405020304" pitchFamily="18" charset="0"/>
              <a:cs typeface="Times New Roman" panose="02020603050405020304" pitchFamily="18" charset="0"/>
            </a:endParaRPr>
          </a:p>
          <a:p>
            <a:endParaRPr lang="en-US" sz="2000" b="1" i="1" dirty="0">
              <a:solidFill>
                <a:srgbClr val="000000"/>
              </a:solidFill>
              <a:latin typeface="Times New Roman" panose="02020603050405020304" pitchFamily="18" charset="0"/>
              <a:cs typeface="Times New Roman" panose="02020603050405020304" pitchFamily="18" charset="0"/>
            </a:endParaRPr>
          </a:p>
          <a:p>
            <a:endParaRPr lang="en-US" sz="2000" b="1" i="1" dirty="0">
              <a:solidFill>
                <a:srgbClr val="000000"/>
              </a:solidFill>
              <a:latin typeface="Times New Roman" panose="02020603050405020304" pitchFamily="18" charset="0"/>
              <a:cs typeface="Times New Roman" panose="02020603050405020304" pitchFamily="18" charset="0"/>
            </a:endParaRPr>
          </a:p>
          <a:p>
            <a:endParaRPr lang="en-US" sz="2000" b="1" i="1" dirty="0">
              <a:solidFill>
                <a:srgbClr val="000000"/>
              </a:solidFill>
              <a:latin typeface="Times New Roman" panose="02020603050405020304" pitchFamily="18" charset="0"/>
              <a:cs typeface="Times New Roman" panose="02020603050405020304" pitchFamily="18" charset="0"/>
            </a:endParaRPr>
          </a:p>
          <a:p>
            <a:endParaRPr lang="en-US" sz="2000" b="1" i="1" dirty="0">
              <a:solidFill>
                <a:srgbClr val="000000"/>
              </a:solidFill>
              <a:latin typeface="Times New Roman" panose="02020603050405020304" pitchFamily="18" charset="0"/>
              <a:cs typeface="Times New Roman" panose="02020603050405020304" pitchFamily="18" charset="0"/>
            </a:endParaRPr>
          </a:p>
          <a:p>
            <a:endParaRPr lang="en-US" sz="2000" b="1" i="1" dirty="0">
              <a:solidFill>
                <a:srgbClr val="000000"/>
              </a:solidFill>
              <a:latin typeface="Times New Roman" panose="02020603050405020304" pitchFamily="18" charset="0"/>
              <a:cs typeface="Times New Roman" panose="02020603050405020304" pitchFamily="18" charset="0"/>
            </a:endParaRPr>
          </a:p>
          <a:p>
            <a:endParaRPr lang="en-US" sz="2000" b="1" i="1" dirty="0">
              <a:solidFill>
                <a:srgbClr val="000000"/>
              </a:solidFill>
              <a:latin typeface="Times New Roman" panose="02020603050405020304" pitchFamily="18" charset="0"/>
              <a:cs typeface="Times New Roman" panose="02020603050405020304" pitchFamily="18" charset="0"/>
            </a:endParaRPr>
          </a:p>
          <a:p>
            <a:endParaRPr lang="en-US" sz="2000" b="1" i="1" dirty="0">
              <a:solidFill>
                <a:srgbClr val="000000"/>
              </a:solidFill>
              <a:latin typeface="Times New Roman" panose="02020603050405020304" pitchFamily="18" charset="0"/>
              <a:cs typeface="Times New Roman" panose="02020603050405020304" pitchFamily="18" charset="0"/>
            </a:endParaRPr>
          </a:p>
          <a:p>
            <a:endParaRPr lang="en-US" sz="2000" b="1" i="1" dirty="0">
              <a:solidFill>
                <a:srgbClr val="000000"/>
              </a:solidFill>
              <a:latin typeface="Times New Roman" panose="02020603050405020304" pitchFamily="18" charset="0"/>
              <a:cs typeface="Times New Roman" panose="02020603050405020304" pitchFamily="18" charset="0"/>
            </a:endParaRPr>
          </a:p>
          <a:p>
            <a:endParaRPr lang="en-US" sz="2000" b="1" i="1" dirty="0">
              <a:solidFill>
                <a:srgbClr val="000000"/>
              </a:solidFill>
              <a:latin typeface="Times New Roman" panose="02020603050405020304" pitchFamily="18" charset="0"/>
              <a:cs typeface="Times New Roman" panose="02020603050405020304" pitchFamily="18" charset="0"/>
            </a:endParaRPr>
          </a:p>
          <a:p>
            <a:r>
              <a:rPr lang="en-US" sz="1800" b="1" i="1" dirty="0">
                <a:solidFill>
                  <a:srgbClr val="000000"/>
                </a:solidFill>
                <a:latin typeface="Times New Roman" panose="02020603050405020304" pitchFamily="18" charset="0"/>
                <a:cs typeface="Times New Roman" panose="02020603050405020304" pitchFamily="18" charset="0"/>
              </a:rPr>
              <a:t>§60.16(</a:t>
            </a:r>
            <a:r>
              <a:rPr lang="en-US" sz="1800" b="1" i="1" u="none" strike="noStrike" baseline="0" dirty="0">
                <a:latin typeface="TimesNewRomanPSMT"/>
              </a:rPr>
              <a:t>b)</a:t>
            </a:r>
            <a:r>
              <a:rPr lang="en-US" sz="1800" b="1" i="1" u="none" strike="noStrike" baseline="0" dirty="0">
                <a:solidFill>
                  <a:srgbClr val="F28411"/>
                </a:solidFill>
                <a:latin typeface="TimesNewRomanPSMT"/>
              </a:rPr>
              <a:t> Upon request from an authorized representative of the Secretary, from an authorized representative of miners, or from miners, mine operators shall promptly provide access to any record listed in this section.</a:t>
            </a:r>
            <a:endParaRPr lang="en-US" sz="2000" b="1" i="1" dirty="0">
              <a:solidFill>
                <a:srgbClr val="F2841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A264CC-7D7E-431F-BC6A-CF7579C4C14A}"/>
              </a:ext>
            </a:extLst>
          </p:cNvPr>
          <p:cNvPicPr>
            <a:picLocks noChangeAspect="1"/>
          </p:cNvPicPr>
          <p:nvPr/>
        </p:nvPicPr>
        <p:blipFill>
          <a:blip r:embed="rId3"/>
          <a:stretch>
            <a:fillRect/>
          </a:stretch>
        </p:blipFill>
        <p:spPr>
          <a:xfrm>
            <a:off x="1753362" y="1256371"/>
            <a:ext cx="8838438" cy="4192845"/>
          </a:xfrm>
          <a:prstGeom prst="rect">
            <a:avLst/>
          </a:prstGeom>
        </p:spPr>
      </p:pic>
    </p:spTree>
    <p:extLst>
      <p:ext uri="{BB962C8B-B14F-4D97-AF65-F5344CB8AC3E}">
        <p14:creationId xmlns:p14="http://schemas.microsoft.com/office/powerpoint/2010/main" val="123346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6CCE-DA82-FEFE-A8E3-2D1BB12C9D81}"/>
              </a:ext>
            </a:extLst>
          </p:cNvPr>
          <p:cNvSpPr>
            <a:spLocks noGrp="1"/>
          </p:cNvSpPr>
          <p:nvPr>
            <p:ph type="title"/>
          </p:nvPr>
        </p:nvSpPr>
        <p:spPr/>
        <p:txBody>
          <a:bodyPr>
            <a:normAutofit fontScale="90000"/>
          </a:bodyPr>
          <a:lstStyle/>
          <a:p>
            <a:r>
              <a:rPr lang="en-US" dirty="0"/>
              <a:t>Corrective Action, PPE, and Surveillance</a:t>
            </a:r>
          </a:p>
        </p:txBody>
      </p:sp>
    </p:spTree>
    <p:extLst>
      <p:ext uri="{BB962C8B-B14F-4D97-AF65-F5344CB8AC3E}">
        <p14:creationId xmlns:p14="http://schemas.microsoft.com/office/powerpoint/2010/main" val="3976155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Corrective Action &amp; PPE</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2000" b="1" i="1" dirty="0">
                <a:solidFill>
                  <a:srgbClr val="000000"/>
                </a:solidFill>
                <a:latin typeface="Times New Roman" panose="02020603050405020304" pitchFamily="18" charset="0"/>
                <a:cs typeface="Times New Roman" panose="02020603050405020304" pitchFamily="18" charset="0"/>
              </a:rPr>
              <a:t>§60.13 – Corrective Actions: </a:t>
            </a:r>
            <a:endParaRPr lang="en-US" sz="2000" dirty="0">
              <a:solidFill>
                <a:srgbClr val="000000"/>
              </a:solidFill>
              <a:latin typeface="Times New Roman" panose="02020603050405020304" pitchFamily="18" charset="0"/>
              <a:cs typeface="Times New Roman" panose="02020603050405020304" pitchFamily="18" charset="0"/>
            </a:endParaRPr>
          </a:p>
          <a:p>
            <a:pPr lvl="1"/>
            <a:r>
              <a:rPr lang="en-US" sz="2000" dirty="0">
                <a:solidFill>
                  <a:srgbClr val="000000"/>
                </a:solidFill>
                <a:latin typeface="Times New Roman" panose="02020603050405020304" pitchFamily="18" charset="0"/>
                <a:cs typeface="Times New Roman" panose="02020603050405020304" pitchFamily="18" charset="0"/>
              </a:rPr>
              <a:t>If sampling results are </a:t>
            </a:r>
            <a:r>
              <a:rPr lang="en-US" sz="2000" b="1" i="1" dirty="0">
                <a:solidFill>
                  <a:srgbClr val="000000"/>
                </a:solidFill>
                <a:latin typeface="Times New Roman" panose="02020603050405020304" pitchFamily="18" charset="0"/>
                <a:cs typeface="Times New Roman" panose="02020603050405020304" pitchFamily="18" charset="0"/>
              </a:rPr>
              <a:t>greater than the PEL (50</a:t>
            </a:r>
            <a:r>
              <a:rPr lang="en-US" sz="2000" b="0" i="0" u="none" strike="noStrike" baseline="0" dirty="0">
                <a:latin typeface="TimesNewRomanPSMT"/>
              </a:rPr>
              <a:t>μg/m³), operator must implement corrective actions</a:t>
            </a:r>
            <a:br>
              <a:rPr lang="en-US" sz="2000" b="0" i="0" u="none" strike="noStrike" baseline="0" dirty="0">
                <a:latin typeface="TimesNewRomanPSMT"/>
              </a:rPr>
            </a:br>
            <a:endParaRPr lang="en-US" sz="2000" b="0" i="0" u="none" strike="noStrike" baseline="0" dirty="0">
              <a:latin typeface="TimesNewRomanPSMT"/>
            </a:endParaRPr>
          </a:p>
          <a:p>
            <a:pPr marL="457200" lvl="1" indent="0">
              <a:buNone/>
            </a:pPr>
            <a:r>
              <a:rPr lang="en-US" sz="1800" b="0" i="1" u="none" strike="noStrike" baseline="0" dirty="0">
                <a:solidFill>
                  <a:srgbClr val="F28411"/>
                </a:solidFill>
                <a:latin typeface="TimesNewRomanPSMT"/>
              </a:rPr>
              <a:t>(2) Ensure that affected miners wear respirators properly for </a:t>
            </a:r>
            <a:r>
              <a:rPr lang="en-US" sz="1800" b="0" i="1" u="none" strike="noStrike" baseline="0">
                <a:solidFill>
                  <a:srgbClr val="F28411"/>
                </a:solidFill>
                <a:latin typeface="TimesNewRomanPSMT"/>
              </a:rPr>
              <a:t>the full </a:t>
            </a:r>
            <a:r>
              <a:rPr lang="en-US" sz="1800" b="0" i="1" u="none" strike="noStrike" baseline="0" dirty="0">
                <a:solidFill>
                  <a:srgbClr val="F28411"/>
                </a:solidFill>
                <a:latin typeface="TimesNewRomanPSMT"/>
              </a:rPr>
              <a:t>shift or during the period of overexposure until miner exposures are at or below the PEL; and</a:t>
            </a:r>
            <a:br>
              <a:rPr lang="en-US" sz="1800" b="0" i="1" u="none" strike="noStrike" baseline="0" dirty="0">
                <a:solidFill>
                  <a:srgbClr val="F28411"/>
                </a:solidFill>
                <a:latin typeface="TimesNewRomanPSMT"/>
              </a:rPr>
            </a:br>
            <a:endParaRPr lang="en-US" sz="1800" b="0" i="1" u="none" strike="noStrike" baseline="0" dirty="0">
              <a:solidFill>
                <a:srgbClr val="F28411"/>
              </a:solidFill>
              <a:latin typeface="TimesNewRomanPSMT"/>
            </a:endParaRPr>
          </a:p>
          <a:p>
            <a:pPr marL="457200" lvl="1" indent="0">
              <a:buNone/>
            </a:pPr>
            <a:r>
              <a:rPr lang="en-US" sz="1800" b="0" i="1" u="none" strike="noStrike" baseline="0" dirty="0">
                <a:solidFill>
                  <a:srgbClr val="F28411"/>
                </a:solidFill>
                <a:latin typeface="TimesNewRomanPSMT"/>
              </a:rPr>
              <a:t>(3) Immediately take corrective actions to lower the concentration of respirable crystalline silica to at or below the PEL.</a:t>
            </a:r>
            <a:br>
              <a:rPr lang="en-US" sz="1800" b="0" i="1" u="none" strike="noStrike" baseline="0" dirty="0">
                <a:solidFill>
                  <a:srgbClr val="F28411"/>
                </a:solidFill>
                <a:latin typeface="TimesNewRomanPSMT"/>
              </a:rPr>
            </a:br>
            <a:endParaRPr lang="en-US" sz="1800" b="0" i="1" u="none" strike="noStrike" baseline="0" dirty="0">
              <a:solidFill>
                <a:srgbClr val="F28411"/>
              </a:solidFill>
              <a:latin typeface="TimesNewRomanPSMT"/>
            </a:endParaRPr>
          </a:p>
          <a:p>
            <a:pPr marL="457200" lvl="1" indent="0">
              <a:buNone/>
            </a:pPr>
            <a:r>
              <a:rPr lang="en-US" sz="1800" b="0" i="1" u="none" strike="noStrike" baseline="0" dirty="0">
                <a:solidFill>
                  <a:srgbClr val="F28411"/>
                </a:solidFill>
                <a:latin typeface="TimesNewRomanPSMT"/>
              </a:rPr>
              <a:t>(4) Once corrective actions have been taken, the mine operator shall:</a:t>
            </a:r>
          </a:p>
          <a:p>
            <a:pPr marL="457200" lvl="1" indent="0">
              <a:buNone/>
            </a:pPr>
            <a:r>
              <a:rPr lang="en-US" sz="1800" b="0" i="1" u="none" strike="noStrike" baseline="0" dirty="0">
                <a:solidFill>
                  <a:srgbClr val="F28411"/>
                </a:solidFill>
                <a:latin typeface="TimesNewRomanPSMT"/>
              </a:rPr>
              <a:t>	(i) Conduct sampling pursuant to § 60.12(c); and	</a:t>
            </a:r>
          </a:p>
          <a:p>
            <a:pPr marL="457200" lvl="1" indent="0">
              <a:buNone/>
            </a:pPr>
            <a:r>
              <a:rPr lang="en-US" sz="1800" i="1" dirty="0">
                <a:solidFill>
                  <a:srgbClr val="F28411"/>
                </a:solidFill>
                <a:latin typeface="TimesNewRomanPSMT"/>
              </a:rPr>
              <a:t>	</a:t>
            </a:r>
            <a:r>
              <a:rPr lang="en-US" sz="1800" b="0" i="1" u="none" strike="noStrike" baseline="0" dirty="0">
                <a:solidFill>
                  <a:srgbClr val="F28411"/>
                </a:solidFill>
                <a:latin typeface="TimesNewRomanPSMT"/>
              </a:rPr>
              <a:t>(ii) Take additional or new corrective actions until sampling indicates miner exposures are at or below the PEL.</a:t>
            </a:r>
            <a:endParaRPr lang="en-US" sz="2000" b="1" i="1" dirty="0">
              <a:solidFill>
                <a:srgbClr val="F28411"/>
              </a:solidFill>
              <a:latin typeface="Times New Roman" panose="02020603050405020304" pitchFamily="18" charset="0"/>
              <a:cs typeface="Times New Roman" panose="02020603050405020304" pitchFamily="18" charset="0"/>
            </a:endParaRPr>
          </a:p>
          <a:p>
            <a:pPr lvl="1"/>
            <a:endParaRPr lang="en-US" sz="2000" b="1" i="1" dirty="0">
              <a:solidFill>
                <a:srgbClr val="000000"/>
              </a:solidFill>
              <a:latin typeface="Times New Roman" panose="02020603050405020304" pitchFamily="18" charset="0"/>
              <a:cs typeface="Times New Roman" panose="02020603050405020304" pitchFamily="18" charset="0"/>
            </a:endParaRPr>
          </a:p>
          <a:p>
            <a:pPr lvl="1"/>
            <a:r>
              <a:rPr lang="en-US" sz="2000" dirty="0">
                <a:solidFill>
                  <a:srgbClr val="000000"/>
                </a:solidFill>
                <a:latin typeface="Times New Roman" panose="02020603050405020304" pitchFamily="18" charset="0"/>
                <a:cs typeface="Times New Roman" panose="02020603050405020304" pitchFamily="18" charset="0"/>
              </a:rPr>
              <a:t>Operator must document the corrective actions taken, and maintain record of the corrective actions for 2-years, providing them to MSHA upon request</a:t>
            </a:r>
            <a:endParaRPr lang="en-US" sz="2000"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470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Corrective Action &amp; PPE</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2000" b="1" i="1" dirty="0">
                <a:solidFill>
                  <a:srgbClr val="000000"/>
                </a:solidFill>
                <a:latin typeface="Times New Roman" panose="02020603050405020304" pitchFamily="18" charset="0"/>
                <a:cs typeface="Times New Roman" panose="02020603050405020304" pitchFamily="18" charset="0"/>
              </a:rPr>
              <a:t>§60.14 – Respiratory Protection: </a:t>
            </a:r>
          </a:p>
          <a:p>
            <a:pPr lvl="1"/>
            <a:r>
              <a:rPr lang="en-US" sz="2000" dirty="0">
                <a:solidFill>
                  <a:srgbClr val="000000"/>
                </a:solidFill>
                <a:latin typeface="Times New Roman" panose="02020603050405020304" pitchFamily="18" charset="0"/>
                <a:cs typeface="Times New Roman" panose="02020603050405020304" pitchFamily="18" charset="0"/>
              </a:rPr>
              <a:t>Only permitted for temporary use if: </a:t>
            </a:r>
          </a:p>
          <a:p>
            <a:pPr marL="914400" lvl="2" indent="0">
              <a:buNone/>
            </a:pPr>
            <a:r>
              <a:rPr lang="en-US" sz="1800" b="0" i="1" u="none" strike="noStrike" baseline="0" dirty="0">
                <a:solidFill>
                  <a:srgbClr val="F28411"/>
                </a:solidFill>
                <a:latin typeface="TimesNewRomanPSMT"/>
              </a:rPr>
              <a:t>(1) Engineering control measures are being developed and implemented; or</a:t>
            </a:r>
          </a:p>
          <a:p>
            <a:pPr marL="914400" lvl="2" indent="0">
              <a:buNone/>
            </a:pPr>
            <a:r>
              <a:rPr lang="en-US" sz="1800" b="0" i="1" u="none" strike="noStrike" baseline="0" dirty="0">
                <a:solidFill>
                  <a:srgbClr val="F28411"/>
                </a:solidFill>
                <a:latin typeface="TimesNewRomanPSMT"/>
              </a:rPr>
              <a:t>(2) It is necessary by the nature of work involved.</a:t>
            </a:r>
          </a:p>
          <a:p>
            <a:pPr lvl="1"/>
            <a:r>
              <a:rPr lang="en-US" sz="1800" dirty="0">
                <a:latin typeface="TimesNewRomanPSMT"/>
                <a:cs typeface="Times New Roman" panose="02020603050405020304" pitchFamily="18" charset="0"/>
              </a:rPr>
              <a:t>Respirators must be protection classified as 100 series (i.e. no more N95)</a:t>
            </a:r>
          </a:p>
          <a:p>
            <a:pPr lvl="1"/>
            <a:r>
              <a:rPr lang="en-US" sz="1800" dirty="0">
                <a:latin typeface="TimesNewRomanPSMT"/>
                <a:cs typeface="Times New Roman" panose="02020603050405020304" pitchFamily="18" charset="0"/>
              </a:rPr>
              <a:t>Respiratory Protection Program compliant with ASTM F3387-19 must be implemented</a:t>
            </a:r>
          </a:p>
          <a:p>
            <a:pPr lvl="1"/>
            <a:endParaRPr lang="en-US" sz="1800" b="0" i="1" u="none" strike="noStrike" baseline="0" dirty="0">
              <a:latin typeface="TimesNewRomanPSMT"/>
              <a:cs typeface="Times New Roman" panose="02020603050405020304" pitchFamily="18" charset="0"/>
            </a:endParaRPr>
          </a:p>
          <a:p>
            <a:r>
              <a:rPr lang="en-US" sz="1800" b="1" i="1" dirty="0">
                <a:solidFill>
                  <a:srgbClr val="000000"/>
                </a:solidFill>
                <a:latin typeface="Times New Roman" panose="02020603050405020304" pitchFamily="18" charset="0"/>
                <a:cs typeface="Times New Roman" panose="02020603050405020304" pitchFamily="18" charset="0"/>
              </a:rPr>
              <a:t>§60.14(b) </a:t>
            </a:r>
            <a:r>
              <a:rPr lang="en-US" sz="1800" b="0" i="1" u="none" strike="noStrike" baseline="0" dirty="0">
                <a:latin typeface="TimesNewRomanPS-ItalicMT"/>
              </a:rPr>
              <a:t>Miners unable to wear respirators</a:t>
            </a:r>
            <a:r>
              <a:rPr lang="en-US" sz="1800" b="0" i="0" u="none" strike="noStrike" baseline="0" dirty="0">
                <a:latin typeface="TimesNewRomanPSMT"/>
              </a:rPr>
              <a:t>. Upon written determination by a physician or other licensed health care professional (PLHCP) that an affected miner is unable to wear a respirator, the miner shall be temporarily transferred either to work in a separate area of the same mine or to an occupation at the same mine where respiratory protection is not required.</a:t>
            </a:r>
          </a:p>
          <a:p>
            <a:pPr marL="800100" lvl="1" indent="-342900">
              <a:buAutoNum type="arabicParenBoth"/>
            </a:pPr>
            <a:r>
              <a:rPr lang="en-US" sz="1800" b="0" i="0" u="none" strike="noStrike" baseline="0" dirty="0">
                <a:latin typeface="TimesNewRomanPSMT"/>
              </a:rPr>
              <a:t>The affected miner shall continue to receive compensation at no less than the regular rate of pay in the occupation</a:t>
            </a:r>
          </a:p>
          <a:p>
            <a:pPr marL="457200" lvl="1" indent="0">
              <a:buNone/>
            </a:pPr>
            <a:r>
              <a:rPr lang="en-US" sz="1800" b="0" i="0" u="none" strike="noStrike" baseline="0" dirty="0">
                <a:latin typeface="TimesNewRomanPSMT"/>
              </a:rPr>
              <a:t>held by that miner immediately prior to the transfer.</a:t>
            </a:r>
          </a:p>
          <a:p>
            <a:pPr marL="457200" lvl="1" indent="0">
              <a:buNone/>
            </a:pPr>
            <a:r>
              <a:rPr lang="en-US" sz="1800" b="0" i="0" u="none" strike="noStrike" baseline="0" dirty="0">
                <a:latin typeface="TimesNewRomanPSMT"/>
              </a:rPr>
              <a:t>(2) The affected miner may be transferred back to the miner’s initial work area or occupation when temporary non-routine use of respirators under paragraph (a) of this section is no longer required.</a:t>
            </a:r>
            <a:endParaRPr lang="en-US" sz="1800" dirty="0">
              <a:latin typeface="TimesNewRomanPSMT"/>
              <a:cs typeface="Times New Roman" panose="02020603050405020304" pitchFamily="18" charset="0"/>
            </a:endParaRPr>
          </a:p>
          <a:p>
            <a:pPr marL="914400" lvl="2" indent="0">
              <a:buNone/>
            </a:pPr>
            <a:endParaRPr lang="en-US" sz="2000" b="1" i="1" dirty="0">
              <a:solidFill>
                <a:srgbClr val="F2841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62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Medical Surveillance</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fontScale="92500" lnSpcReduction="10000"/>
          </a:bodyPr>
          <a:lstStyle/>
          <a:p>
            <a:r>
              <a:rPr lang="en-US" sz="2000" b="1" i="1" dirty="0">
                <a:solidFill>
                  <a:srgbClr val="000000"/>
                </a:solidFill>
                <a:latin typeface="Times New Roman" panose="02020603050405020304" pitchFamily="18" charset="0"/>
                <a:cs typeface="Times New Roman" panose="02020603050405020304" pitchFamily="18" charset="0"/>
              </a:rPr>
              <a:t>§60.15 – Medical Surveillance</a:t>
            </a:r>
          </a:p>
          <a:p>
            <a:pPr lvl="1"/>
            <a:r>
              <a:rPr lang="en-US" sz="2000" dirty="0">
                <a:solidFill>
                  <a:srgbClr val="000000"/>
                </a:solidFill>
                <a:latin typeface="Times New Roman" panose="02020603050405020304" pitchFamily="18" charset="0"/>
                <a:cs typeface="Times New Roman" panose="02020603050405020304" pitchFamily="18" charset="0"/>
              </a:rPr>
              <a:t>Metal/Nonmetal operators shall provide to each miner periodic medical examination to include; </a:t>
            </a:r>
          </a:p>
          <a:p>
            <a:pPr lvl="2"/>
            <a:r>
              <a:rPr lang="en-US" sz="1800" dirty="0">
                <a:solidFill>
                  <a:srgbClr val="000000"/>
                </a:solidFill>
                <a:latin typeface="Times New Roman" panose="02020603050405020304" pitchFamily="18" charset="0"/>
                <a:cs typeface="Times New Roman" panose="02020603050405020304" pitchFamily="18" charset="0"/>
              </a:rPr>
              <a:t>Medical/work history</a:t>
            </a:r>
          </a:p>
          <a:p>
            <a:pPr lvl="2"/>
            <a:r>
              <a:rPr lang="en-US" sz="1800" dirty="0">
                <a:solidFill>
                  <a:srgbClr val="000000"/>
                </a:solidFill>
                <a:latin typeface="Times New Roman" panose="02020603050405020304" pitchFamily="18" charset="0"/>
                <a:cs typeface="Times New Roman" panose="02020603050405020304" pitchFamily="18" charset="0"/>
              </a:rPr>
              <a:t>Physical exam (emphasis on respiratory)</a:t>
            </a:r>
          </a:p>
          <a:p>
            <a:pPr lvl="2"/>
            <a:r>
              <a:rPr lang="en-US" sz="1800" dirty="0">
                <a:solidFill>
                  <a:srgbClr val="000000"/>
                </a:solidFill>
                <a:latin typeface="Times New Roman" panose="02020603050405020304" pitchFamily="18" charset="0"/>
                <a:cs typeface="Times New Roman" panose="02020603050405020304" pitchFamily="18" charset="0"/>
              </a:rPr>
              <a:t>Chest X-ray</a:t>
            </a:r>
          </a:p>
          <a:p>
            <a:pPr lvl="2"/>
            <a:r>
              <a:rPr lang="en-US" sz="1800" dirty="0">
                <a:solidFill>
                  <a:srgbClr val="000000"/>
                </a:solidFill>
                <a:latin typeface="Times New Roman" panose="02020603050405020304" pitchFamily="18" charset="0"/>
                <a:cs typeface="Times New Roman" panose="02020603050405020304" pitchFamily="18" charset="0"/>
              </a:rPr>
              <a:t>Pulmonary function test</a:t>
            </a:r>
          </a:p>
          <a:p>
            <a:pPr lvl="1"/>
            <a:r>
              <a:rPr lang="en-US" sz="1800" dirty="0">
                <a:solidFill>
                  <a:srgbClr val="000000"/>
                </a:solidFill>
                <a:latin typeface="Times New Roman" panose="02020603050405020304" pitchFamily="18" charset="0"/>
                <a:cs typeface="Times New Roman" panose="02020603050405020304" pitchFamily="18" charset="0"/>
              </a:rPr>
              <a:t>Medical examination must be offered at least every 5 years</a:t>
            </a:r>
          </a:p>
          <a:p>
            <a:pPr lvl="2"/>
            <a:r>
              <a:rPr lang="en-US" sz="1800" dirty="0">
                <a:solidFill>
                  <a:srgbClr val="000000"/>
                </a:solidFill>
                <a:latin typeface="Times New Roman" panose="02020603050405020304" pitchFamily="18" charset="0"/>
                <a:cs typeface="Times New Roman" panose="02020603050405020304" pitchFamily="18" charset="0"/>
              </a:rPr>
              <a:t>It is not required for miners to participate in this examination, </a:t>
            </a:r>
            <a:r>
              <a:rPr lang="en-US" sz="1800" b="1" i="1" dirty="0">
                <a:solidFill>
                  <a:srgbClr val="000000"/>
                </a:solidFill>
                <a:latin typeface="Times New Roman" panose="02020603050405020304" pitchFamily="18" charset="0"/>
                <a:cs typeface="Times New Roman" panose="02020603050405020304" pitchFamily="18" charset="0"/>
              </a:rPr>
              <a:t>However…</a:t>
            </a:r>
          </a:p>
          <a:p>
            <a:r>
              <a:rPr lang="en-US" sz="1800" b="1" i="1" dirty="0">
                <a:solidFill>
                  <a:srgbClr val="000000"/>
                </a:solidFill>
                <a:latin typeface="Times New Roman" panose="02020603050405020304" pitchFamily="18" charset="0"/>
                <a:cs typeface="Times New Roman" panose="02020603050405020304" pitchFamily="18" charset="0"/>
              </a:rPr>
              <a:t>§60.15(c): Every new miner </a:t>
            </a:r>
            <a:r>
              <a:rPr lang="en-US" sz="1800" b="1" i="1" dirty="0">
                <a:solidFill>
                  <a:srgbClr val="F28411"/>
                </a:solidFill>
                <a:latin typeface="Times New Roman" panose="02020603050405020304" pitchFamily="18" charset="0"/>
                <a:cs typeface="Times New Roman" panose="02020603050405020304" pitchFamily="18" charset="0"/>
              </a:rPr>
              <a:t>must</a:t>
            </a:r>
            <a:r>
              <a:rPr lang="en-US" sz="1800" b="1" i="1" dirty="0">
                <a:solidFill>
                  <a:srgbClr val="000000"/>
                </a:solidFill>
                <a:latin typeface="Times New Roman" panose="02020603050405020304" pitchFamily="18" charset="0"/>
                <a:cs typeface="Times New Roman" panose="02020603050405020304" pitchFamily="18" charset="0"/>
              </a:rPr>
              <a:t> receive medical examination within 30-days of employment, a follow-up within 3 years, and follow-up with specialist within 2-years if the follow-up show evidence of decreased lung function</a:t>
            </a:r>
            <a:br>
              <a:rPr lang="en-US" sz="1800" b="1" i="1" dirty="0">
                <a:solidFill>
                  <a:srgbClr val="000000"/>
                </a:solidFill>
                <a:latin typeface="Times New Roman" panose="02020603050405020304" pitchFamily="18" charset="0"/>
                <a:cs typeface="Times New Roman" panose="02020603050405020304" pitchFamily="18" charset="0"/>
              </a:rPr>
            </a:br>
            <a:endParaRPr lang="en-US" sz="1800" dirty="0">
              <a:solidFill>
                <a:srgbClr val="000000"/>
              </a:solidFill>
              <a:latin typeface="Times New Roman" panose="02020603050405020304" pitchFamily="18" charset="0"/>
              <a:cs typeface="Times New Roman" panose="02020603050405020304" pitchFamily="18" charset="0"/>
            </a:endParaRPr>
          </a:p>
          <a:p>
            <a:r>
              <a:rPr lang="en-US" sz="1800" b="1" i="1" dirty="0">
                <a:solidFill>
                  <a:srgbClr val="000000"/>
                </a:solidFill>
                <a:latin typeface="Times New Roman" panose="02020603050405020304" pitchFamily="18" charset="0"/>
                <a:cs typeface="Times New Roman" panose="02020603050405020304" pitchFamily="18" charset="0"/>
              </a:rPr>
              <a:t> §60.15(e): Written medical opinion</a:t>
            </a:r>
          </a:p>
          <a:p>
            <a:pPr lvl="1"/>
            <a:r>
              <a:rPr lang="en-US" sz="1800" b="0" i="1" u="none" strike="noStrike" baseline="0" dirty="0">
                <a:solidFill>
                  <a:srgbClr val="F28411"/>
                </a:solidFill>
                <a:latin typeface="TimesNewRomanPSMT"/>
              </a:rPr>
              <a:t>The mine operator shall obtain a written medical opinion from the PLHCP or specialist within 30 days of the medical examination. The written opinion shall contain only the following:</a:t>
            </a:r>
          </a:p>
          <a:p>
            <a:pPr marL="0" indent="0" algn="l">
              <a:buNone/>
            </a:pPr>
            <a:r>
              <a:rPr lang="en-US" sz="1800" b="0" i="1" u="none" strike="noStrike" baseline="0" dirty="0">
                <a:solidFill>
                  <a:srgbClr val="F28411"/>
                </a:solidFill>
                <a:latin typeface="TimesNewRomanPSMT"/>
              </a:rPr>
              <a:t>	(1) The date of the medical examination;</a:t>
            </a:r>
          </a:p>
          <a:p>
            <a:pPr marL="0" indent="0" algn="l">
              <a:buNone/>
            </a:pPr>
            <a:r>
              <a:rPr lang="en-US" sz="1800" b="0" i="1" u="none" strike="noStrike" baseline="0" dirty="0">
                <a:solidFill>
                  <a:srgbClr val="F28411"/>
                </a:solidFill>
                <a:latin typeface="TimesNewRomanPSMT"/>
              </a:rPr>
              <a:t>	(2) A statement that the examination has met the requirements of this section; and</a:t>
            </a:r>
          </a:p>
          <a:p>
            <a:pPr marL="0" indent="0" algn="l">
              <a:buNone/>
            </a:pPr>
            <a:r>
              <a:rPr lang="en-US" sz="1800" b="0" i="1" u="none" strike="noStrike" baseline="0" dirty="0">
                <a:solidFill>
                  <a:srgbClr val="F28411"/>
                </a:solidFill>
                <a:latin typeface="TimesNewRomanPSMT"/>
              </a:rPr>
              <a:t>	(3) Any recommended limitations on the miner’s use of respirators.</a:t>
            </a:r>
            <a:endParaRPr lang="en-US" sz="1800" b="1" i="1" dirty="0">
              <a:solidFill>
                <a:srgbClr val="F28411"/>
              </a:solidFill>
              <a:latin typeface="TimesNewRomanPSMT"/>
              <a:cs typeface="Times New Roman" panose="02020603050405020304" pitchFamily="18" charset="0"/>
            </a:endParaRPr>
          </a:p>
        </p:txBody>
      </p:sp>
    </p:spTree>
    <p:extLst>
      <p:ext uri="{BB962C8B-B14F-4D97-AF65-F5344CB8AC3E}">
        <p14:creationId xmlns:p14="http://schemas.microsoft.com/office/powerpoint/2010/main" val="170353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6CCE-DA82-FEFE-A8E3-2D1BB12C9D81}"/>
              </a:ext>
            </a:extLst>
          </p:cNvPr>
          <p:cNvSpPr>
            <a:spLocks noGrp="1"/>
          </p:cNvSpPr>
          <p:nvPr>
            <p:ph type="title"/>
          </p:nvPr>
        </p:nvSpPr>
        <p:spPr/>
        <p:txBody>
          <a:bodyPr>
            <a:normAutofit/>
          </a:bodyPr>
          <a:lstStyle/>
          <a:p>
            <a:r>
              <a:rPr lang="en-US" dirty="0"/>
              <a:t>Possible Changes… </a:t>
            </a:r>
          </a:p>
        </p:txBody>
      </p:sp>
    </p:spTree>
    <p:extLst>
      <p:ext uri="{BB962C8B-B14F-4D97-AF65-F5344CB8AC3E}">
        <p14:creationId xmlns:p14="http://schemas.microsoft.com/office/powerpoint/2010/main" val="3100465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Part 90 for M/NM Mines?</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marL="57150" marR="97790" indent="-285750">
              <a:spcBef>
                <a:spcPts val="0"/>
              </a:spcBef>
            </a:pPr>
            <a:r>
              <a:rPr lang="en-US" sz="2400" dirty="0">
                <a:latin typeface="Times New Roman" panose="02020603050405020304" pitchFamily="18" charset="0"/>
                <a:ea typeface="Times New Roman" panose="02020603050405020304" pitchFamily="18" charset="0"/>
              </a:rPr>
              <a:t>MSHA sought comment on inclusion of a Part 90-</a:t>
            </a:r>
            <a:r>
              <a:rPr lang="en-US" sz="2400" dirty="0" err="1">
                <a:latin typeface="Times New Roman" panose="02020603050405020304" pitchFamily="18" charset="0"/>
                <a:ea typeface="Times New Roman" panose="02020603050405020304" pitchFamily="18" charset="0"/>
              </a:rPr>
              <a:t>esque</a:t>
            </a:r>
            <a:r>
              <a:rPr lang="en-US" sz="2400" dirty="0">
                <a:latin typeface="Times New Roman" panose="02020603050405020304" pitchFamily="18" charset="0"/>
                <a:ea typeface="Times New Roman" panose="02020603050405020304" pitchFamily="18" charset="0"/>
              </a:rPr>
              <a:t> provision for M/NM </a:t>
            </a:r>
          </a:p>
          <a:p>
            <a:pPr marL="514350" marR="97790" lvl="1" indent="-285750">
              <a:spcBef>
                <a:spcPts val="0"/>
              </a:spcBef>
            </a:pPr>
            <a:r>
              <a:rPr lang="en-US" sz="1800" dirty="0">
                <a:latin typeface="Times New Roman" panose="02020603050405020304" pitchFamily="18" charset="0"/>
                <a:ea typeface="Times New Roman" panose="02020603050405020304" pitchFamily="18" charset="0"/>
              </a:rPr>
              <a:t>Request for Comment #36</a:t>
            </a:r>
            <a:br>
              <a:rPr lang="en-US" sz="1800" dirty="0">
                <a:latin typeface="Times New Roman" panose="02020603050405020304" pitchFamily="18" charset="0"/>
                <a:ea typeface="Times New Roman" panose="02020603050405020304" pitchFamily="18" charset="0"/>
              </a:rPr>
            </a:br>
            <a:endParaRPr lang="en-US" sz="1800" b="0" i="0" u="none" strike="noStrike" baseline="0" dirty="0">
              <a:solidFill>
                <a:srgbClr val="000000"/>
              </a:solidFill>
              <a:latin typeface="Times New Roman" panose="02020603050405020304" pitchFamily="18" charset="0"/>
            </a:endParaRPr>
          </a:p>
          <a:p>
            <a:pPr marL="457200" lvl="1" indent="0">
              <a:buNone/>
            </a:pPr>
            <a:r>
              <a:rPr lang="en-US" sz="2200" b="0" i="1" u="none" strike="noStrike" baseline="0" dirty="0">
                <a:solidFill>
                  <a:srgbClr val="000000"/>
                </a:solidFill>
                <a:latin typeface="Times New Roman" panose="02020603050405020304" pitchFamily="18" charset="0"/>
              </a:rPr>
              <a:t>MSHA requests comments as to whether the proposed provisions should include a </a:t>
            </a:r>
            <a:r>
              <a:rPr lang="en-US" sz="2200" b="1" i="1" u="none" strike="noStrike" baseline="0" dirty="0">
                <a:solidFill>
                  <a:srgbClr val="000000"/>
                </a:solidFill>
                <a:latin typeface="Times New Roman" panose="02020603050405020304" pitchFamily="18" charset="0"/>
              </a:rPr>
              <a:t>medical removal option for MNM miners who have developed evidence of silica-related disease </a:t>
            </a:r>
            <a:r>
              <a:rPr lang="en-US" sz="2200" b="0" i="1" u="none" strike="noStrike" baseline="0" dirty="0">
                <a:solidFill>
                  <a:srgbClr val="000000"/>
                </a:solidFill>
                <a:latin typeface="Times New Roman" panose="02020603050405020304" pitchFamily="18" charset="0"/>
              </a:rPr>
              <a:t>that is equivalent to the transfer rights and exposure monitoring provided to coal miners in 30 CFR part 90 (Part 90). </a:t>
            </a:r>
          </a:p>
          <a:p>
            <a:pPr marL="457200" lvl="1" indent="0">
              <a:buNone/>
            </a:pPr>
            <a:endParaRPr lang="en-US" sz="2200" i="1" dirty="0">
              <a:solidFill>
                <a:srgbClr val="000000"/>
              </a:solidFill>
              <a:latin typeface="Times New Roman" panose="02020603050405020304" pitchFamily="18" charset="0"/>
            </a:endParaRPr>
          </a:p>
          <a:p>
            <a:pPr marL="457200" lvl="1" indent="0">
              <a:buNone/>
            </a:pPr>
            <a:r>
              <a:rPr lang="en-US" sz="2200" b="0" i="1" u="none" strike="noStrike" baseline="0" dirty="0">
                <a:solidFill>
                  <a:srgbClr val="000000"/>
                </a:solidFill>
                <a:latin typeface="Times New Roman" panose="02020603050405020304" pitchFamily="18" charset="0"/>
              </a:rPr>
              <a:t>Under Part 90, any coal miner who has evidence of the development of pneumoconiosis based on a chest X-ray or other medical examinations </a:t>
            </a:r>
            <a:r>
              <a:rPr lang="en-US" sz="2200" b="1" i="1" u="none" strike="noStrike" baseline="0" dirty="0">
                <a:solidFill>
                  <a:srgbClr val="000000"/>
                </a:solidFill>
                <a:latin typeface="Times New Roman" panose="02020603050405020304" pitchFamily="18" charset="0"/>
              </a:rPr>
              <a:t>has the option to work in an area of the mine where the average concentration of respirable dust in the mine atmosphere during each shift to which that miner is exposed is continuously maintained at or below the applicable standard. Under Part 90, coal miners are entitled to retention of pay rate, future actual wage increases, and future work assignment, shift and respirable dust protection</a:t>
            </a:r>
            <a:r>
              <a:rPr lang="en-US" sz="2200" b="0" i="1" u="none" strike="noStrike" baseline="0" dirty="0">
                <a:solidFill>
                  <a:srgbClr val="000000"/>
                </a:solidFill>
                <a:latin typeface="Times New Roman" panose="02020603050405020304" pitchFamily="18" charset="0"/>
              </a:rPr>
              <a:t>. MSHA seeks comment on whether this medical removal option should be provided to MNM miners. </a:t>
            </a:r>
            <a:endParaRPr lang="en-US" sz="1800" b="0" i="1" u="none" strike="noStrike" baseline="0" dirty="0">
              <a:solidFill>
                <a:srgbClr val="000000"/>
              </a:solidFill>
              <a:latin typeface="Times New Roman" panose="02020603050405020304" pitchFamily="18" charset="0"/>
            </a:endParaRPr>
          </a:p>
          <a:p>
            <a:pPr marL="457200" marR="97790" lvl="1">
              <a:spcBef>
                <a:spcPts val="0"/>
              </a:spcBef>
            </a:pP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0253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Self-Reporting </a:t>
            </a:r>
            <a:r>
              <a:rPr lang="en-US"/>
              <a:t>and Enforcement</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fontScale="85000" lnSpcReduction="20000"/>
          </a:bodyPr>
          <a:lstStyle/>
          <a:p>
            <a:pPr marL="0" marR="97790">
              <a:spcBef>
                <a:spcPts val="0"/>
              </a:spcBef>
              <a:spcAft>
                <a:spcPts val="0"/>
              </a:spcAft>
            </a:pPr>
            <a:r>
              <a:rPr lang="en-US" sz="2200" dirty="0">
                <a:solidFill>
                  <a:srgbClr val="231F20"/>
                </a:solidFill>
                <a:latin typeface="Times New Roman" panose="02020603050405020304" pitchFamily="18" charset="0"/>
                <a:ea typeface="Times New Roman" panose="02020603050405020304" pitchFamily="18" charset="0"/>
              </a:rPr>
              <a:t>D</a:t>
            </a:r>
            <a:r>
              <a:rPr lang="en-US" sz="2200" dirty="0">
                <a:solidFill>
                  <a:srgbClr val="231F20"/>
                </a:solidFill>
                <a:effectLst/>
                <a:latin typeface="Times New Roman" panose="02020603050405020304" pitchFamily="18" charset="0"/>
                <a:ea typeface="Times New Roman" panose="02020603050405020304" pitchFamily="18" charset="0"/>
              </a:rPr>
              <a:t>uring the August 21, 2023, public hearing held in Denver, CO, remarks were made that a potential significant and novel expansion on the language of the proposed rule was under consideration. In MSHA’s opening remarks, MSHA Deputy Assistant for Operations Patricia Silvery stated</a:t>
            </a:r>
            <a:r>
              <a:rPr lang="en-US" sz="1800" dirty="0">
                <a:solidFill>
                  <a:srgbClr val="231F2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97790" indent="0">
              <a:spcBef>
                <a:spcPts val="0"/>
              </a:spcBef>
              <a:spcAft>
                <a:spcPts val="0"/>
              </a:spcAft>
              <a:buNone/>
            </a:pPr>
            <a:br>
              <a:rPr lang="en-US" sz="1800" dirty="0">
                <a:effectLst/>
                <a:latin typeface="Times New Roman" panose="02020603050405020304" pitchFamily="18"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R="0" indent="0">
              <a:spcBef>
                <a:spcPts val="0"/>
              </a:spcBef>
              <a:spcAft>
                <a:spcPts val="0"/>
              </a:spcAft>
              <a:buNone/>
            </a:pPr>
            <a:r>
              <a:rPr lang="en-US" sz="1800" dirty="0">
                <a:solidFill>
                  <a:srgbClr val="000000"/>
                </a:solidFill>
                <a:effectLst/>
                <a:latin typeface="Times New Roman" panose="02020603050405020304" pitchFamily="18" charset="0"/>
                <a:ea typeface="Calibri" panose="020F0502020204030204" pitchFamily="34" charset="0"/>
              </a:rPr>
              <a:t>“</a:t>
            </a:r>
            <a:r>
              <a:rPr lang="en-US" sz="2400" i="1" dirty="0">
                <a:solidFill>
                  <a:srgbClr val="000000"/>
                </a:solidFill>
                <a:effectLst/>
                <a:latin typeface="Times New Roman" panose="02020603050405020304" pitchFamily="18" charset="0"/>
                <a:ea typeface="Calibri" panose="020F0502020204030204" pitchFamily="34" charset="0"/>
              </a:rPr>
              <a:t>Further, if an operator's sample is above the proposed PEL, the mine operator would be required to take immediate corrective actions to reduce miners' exposure to below the PEL, make the record of the overexposure which would have to be posted and made available to miners' representatives and re-sampled to ensure that the corrective action is effective and that miners' exposures are, in fact, reduced to at or below the PEL. </a:t>
            </a:r>
            <a:r>
              <a:rPr lang="en-US" sz="2400" b="1" i="1" dirty="0">
                <a:solidFill>
                  <a:srgbClr val="F28411"/>
                </a:solidFill>
                <a:effectLst/>
                <a:latin typeface="Times New Roman" panose="02020603050405020304" pitchFamily="18" charset="0"/>
                <a:ea typeface="Calibri" panose="020F0502020204030204" pitchFamily="34" charset="0"/>
              </a:rPr>
              <a:t>And if the miners' exposures exceed the PEL, MSHA would issue a citation</a:t>
            </a:r>
            <a:r>
              <a:rPr lang="en-US" sz="2400" i="1" dirty="0">
                <a:solidFill>
                  <a:srgbClr val="000000"/>
                </a:solidFill>
                <a:effectLst/>
                <a:latin typeface="Times New Roman" panose="02020603050405020304" pitchFamily="18" charset="0"/>
                <a:ea typeface="Calibri" panose="020F0502020204030204" pitchFamily="34" charset="0"/>
              </a:rPr>
              <a:t>. MSHA has received comment on the recordkeeping requirement.</a:t>
            </a:r>
            <a:endParaRPr lang="en-US" sz="2400" dirty="0">
              <a:solidFill>
                <a:srgbClr val="000000"/>
              </a:solidFill>
              <a:effectLst/>
              <a:latin typeface="Times New Roman" panose="02020603050405020304" pitchFamily="18" charset="0"/>
              <a:ea typeface="Calibri" panose="020F0502020204030204" pitchFamily="34" charset="0"/>
            </a:endParaRPr>
          </a:p>
          <a:p>
            <a:pPr marR="0" indent="0">
              <a:spcBef>
                <a:spcPts val="0"/>
              </a:spcBef>
              <a:spcAft>
                <a:spcPts val="0"/>
              </a:spcAft>
              <a:buNone/>
            </a:pPr>
            <a:r>
              <a:rPr lang="en-US" sz="2400" dirty="0">
                <a:solidFill>
                  <a:srgbClr val="000000"/>
                </a:solidFill>
                <a:effectLst/>
                <a:latin typeface="Times New Roman" panose="02020603050405020304" pitchFamily="18" charset="0"/>
                <a:ea typeface="Calibri" panose="020F0502020204030204" pitchFamily="34" charset="0"/>
              </a:rPr>
              <a:t> </a:t>
            </a:r>
          </a:p>
          <a:p>
            <a:pPr marR="97790" indent="0">
              <a:spcBef>
                <a:spcPts val="0"/>
              </a:spcBef>
              <a:spcAft>
                <a:spcPts val="0"/>
              </a:spcAft>
              <a:buNone/>
            </a:pPr>
            <a:r>
              <a:rPr lang="en-US" sz="2400" i="1" dirty="0">
                <a:effectLst/>
                <a:latin typeface="Times New Roman" panose="02020603050405020304" pitchFamily="18" charset="0"/>
                <a:ea typeface="Times New Roman" panose="02020603050405020304" pitchFamily="18" charset="0"/>
              </a:rPr>
              <a:t>Some commenters recommend that exposure records be kept for longer than two years. </a:t>
            </a:r>
            <a:r>
              <a:rPr lang="en-US" sz="2400" b="1" i="1" dirty="0">
                <a:solidFill>
                  <a:srgbClr val="F28411"/>
                </a:solidFill>
                <a:effectLst/>
                <a:latin typeface="Times New Roman" panose="02020603050405020304" pitchFamily="18" charset="0"/>
                <a:ea typeface="Times New Roman" panose="02020603050405020304" pitchFamily="18" charset="0"/>
              </a:rPr>
              <a:t>At this point in the rulemaking process,</a:t>
            </a:r>
            <a:r>
              <a:rPr lang="en-US" sz="2400" i="1" dirty="0">
                <a:solidFill>
                  <a:srgbClr val="F28411"/>
                </a:solidFill>
                <a:effectLst/>
                <a:latin typeface="Times New Roman" panose="02020603050405020304" pitchFamily="18" charset="0"/>
                <a:ea typeface="Times New Roman" panose="02020603050405020304" pitchFamily="18" charset="0"/>
              </a:rPr>
              <a:t> </a:t>
            </a:r>
            <a:r>
              <a:rPr lang="en-US" sz="2400" b="1" i="1" dirty="0">
                <a:solidFill>
                  <a:srgbClr val="F28411"/>
                </a:solidFill>
                <a:effectLst/>
                <a:latin typeface="Times New Roman" panose="02020603050405020304" pitchFamily="18" charset="0"/>
                <a:ea typeface="Times New Roman" panose="02020603050405020304" pitchFamily="18" charset="0"/>
              </a:rPr>
              <a:t>MSHA is considering to require that when an operator's sample is over the PEL, that operator send the record of that overexposure to the MSHA district manager</a:t>
            </a:r>
            <a:r>
              <a:rPr lang="en-US" sz="2400" i="1" dirty="0">
                <a:effectLst/>
                <a:latin typeface="Times New Roman" panose="02020603050405020304" pitchFamily="18" charset="0"/>
                <a:ea typeface="Times New Roman" panose="02020603050405020304" pitchFamily="18" charset="0"/>
              </a:rPr>
              <a:t>. This exposure data will allow </a:t>
            </a:r>
            <a:r>
              <a:rPr lang="en-US" sz="2400" b="1" i="1" dirty="0">
                <a:effectLst/>
                <a:latin typeface="Times New Roman" panose="02020603050405020304" pitchFamily="18" charset="0"/>
                <a:ea typeface="Times New Roman" panose="02020603050405020304" pitchFamily="18" charset="0"/>
              </a:rPr>
              <a:t>MSHA to immediately take appropriate enforcement action </a:t>
            </a:r>
            <a:r>
              <a:rPr lang="en-US" sz="2400" i="1" dirty="0">
                <a:effectLst/>
                <a:latin typeface="Times New Roman" panose="02020603050405020304" pitchFamily="18" charset="0"/>
                <a:ea typeface="Times New Roman" panose="02020603050405020304" pitchFamily="18" charset="0"/>
              </a:rPr>
              <a:t>and provide any necessary compliance assistance to operators</a:t>
            </a:r>
            <a:r>
              <a:rPr lang="en-US" sz="1800" dirty="0">
                <a:effectLst/>
                <a:latin typeface="Times New Roman" panose="02020603050405020304" pitchFamily="18" charset="0"/>
                <a:ea typeface="Times New Roman" panose="02020603050405020304" pitchFamily="18" charset="0"/>
              </a:rPr>
              <a:t>.”</a:t>
            </a:r>
          </a:p>
          <a:p>
            <a:pPr marR="9779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i="1" dirty="0">
                <a:effectLst/>
                <a:latin typeface="Times New Roman" panose="02020603050405020304" pitchFamily="18" charset="0"/>
                <a:ea typeface="Times New Roman" panose="02020603050405020304" pitchFamily="18" charset="0"/>
              </a:rPr>
              <a:t>MSHA’s Denver Public Hearing Transcript, page 9, lines 6-11 (August 21, 2023)</a:t>
            </a:r>
          </a:p>
        </p:txBody>
      </p:sp>
    </p:spTree>
    <p:extLst>
      <p:ext uri="{BB962C8B-B14F-4D97-AF65-F5344CB8AC3E}">
        <p14:creationId xmlns:p14="http://schemas.microsoft.com/office/powerpoint/2010/main" val="2978743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osing&#10;&#10;Description automatically generated">
            <a:extLst>
              <a:ext uri="{FF2B5EF4-FFF2-40B4-BE49-F238E27FC236}">
                <a16:creationId xmlns:a16="http://schemas.microsoft.com/office/drawing/2014/main" id="{AAEEED46-8866-4379-882F-99FAE3DA58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647936"/>
          </a:xfrm>
          <a:prstGeom prst="rect">
            <a:avLst/>
          </a:prstGeom>
        </p:spPr>
      </p:pic>
      <p:sp>
        <p:nvSpPr>
          <p:cNvPr id="5" name="Title 4">
            <a:extLst>
              <a:ext uri="{FF2B5EF4-FFF2-40B4-BE49-F238E27FC236}">
                <a16:creationId xmlns:a16="http://schemas.microsoft.com/office/drawing/2014/main" id="{FAD1B908-0FB5-480F-BFF5-3E821C3B59A2}"/>
              </a:ext>
            </a:extLst>
          </p:cNvPr>
          <p:cNvSpPr>
            <a:spLocks noGrp="1"/>
          </p:cNvSpPr>
          <p:nvPr>
            <p:ph type="title"/>
          </p:nvPr>
        </p:nvSpPr>
        <p:spPr/>
        <p:txBody>
          <a:bodyPr/>
          <a:lstStyle/>
          <a:p>
            <a:r>
              <a:rPr lang="en-US" b="1" dirty="0"/>
              <a:t>Questions?</a:t>
            </a:r>
          </a:p>
        </p:txBody>
      </p:sp>
    </p:spTree>
    <p:extLst>
      <p:ext uri="{BB962C8B-B14F-4D97-AF65-F5344CB8AC3E}">
        <p14:creationId xmlns:p14="http://schemas.microsoft.com/office/powerpoint/2010/main" val="384876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6CCE-DA82-FEFE-A8E3-2D1BB12C9D81}"/>
              </a:ext>
            </a:extLst>
          </p:cNvPr>
          <p:cNvSpPr>
            <a:spLocks noGrp="1"/>
          </p:cNvSpPr>
          <p:nvPr>
            <p:ph type="title"/>
          </p:nvPr>
        </p:nvSpPr>
        <p:spPr/>
        <p:txBody>
          <a:bodyPr/>
          <a:lstStyle/>
          <a:p>
            <a:r>
              <a:rPr lang="en-US" dirty="0"/>
              <a:t>MSHA’s Proposed Rule Status</a:t>
            </a:r>
          </a:p>
        </p:txBody>
      </p:sp>
    </p:spTree>
    <p:extLst>
      <p:ext uri="{BB962C8B-B14F-4D97-AF65-F5344CB8AC3E}">
        <p14:creationId xmlns:p14="http://schemas.microsoft.com/office/powerpoint/2010/main" val="629223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Contact Information</a:t>
            </a:r>
          </a:p>
        </p:txBody>
      </p:sp>
      <p:sp>
        <p:nvSpPr>
          <p:cNvPr id="7" name="Content Placeholder 2"/>
          <p:cNvSpPr txBox="1">
            <a:spLocks/>
          </p:cNvSpPr>
          <p:nvPr/>
        </p:nvSpPr>
        <p:spPr>
          <a:xfrm>
            <a:off x="838200" y="3923997"/>
            <a:ext cx="10515600" cy="2704889"/>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600" b="1" cap="small" dirty="0">
                <a:solidFill>
                  <a:srgbClr val="F28411"/>
                </a:solidFill>
              </a:rPr>
              <a:t>Nick Scala</a:t>
            </a:r>
          </a:p>
          <a:p>
            <a:pPr marL="0" indent="0" algn="ctr">
              <a:buNone/>
            </a:pPr>
            <a:r>
              <a:rPr lang="en-US" sz="3100" cap="small" dirty="0">
                <a:solidFill>
                  <a:schemeClr val="tx1">
                    <a:lumMod val="75000"/>
                    <a:lumOff val="25000"/>
                  </a:schemeClr>
                </a:solidFill>
              </a:rPr>
              <a:t>Chair, MSHA • Workplace Safety Group</a:t>
            </a:r>
          </a:p>
          <a:p>
            <a:pPr marL="0" indent="0" algn="ctr">
              <a:buNone/>
            </a:pPr>
            <a:r>
              <a:rPr lang="en-US" sz="3100" b="1" cap="small" dirty="0">
                <a:solidFill>
                  <a:srgbClr val="F28411"/>
                </a:solidFill>
              </a:rPr>
              <a:t>Conn Maciel Carey LLP</a:t>
            </a:r>
          </a:p>
          <a:p>
            <a:pPr marL="0" indent="0" algn="ctr">
              <a:buNone/>
            </a:pPr>
            <a:r>
              <a:rPr lang="en-US" sz="3100" cap="small" dirty="0">
                <a:solidFill>
                  <a:schemeClr val="tx1">
                    <a:lumMod val="75000"/>
                    <a:lumOff val="25000"/>
                  </a:schemeClr>
                </a:solidFill>
              </a:rPr>
              <a:t>614.418.6048</a:t>
            </a:r>
          </a:p>
          <a:p>
            <a:pPr marL="0" indent="0" algn="ctr">
              <a:buNone/>
            </a:pPr>
            <a:r>
              <a:rPr lang="en-US" sz="3100" cap="small" dirty="0">
                <a:solidFill>
                  <a:schemeClr val="tx1">
                    <a:lumMod val="75000"/>
                    <a:lumOff val="25000"/>
                  </a:schemeClr>
                </a:solidFill>
                <a:hlinkClick r:id="rId3"/>
              </a:rPr>
              <a:t>nscala@connmaciel.com</a:t>
            </a:r>
            <a:endParaRPr lang="en-US" sz="3100" cap="small" dirty="0">
              <a:solidFill>
                <a:schemeClr val="tx1">
                  <a:lumMod val="75000"/>
                  <a:lumOff val="25000"/>
                </a:schemeClr>
              </a:solidFill>
            </a:endParaRPr>
          </a:p>
          <a:p>
            <a:pPr marL="0" indent="0" algn="ctr">
              <a:buNone/>
            </a:pPr>
            <a:r>
              <a:rPr lang="en-US" sz="3100" cap="small" dirty="0">
                <a:solidFill>
                  <a:schemeClr val="tx1">
                    <a:lumMod val="75000"/>
                    <a:lumOff val="25000"/>
                  </a:schemeClr>
                </a:solidFill>
              </a:rPr>
              <a:t>@MSHA_Guy (Twitter)</a:t>
            </a:r>
          </a:p>
          <a:p>
            <a:pPr marL="0" indent="0">
              <a:buNone/>
            </a:pPr>
            <a:endParaRPr lang="en-US" sz="1800" dirty="0"/>
          </a:p>
        </p:txBody>
      </p:sp>
      <p:sp>
        <p:nvSpPr>
          <p:cNvPr id="6" name="Content Placeholder 2"/>
          <p:cNvSpPr txBox="1">
            <a:spLocks/>
          </p:cNvSpPr>
          <p:nvPr/>
        </p:nvSpPr>
        <p:spPr>
          <a:xfrm>
            <a:off x="6097816" y="4374139"/>
            <a:ext cx="4089640" cy="20067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p:txBody>
      </p:sp>
      <p:pic>
        <p:nvPicPr>
          <p:cNvPr id="8" name="Picture 7"/>
          <p:cNvPicPr>
            <a:picLocks noChangeAspect="1"/>
          </p:cNvPicPr>
          <p:nvPr/>
        </p:nvPicPr>
        <p:blipFill rotWithShape="1">
          <a:blip r:embed="rId4"/>
          <a:srcRect b="5491"/>
          <a:stretch/>
        </p:blipFill>
        <p:spPr>
          <a:xfrm>
            <a:off x="4665013" y="1219200"/>
            <a:ext cx="2861973" cy="2704797"/>
          </a:xfrm>
          <a:prstGeom prst="rect">
            <a:avLst/>
          </a:prstGeom>
        </p:spPr>
      </p:pic>
    </p:spTree>
    <p:extLst>
      <p:ext uri="{BB962C8B-B14F-4D97-AF65-F5344CB8AC3E}">
        <p14:creationId xmlns:p14="http://schemas.microsoft.com/office/powerpoint/2010/main" val="3397148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662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53DC-B4B5-8AD5-579F-4C186EB32809}"/>
              </a:ext>
            </a:extLst>
          </p:cNvPr>
          <p:cNvSpPr>
            <a:spLocks noGrp="1"/>
          </p:cNvSpPr>
          <p:nvPr>
            <p:ph type="title"/>
          </p:nvPr>
        </p:nvSpPr>
        <p:spPr/>
        <p:txBody>
          <a:bodyPr/>
          <a:lstStyle/>
          <a:p>
            <a:r>
              <a:rPr lang="en-US" dirty="0"/>
              <a:t>Check Out Our Blogs</a:t>
            </a:r>
          </a:p>
        </p:txBody>
      </p:sp>
      <p:sp>
        <p:nvSpPr>
          <p:cNvPr id="3" name="Content Placeholder 2">
            <a:extLst>
              <a:ext uri="{FF2B5EF4-FFF2-40B4-BE49-F238E27FC236}">
                <a16:creationId xmlns:a16="http://schemas.microsoft.com/office/drawing/2014/main" id="{0BF384CB-650C-57F5-B4BE-8414BFF3408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26503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MSHA’s Proposed Rule Status</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3200" b="1" i="1" u="none" strike="noStrike" baseline="0" dirty="0">
                <a:latin typeface="Times New Roman" panose="02020603050405020304" pitchFamily="18" charset="0"/>
                <a:cs typeface="Times New Roman" panose="02020603050405020304" pitchFamily="18" charset="0"/>
              </a:rPr>
              <a:t>THE RULE IS NOT YET FINAL</a:t>
            </a:r>
            <a:br>
              <a:rPr lang="en-US" sz="3200" b="1" i="1" u="none" strike="noStrike" baseline="0" dirty="0">
                <a:latin typeface="Times New Roman" panose="02020603050405020304" pitchFamily="18" charset="0"/>
                <a:cs typeface="Times New Roman" panose="02020603050405020304" pitchFamily="18" charset="0"/>
              </a:rPr>
            </a:br>
            <a:endParaRPr lang="en-US" sz="3200" b="1" i="1" u="none" strike="noStrike" baseline="0" dirty="0">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THE RULE IS NOT YET EFFECTIVE</a:t>
            </a:r>
            <a:br>
              <a:rPr lang="en-US" sz="3200" b="1" i="1" u="none" strike="noStrike" baseline="0" dirty="0">
                <a:latin typeface="Times New Roman" panose="02020603050405020304" pitchFamily="18" charset="0"/>
                <a:cs typeface="Times New Roman" panose="02020603050405020304" pitchFamily="18" charset="0"/>
              </a:rPr>
            </a:br>
            <a:endParaRPr lang="en-US" sz="3200" b="1" i="1" u="none" strike="noStrike" baseline="0" dirty="0">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THE RULE IS NOT YET ENFORCEABLE</a:t>
            </a:r>
          </a:p>
          <a:p>
            <a:endParaRPr lang="en-US" sz="3200" b="1" i="1" dirty="0">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MSHA INSPECTORS CANNOT REQUIRE YOU TO COMPLY WITH PROVISIONS OF THE PROPOSED RULE</a:t>
            </a:r>
            <a:br>
              <a:rPr lang="en-US" sz="2000" b="1" i="1" dirty="0">
                <a:latin typeface="Times New Roman" panose="02020603050405020304" pitchFamily="18" charset="0"/>
                <a:cs typeface="Times New Roman" panose="02020603050405020304" pitchFamily="18" charset="0"/>
              </a:rPr>
            </a:br>
            <a:br>
              <a:rPr lang="en-US" sz="2000" b="1" i="1" dirty="0">
                <a:solidFill>
                  <a:srgbClr val="000000"/>
                </a:solidFill>
                <a:latin typeface="Times New Roman" panose="02020603050405020304" pitchFamily="18" charset="0"/>
                <a:cs typeface="Times New Roman" panose="02020603050405020304" pitchFamily="18" charset="0"/>
              </a:rPr>
            </a:br>
            <a:endParaRPr lang="en-US" sz="2000" b="1" i="1" dirty="0">
              <a:solidFill>
                <a:srgbClr val="F2841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43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MSHA’s Proposed Rule Status</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lnSpcReduction="10000"/>
          </a:bodyPr>
          <a:lstStyle/>
          <a:p>
            <a:r>
              <a:rPr lang="en-US" sz="2000" b="1" i="1" dirty="0">
                <a:latin typeface="Times New Roman" panose="02020603050405020304" pitchFamily="18" charset="0"/>
                <a:cs typeface="Times New Roman" panose="02020603050405020304" pitchFamily="18" charset="0"/>
              </a:rPr>
              <a:t>MSHA’s Respirable Crystalline Silica rule is formally titled: </a:t>
            </a:r>
            <a:br>
              <a:rPr lang="en-US" sz="2000" b="1" i="1" dirty="0">
                <a:latin typeface="Times New Roman" panose="02020603050405020304" pitchFamily="18" charset="0"/>
                <a:cs typeface="Times New Roman" panose="02020603050405020304" pitchFamily="18" charset="0"/>
              </a:rPr>
            </a:br>
            <a:endParaRPr lang="en-US" sz="2000" b="1" i="1" dirty="0">
              <a:latin typeface="Times New Roman" panose="02020603050405020304" pitchFamily="18" charset="0"/>
              <a:cs typeface="Times New Roman" panose="02020603050405020304" pitchFamily="18" charset="0"/>
            </a:endParaRPr>
          </a:p>
          <a:p>
            <a:pPr marL="457200" lvl="1" indent="0">
              <a:buNone/>
            </a:pPr>
            <a:r>
              <a:rPr lang="en-US" sz="2000" b="1" i="1" dirty="0">
                <a:solidFill>
                  <a:srgbClr val="F28411"/>
                </a:solidFill>
                <a:effectLst/>
                <a:latin typeface="Times New Roman" panose="02020603050405020304" pitchFamily="18" charset="0"/>
                <a:cs typeface="Times New Roman" panose="02020603050405020304" pitchFamily="18" charset="0"/>
              </a:rPr>
              <a:t>Lowering Miners' Exposure to Respirable Crystalline Silica and Improving Respiratory Protection</a:t>
            </a:r>
            <a:br>
              <a:rPr lang="en-US" sz="2000" b="1" i="1" dirty="0">
                <a:solidFill>
                  <a:srgbClr val="F28411"/>
                </a:solidFill>
                <a:effectLst/>
                <a:latin typeface="Times New Roman" panose="02020603050405020304" pitchFamily="18" charset="0"/>
                <a:cs typeface="Times New Roman" panose="02020603050405020304" pitchFamily="18" charset="0"/>
              </a:rPr>
            </a:br>
            <a:endParaRPr lang="en-US" sz="2000" b="1" i="1" dirty="0">
              <a:solidFill>
                <a:srgbClr val="F28411"/>
              </a:solidFill>
              <a:effectLst/>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It was published in the Federal Register on July 13, 2023</a:t>
            </a:r>
          </a:p>
          <a:p>
            <a:pPr lvl="1"/>
            <a:r>
              <a:rPr lang="en-US" sz="2000" b="1" i="1" dirty="0">
                <a:latin typeface="Times New Roman" panose="02020603050405020304" pitchFamily="18" charset="0"/>
                <a:cs typeface="Times New Roman" panose="02020603050405020304" pitchFamily="18" charset="0"/>
              </a:rPr>
              <a:t>Comment deadline was originally 45-days after the publishing date</a:t>
            </a:r>
          </a:p>
          <a:p>
            <a:pPr lvl="1"/>
            <a:r>
              <a:rPr lang="en-US" sz="2000" b="1" i="1" dirty="0">
                <a:latin typeface="Times New Roman" panose="02020603050405020304" pitchFamily="18" charset="0"/>
                <a:cs typeface="Times New Roman" panose="02020603050405020304" pitchFamily="18" charset="0"/>
              </a:rPr>
              <a:t>MSHA extended the comment period for 15-days, ending September 11, 2023</a:t>
            </a:r>
            <a:br>
              <a:rPr lang="en-US" sz="2000" b="1" i="1" dirty="0">
                <a:latin typeface="Times New Roman" panose="02020603050405020304" pitchFamily="18" charset="0"/>
                <a:cs typeface="Times New Roman" panose="02020603050405020304" pitchFamily="18" charset="0"/>
              </a:rPr>
            </a:br>
            <a:endParaRPr lang="en-US" sz="2000" b="1"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MSHA held 3 in-person hearings during this time</a:t>
            </a:r>
          </a:p>
          <a:p>
            <a:pPr lvl="1"/>
            <a:r>
              <a:rPr lang="en-US" sz="2000" b="1" i="1" dirty="0">
                <a:latin typeface="Times New Roman" panose="02020603050405020304" pitchFamily="18" charset="0"/>
                <a:cs typeface="Times New Roman" panose="02020603050405020304" pitchFamily="18" charset="0"/>
              </a:rPr>
              <a:t>Arlington, VA</a:t>
            </a:r>
          </a:p>
          <a:p>
            <a:pPr lvl="1"/>
            <a:r>
              <a:rPr lang="en-US" sz="2000" b="1" i="1" dirty="0">
                <a:latin typeface="Times New Roman" panose="02020603050405020304" pitchFamily="18" charset="0"/>
                <a:cs typeface="Times New Roman" panose="02020603050405020304" pitchFamily="18" charset="0"/>
              </a:rPr>
              <a:t>Beaver, WV</a:t>
            </a:r>
          </a:p>
          <a:p>
            <a:pPr lvl="1"/>
            <a:r>
              <a:rPr lang="en-US" sz="2000" b="1" i="1" dirty="0">
                <a:latin typeface="Times New Roman" panose="02020603050405020304" pitchFamily="18" charset="0"/>
                <a:cs typeface="Times New Roman" panose="02020603050405020304" pitchFamily="18" charset="0"/>
              </a:rPr>
              <a:t>Denver, CO</a:t>
            </a:r>
            <a:br>
              <a:rPr lang="en-US" sz="2000" b="1" i="1" dirty="0">
                <a:latin typeface="Times New Roman" panose="02020603050405020304" pitchFamily="18" charset="0"/>
                <a:cs typeface="Times New Roman" panose="02020603050405020304" pitchFamily="18" charset="0"/>
              </a:rPr>
            </a:br>
            <a:endParaRPr lang="en-US" sz="2000" b="1"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The comment period is now closed. MSHA is reviewing and responding to comments, and potentially revising the proposed rule.</a:t>
            </a:r>
            <a:br>
              <a:rPr lang="en-US" sz="2000" b="1" i="1" dirty="0">
                <a:latin typeface="Times New Roman" panose="02020603050405020304" pitchFamily="18" charset="0"/>
                <a:cs typeface="Times New Roman" panose="02020603050405020304" pitchFamily="18" charset="0"/>
              </a:rPr>
            </a:br>
            <a:br>
              <a:rPr lang="en-US" sz="2000" b="1" i="1" dirty="0">
                <a:solidFill>
                  <a:srgbClr val="000000"/>
                </a:solidFill>
                <a:latin typeface="Times New Roman" panose="02020603050405020304" pitchFamily="18" charset="0"/>
                <a:cs typeface="Times New Roman" panose="02020603050405020304" pitchFamily="18" charset="0"/>
              </a:rPr>
            </a:br>
            <a:endParaRPr lang="en-US" sz="2000" b="1" i="1" dirty="0">
              <a:solidFill>
                <a:srgbClr val="F2841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84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MSHA’s Proposed Rule Status</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2000" b="1" i="1" dirty="0">
                <a:latin typeface="Times New Roman" panose="02020603050405020304" pitchFamily="18" charset="0"/>
                <a:cs typeface="Times New Roman" panose="02020603050405020304" pitchFamily="18" charset="0"/>
              </a:rPr>
              <a:t>Likely, the next step will be for MSHA to submit its final version of the rule to the White House’s Office of Management and Budget (OMB). The comment period could be reopened, but that is seen as unlikely.</a:t>
            </a:r>
            <a:br>
              <a:rPr lang="en-US" sz="2000" b="1" i="1" dirty="0">
                <a:latin typeface="Times New Roman" panose="02020603050405020304" pitchFamily="18" charset="0"/>
                <a:cs typeface="Times New Roman" panose="02020603050405020304" pitchFamily="18" charset="0"/>
              </a:rPr>
            </a:br>
            <a:endParaRPr lang="en-US" sz="2000" b="1"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The rule will be reviewed, and either approved to be published as Final in the federal register or sent back to MSHA for further revision.</a:t>
            </a:r>
            <a:br>
              <a:rPr lang="en-US" sz="2000" b="1" i="1" dirty="0">
                <a:latin typeface="Times New Roman" panose="02020603050405020304" pitchFamily="18" charset="0"/>
                <a:cs typeface="Times New Roman" panose="02020603050405020304" pitchFamily="18" charset="0"/>
              </a:rPr>
            </a:br>
            <a:endParaRPr lang="en-US" sz="2000" b="1"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In the proposal, MSHA stated an effective date of 120-days (approximately 4 months) after the final rule is published in the federal register.	</a:t>
            </a:r>
          </a:p>
          <a:p>
            <a:pPr lvl="1"/>
            <a:r>
              <a:rPr lang="en-US" sz="2000" b="1" i="1" dirty="0">
                <a:latin typeface="Times New Roman" panose="02020603050405020304" pitchFamily="18" charset="0"/>
                <a:cs typeface="Times New Roman" panose="02020603050405020304" pitchFamily="18" charset="0"/>
              </a:rPr>
              <a:t>Numerous industry associations and individual stakeholders pushed back seeking a more significant grace period to get into compliance with the requirements of the final rule.</a:t>
            </a:r>
            <a:br>
              <a:rPr lang="en-US" sz="2000" b="1" i="1" dirty="0">
                <a:latin typeface="Times New Roman" panose="02020603050405020304" pitchFamily="18" charset="0"/>
                <a:cs typeface="Times New Roman" panose="02020603050405020304" pitchFamily="18" charset="0"/>
              </a:rPr>
            </a:br>
            <a:endParaRPr lang="en-US" sz="2000" b="1"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It is expected that MSHA is doing all it can to finalize this rule and have the final rule published in 2024, possibly as early as Spring or early Summer.</a:t>
            </a:r>
            <a:br>
              <a:rPr lang="en-US" sz="2000" b="1" i="1" dirty="0">
                <a:solidFill>
                  <a:srgbClr val="000000"/>
                </a:solidFill>
                <a:latin typeface="Times New Roman" panose="02020603050405020304" pitchFamily="18" charset="0"/>
                <a:cs typeface="Times New Roman" panose="02020603050405020304" pitchFamily="18" charset="0"/>
              </a:rPr>
            </a:br>
            <a:endParaRPr lang="en-US" sz="2000" b="1" i="1" dirty="0">
              <a:solidFill>
                <a:srgbClr val="F2841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4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6CCE-DA82-FEFE-A8E3-2D1BB12C9D81}"/>
              </a:ext>
            </a:extLst>
          </p:cNvPr>
          <p:cNvSpPr>
            <a:spLocks noGrp="1"/>
          </p:cNvSpPr>
          <p:nvPr>
            <p:ph type="title"/>
          </p:nvPr>
        </p:nvSpPr>
        <p:spPr/>
        <p:txBody>
          <a:bodyPr/>
          <a:lstStyle/>
          <a:p>
            <a:r>
              <a:rPr lang="en-US" dirty="0"/>
              <a:t>Existing MSHA Regulation of Silica</a:t>
            </a:r>
          </a:p>
        </p:txBody>
      </p:sp>
    </p:spTree>
    <p:extLst>
      <p:ext uri="{BB962C8B-B14F-4D97-AF65-F5344CB8AC3E}">
        <p14:creationId xmlns:p14="http://schemas.microsoft.com/office/powerpoint/2010/main" val="395359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Existing MSHA Standards</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r>
              <a:rPr lang="en-US" sz="2300" b="1" i="1" dirty="0">
                <a:solidFill>
                  <a:srgbClr val="F28411"/>
                </a:solidFill>
                <a:latin typeface="Times New Roman" panose="02020603050405020304" pitchFamily="18" charset="0"/>
                <a:cs typeface="Times New Roman" panose="02020603050405020304" pitchFamily="18" charset="0"/>
              </a:rPr>
              <a:t>Current MSHA Permissible Exposure Limit – 100 µg/m³</a:t>
            </a:r>
          </a:p>
          <a:p>
            <a:pPr lvl="1"/>
            <a:r>
              <a:rPr lang="en-US" sz="2300" b="1" i="1" dirty="0">
                <a:latin typeface="Times New Roman" panose="02020603050405020304" pitchFamily="18" charset="0"/>
                <a:cs typeface="Times New Roman" panose="02020603050405020304" pitchFamily="18" charset="0"/>
              </a:rPr>
              <a:t>Incorporated by reference of </a:t>
            </a:r>
            <a:r>
              <a:rPr lang="en-US" sz="2300" b="1" i="1" dirty="0">
                <a:solidFill>
                  <a:srgbClr val="F28411"/>
                </a:solidFill>
                <a:latin typeface="Times New Roman" panose="02020603050405020304" pitchFamily="18" charset="0"/>
                <a:cs typeface="Times New Roman" panose="02020603050405020304" pitchFamily="18" charset="0"/>
              </a:rPr>
              <a:t>Threshold Limit Values for Chemical Substances in Workroom Air Adopted by ACGIH for 1973</a:t>
            </a:r>
            <a:br>
              <a:rPr lang="en-US" sz="2300" b="1" i="1" dirty="0">
                <a:solidFill>
                  <a:srgbClr val="F28411"/>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Testing Requirements: 30 CFR 56/57.5002</a:t>
            </a:r>
          </a:p>
          <a:p>
            <a:pPr marL="457200" lvl="1" indent="0">
              <a:buNone/>
            </a:pPr>
            <a:r>
              <a:rPr lang="en-US" i="1" dirty="0">
                <a:solidFill>
                  <a:srgbClr val="F28411"/>
                </a:solidFill>
                <a:latin typeface="Times New Roman" panose="02020603050405020304" pitchFamily="18" charset="0"/>
                <a:cs typeface="Times New Roman" panose="02020603050405020304" pitchFamily="18" charset="0"/>
              </a:rPr>
              <a:t>Dust, gas, mist, and fume surveys shall be conducted as frequently as necessary to determine the adequacy of control measures. </a:t>
            </a:r>
          </a:p>
          <a:p>
            <a:pPr marL="457200" lvl="1" indent="0">
              <a:buNone/>
            </a:pPr>
            <a:endParaRPr lang="en-US" i="1" dirty="0">
              <a:solidFill>
                <a:srgbClr val="F28411"/>
              </a:solidFill>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Respiratory Protection Program incorporated by Reference ANSI Z88.2-1969</a:t>
            </a:r>
          </a:p>
        </p:txBody>
      </p:sp>
    </p:spTree>
    <p:extLst>
      <p:ext uri="{BB962C8B-B14F-4D97-AF65-F5344CB8AC3E}">
        <p14:creationId xmlns:p14="http://schemas.microsoft.com/office/powerpoint/2010/main" val="309492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Existing MSHA Enforcement Initiative</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fontScale="77500" lnSpcReduction="20000"/>
          </a:bodyPr>
          <a:lstStyle/>
          <a:p>
            <a:r>
              <a:rPr lang="en-US" sz="2300" b="1" i="1" dirty="0">
                <a:solidFill>
                  <a:srgbClr val="F28411"/>
                </a:solidFill>
                <a:latin typeface="Times New Roman" panose="02020603050405020304" pitchFamily="18" charset="0"/>
                <a:cs typeface="Times New Roman" panose="02020603050405020304" pitchFamily="18" charset="0"/>
              </a:rPr>
              <a:t>MSHA Silica Enforcement Initiative</a:t>
            </a:r>
          </a:p>
          <a:p>
            <a:pPr lvl="1"/>
            <a:r>
              <a:rPr lang="en-US" sz="2400" i="1" dirty="0">
                <a:latin typeface="Times New Roman" panose="02020603050405020304" pitchFamily="18" charset="0"/>
                <a:cs typeface="Times New Roman" panose="02020603050405020304" pitchFamily="18" charset="0"/>
              </a:rPr>
              <a:t>Rolled out in 2022 with several other MSHA safety initiatives</a:t>
            </a:r>
            <a:br>
              <a:rPr lang="en-US" sz="2400" i="1" dirty="0">
                <a:latin typeface="Times New Roman" panose="02020603050405020304" pitchFamily="18" charset="0"/>
                <a:cs typeface="Times New Roman" panose="02020603050405020304" pitchFamily="18" charset="0"/>
              </a:rPr>
            </a:br>
            <a:endParaRPr lang="en-US" sz="2400" i="1" dirty="0">
              <a:latin typeface="Times New Roman" panose="02020603050405020304" pitchFamily="18" charset="0"/>
              <a:cs typeface="Times New Roman" panose="02020603050405020304" pitchFamily="18" charset="0"/>
            </a:endParaRPr>
          </a:p>
          <a:p>
            <a:pPr marL="457200" lvl="1" indent="0" algn="ctr">
              <a:buNone/>
            </a:pPr>
            <a:r>
              <a:rPr lang="en-US" sz="2600" b="0" i="1" dirty="0">
                <a:solidFill>
                  <a:srgbClr val="212121"/>
                </a:solidFill>
                <a:effectLst/>
                <a:latin typeface="Times New Roman" panose="02020603050405020304" pitchFamily="18" charset="0"/>
                <a:cs typeface="Times New Roman" panose="02020603050405020304" pitchFamily="18" charset="0"/>
              </a:rPr>
              <a:t>MSHA is implementing a Silica Enforcement Initiative to protect Coal and Metal and Nonmetal (MNM) miners’ health by limiting their exposures to respirable crystalline silica.  </a:t>
            </a:r>
            <a:r>
              <a:rPr lang="en-US" sz="2600" b="1" i="1" dirty="0">
                <a:solidFill>
                  <a:srgbClr val="212121"/>
                </a:solidFill>
                <a:effectLst/>
                <a:latin typeface="Times New Roman" panose="02020603050405020304" pitchFamily="18" charset="0"/>
                <a:cs typeface="Times New Roman" panose="02020603050405020304" pitchFamily="18" charset="0"/>
              </a:rPr>
              <a:t>This initiative has four components: inspections, sampling, compliance assistance, and miners’ rights</a:t>
            </a:r>
            <a:r>
              <a:rPr lang="en-US" sz="2600" b="0" i="1" dirty="0">
                <a:solidFill>
                  <a:srgbClr val="212121"/>
                </a:solidFill>
                <a:effectLst/>
                <a:latin typeface="Times New Roman" panose="02020603050405020304" pitchFamily="18" charset="0"/>
                <a:cs typeface="Times New Roman" panose="02020603050405020304" pitchFamily="18" charset="0"/>
              </a:rPr>
              <a:t>.  </a:t>
            </a:r>
            <a:br>
              <a:rPr lang="en-US" sz="2600" b="0" i="1" dirty="0">
                <a:solidFill>
                  <a:srgbClr val="212121"/>
                </a:solidFill>
                <a:effectLst/>
                <a:latin typeface="Times New Roman" panose="02020603050405020304" pitchFamily="18" charset="0"/>
                <a:cs typeface="Times New Roman" panose="02020603050405020304" pitchFamily="18" charset="0"/>
              </a:rPr>
            </a:br>
            <a:endParaRPr lang="en-US" sz="2600" b="0" i="1" dirty="0">
              <a:solidFill>
                <a:srgbClr val="212121"/>
              </a:solidFill>
              <a:effectLst/>
              <a:latin typeface="Times New Roman" panose="02020603050405020304" pitchFamily="18" charset="0"/>
              <a:cs typeface="Times New Roman" panose="02020603050405020304" pitchFamily="18" charset="0"/>
            </a:endParaRPr>
          </a:p>
          <a:p>
            <a:pPr lvl="1">
              <a:buFont typeface="+mj-lt"/>
              <a:buAutoNum type="arabicPeriod"/>
            </a:pPr>
            <a:r>
              <a:rPr lang="en-US" sz="2600" b="0" i="1" dirty="0">
                <a:solidFill>
                  <a:srgbClr val="212121"/>
                </a:solidFill>
                <a:effectLst/>
                <a:latin typeface="Times New Roman" panose="02020603050405020304" pitchFamily="18" charset="0"/>
                <a:cs typeface="Times New Roman" panose="02020603050405020304" pitchFamily="18" charset="0"/>
              </a:rPr>
              <a:t>Inspections </a:t>
            </a:r>
            <a:br>
              <a:rPr lang="en-US" sz="2600" b="0" i="1" dirty="0">
                <a:solidFill>
                  <a:srgbClr val="212121"/>
                </a:solidFill>
                <a:effectLst/>
                <a:latin typeface="Times New Roman" panose="02020603050405020304" pitchFamily="18" charset="0"/>
                <a:cs typeface="Times New Roman" panose="02020603050405020304" pitchFamily="18" charset="0"/>
              </a:rPr>
            </a:br>
            <a:br>
              <a:rPr lang="en-US" sz="2600" b="0" i="1" dirty="0">
                <a:solidFill>
                  <a:srgbClr val="212121"/>
                </a:solidFill>
                <a:effectLst/>
                <a:latin typeface="Times New Roman" panose="02020603050405020304" pitchFamily="18" charset="0"/>
                <a:cs typeface="Times New Roman" panose="02020603050405020304" pitchFamily="18" charset="0"/>
              </a:rPr>
            </a:br>
            <a:r>
              <a:rPr lang="en-US" sz="2600" b="0" i="1" u="sng" dirty="0">
                <a:solidFill>
                  <a:srgbClr val="212121"/>
                </a:solidFill>
                <a:effectLst/>
                <a:latin typeface="Times New Roman" panose="02020603050405020304" pitchFamily="18" charset="0"/>
                <a:cs typeface="Times New Roman" panose="02020603050405020304" pitchFamily="18" charset="0"/>
              </a:rPr>
              <a:t>Coal and MNM mines</a:t>
            </a:r>
            <a:r>
              <a:rPr lang="en-US" sz="2600" b="0" i="1" dirty="0">
                <a:solidFill>
                  <a:srgbClr val="212121"/>
                </a:solidFill>
                <a:effectLst/>
                <a:latin typeface="Times New Roman" panose="02020603050405020304" pitchFamily="18" charset="0"/>
                <a:cs typeface="Times New Roman" panose="02020603050405020304" pitchFamily="18" charset="0"/>
              </a:rPr>
              <a:t> </a:t>
            </a:r>
          </a:p>
          <a:p>
            <a:pPr marL="457200" lvl="1" indent="0">
              <a:buNone/>
            </a:pPr>
            <a:r>
              <a:rPr lang="en-US" sz="2600" i="1" dirty="0">
                <a:solidFill>
                  <a:srgbClr val="212121"/>
                </a:solidFill>
                <a:latin typeface="Times New Roman" panose="02020603050405020304" pitchFamily="18" charset="0"/>
                <a:cs typeface="Times New Roman" panose="02020603050405020304" pitchFamily="18" charset="0"/>
              </a:rPr>
              <a:t> </a:t>
            </a:r>
            <a:r>
              <a:rPr lang="en-US" sz="2600" b="0" i="1" dirty="0">
                <a:solidFill>
                  <a:srgbClr val="212121"/>
                </a:solidFill>
                <a:effectLst/>
                <a:latin typeface="Times New Roman" panose="02020603050405020304" pitchFamily="18" charset="0"/>
                <a:cs typeface="Times New Roman" panose="02020603050405020304" pitchFamily="18" charset="0"/>
              </a:rPr>
              <a:t>  MSHA will conduct spot inspections for silica at coal and MNM mines.  </a:t>
            </a:r>
          </a:p>
          <a:p>
            <a:pPr lvl="2" fontAlgn="t"/>
            <a:r>
              <a:rPr lang="en-US" sz="2600" b="0" i="1" dirty="0">
                <a:solidFill>
                  <a:srgbClr val="212121"/>
                </a:solidFill>
                <a:effectLst/>
                <a:latin typeface="Times New Roman" panose="02020603050405020304" pitchFamily="18" charset="0"/>
                <a:cs typeface="Times New Roman" panose="02020603050405020304" pitchFamily="18" charset="0"/>
              </a:rPr>
              <a:t>At mines with repeated overexposures to silica.</a:t>
            </a:r>
          </a:p>
          <a:p>
            <a:pPr lvl="2" fontAlgn="t"/>
            <a:r>
              <a:rPr lang="en-US" sz="2600" b="0" i="1" dirty="0">
                <a:solidFill>
                  <a:srgbClr val="212121"/>
                </a:solidFill>
                <a:effectLst/>
                <a:latin typeface="Times New Roman" panose="02020603050405020304" pitchFamily="18" charset="0"/>
                <a:cs typeface="Times New Roman" panose="02020603050405020304" pitchFamily="18" charset="0"/>
              </a:rPr>
              <a:t>This will include, where warranted, inspections in accordance with Section 103(i) of the Mine Act.</a:t>
            </a:r>
          </a:p>
          <a:p>
            <a:pPr lvl="2" fontAlgn="t"/>
            <a:r>
              <a:rPr lang="en-US" sz="2600" b="0" i="1" dirty="0">
                <a:solidFill>
                  <a:srgbClr val="212121"/>
                </a:solidFill>
                <a:effectLst/>
                <a:latin typeface="Times New Roman" panose="02020603050405020304" pitchFamily="18" charset="0"/>
                <a:cs typeface="Times New Roman" panose="02020603050405020304" pitchFamily="18" charset="0"/>
              </a:rPr>
              <a:t> MSHA will require for overexposures over 100 micrograms per cubic meter (existing PEL): </a:t>
            </a:r>
          </a:p>
          <a:p>
            <a:pPr lvl="3" fontAlgn="t"/>
            <a:r>
              <a:rPr lang="en-US" sz="2600" b="0" i="1" dirty="0">
                <a:solidFill>
                  <a:srgbClr val="212121"/>
                </a:solidFill>
                <a:effectLst/>
                <a:latin typeface="Times New Roman" panose="02020603050405020304" pitchFamily="18" charset="0"/>
                <a:cs typeface="Times New Roman" panose="02020603050405020304" pitchFamily="18" charset="0"/>
              </a:rPr>
              <a:t>For MNM mines, abatement within a period of time.</a:t>
            </a:r>
          </a:p>
          <a:p>
            <a:pPr lvl="4" fontAlgn="t"/>
            <a:r>
              <a:rPr lang="en-US" sz="2600" b="1" i="1" dirty="0">
                <a:solidFill>
                  <a:srgbClr val="F28411"/>
                </a:solidFill>
                <a:effectLst/>
                <a:latin typeface="Times New Roman" panose="02020603050405020304" pitchFamily="18" charset="0"/>
                <a:cs typeface="Times New Roman" panose="02020603050405020304" pitchFamily="18" charset="0"/>
              </a:rPr>
              <a:t>For overexposures not abated, MSHA will issue a 104(b) withdrawal order</a:t>
            </a:r>
            <a:r>
              <a:rPr lang="en-US" sz="2600" b="0" i="1" dirty="0">
                <a:solidFill>
                  <a:srgbClr val="212121"/>
                </a:solidFill>
                <a:effectLst/>
                <a:latin typeface="Times New Roman" panose="02020603050405020304" pitchFamily="18" charset="0"/>
                <a:cs typeface="Times New Roman" panose="02020603050405020304" pitchFamily="18" charset="0"/>
              </a:rPr>
              <a:t>.   </a:t>
            </a:r>
          </a:p>
          <a:p>
            <a:pPr marL="1657350" lvl="3" indent="-285750" fontAlgn="t"/>
            <a:r>
              <a:rPr lang="en-US" sz="2600" b="0" i="1" dirty="0">
                <a:solidFill>
                  <a:srgbClr val="212121"/>
                </a:solidFill>
                <a:effectLst/>
                <a:latin typeface="Times New Roman" panose="02020603050405020304" pitchFamily="18" charset="0"/>
                <a:cs typeface="Times New Roman" panose="02020603050405020304" pitchFamily="18" charset="0"/>
              </a:rPr>
              <a:t>For coal mines, MSHA will encourage mine operators to change the dust control and mine ventilation plans and review plans/exposures after changes are made. </a:t>
            </a:r>
          </a:p>
          <a:p>
            <a:pPr marL="0" indent="0">
              <a:buNone/>
            </a:pPr>
            <a:endParaRPr lang="en-US" sz="2400" i="1" dirty="0">
              <a:latin typeface="Times New Roman" panose="02020603050405020304" pitchFamily="18" charset="0"/>
              <a:cs typeface="Times New Roman" panose="02020603050405020304" pitchFamily="18" charset="0"/>
            </a:endParaRPr>
          </a:p>
          <a:p>
            <a:pPr marL="0" indent="0">
              <a:buNone/>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8479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MSHA PPT Template Wide  -  Read-Only" id="{1B30E818-C1CA-42DC-8199-D08BC4E8239C}" vid="{9B20E275-0034-43D7-9F92-70D754FAE1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 MSHA PPT Template Wide</Template>
  <TotalTime>2222</TotalTime>
  <Words>3807</Words>
  <Application>Microsoft Office PowerPoint</Application>
  <PresentationFormat>Widescreen</PresentationFormat>
  <Paragraphs>333</Paragraphs>
  <Slides>32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Helvetica Neue</vt:lpstr>
      <vt:lpstr>Impact</vt:lpstr>
      <vt:lpstr>Source Sans Pro Web</vt:lpstr>
      <vt:lpstr>Times New Roman</vt:lpstr>
      <vt:lpstr>TimesNewRomanPS-ItalicMT</vt:lpstr>
      <vt:lpstr>TimesNewRomanPSMT</vt:lpstr>
      <vt:lpstr>1_Office Theme</vt:lpstr>
      <vt:lpstr>MSHA’s Proposed Silica Rule</vt:lpstr>
      <vt:lpstr>Nicholas W. Scala nscala@connmaciel.com • 614.418.6048</vt:lpstr>
      <vt:lpstr>MSHA’s Proposed Rule Status</vt:lpstr>
      <vt:lpstr>MSHA’s Proposed Rule Status</vt:lpstr>
      <vt:lpstr>MSHA’s Proposed Rule Status</vt:lpstr>
      <vt:lpstr>MSHA’s Proposed Rule Status</vt:lpstr>
      <vt:lpstr>Existing MSHA Regulation of Silica</vt:lpstr>
      <vt:lpstr>Existing MSHA Standards</vt:lpstr>
      <vt:lpstr>Existing MSHA Enforcement Initiative</vt:lpstr>
      <vt:lpstr>Existing MSHA Enforcement Initiative</vt:lpstr>
      <vt:lpstr>MSHA’s Proposed Rule</vt:lpstr>
      <vt:lpstr>MSHA’s Proposed Rule for RCS</vt:lpstr>
      <vt:lpstr>Proposed Changes</vt:lpstr>
      <vt:lpstr>Compliance Methods</vt:lpstr>
      <vt:lpstr>Monitoring/Testing</vt:lpstr>
      <vt:lpstr>PowerPoint Presentation</vt:lpstr>
      <vt:lpstr>Exposure Monitoring</vt:lpstr>
      <vt:lpstr>Exposure Monitoring</vt:lpstr>
      <vt:lpstr>Evaluation and Monitoring</vt:lpstr>
      <vt:lpstr>Sample Collection and Records</vt:lpstr>
      <vt:lpstr>Recordkeeping</vt:lpstr>
      <vt:lpstr>Corrective Action, PPE, and Surveillance</vt:lpstr>
      <vt:lpstr>Corrective Action &amp; PPE</vt:lpstr>
      <vt:lpstr>Corrective Action &amp; PPE</vt:lpstr>
      <vt:lpstr>Medical Surveillance</vt:lpstr>
      <vt:lpstr>Possible Changes… </vt:lpstr>
      <vt:lpstr>Part 90 for M/NM Mines?</vt:lpstr>
      <vt:lpstr>Self-Reporting and Enforcement</vt:lpstr>
      <vt:lpstr>Questions?</vt:lpstr>
      <vt:lpstr>Contact Information</vt:lpstr>
      <vt:lpstr>PowerPoint Presentation</vt:lpstr>
      <vt:lpstr>Check Out Our Blogs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MSHA’s 2022 in Review and 2023 Forecast</dc:title>
  <dc:creator>Nick  Scala</dc:creator>
  <cp:lastModifiedBy>Nick  Scala</cp:lastModifiedBy>
  <cp:revision>6</cp:revision>
  <dcterms:created xsi:type="dcterms:W3CDTF">2023-03-23T13:10:17Z</dcterms:created>
  <dcterms:modified xsi:type="dcterms:W3CDTF">2023-11-29T20:04:47Z</dcterms:modified>
</cp:coreProperties>
</file>